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98"/>
  </p:notesMasterIdLst>
  <p:handoutMasterIdLst>
    <p:handoutMasterId r:id="rId99"/>
  </p:handoutMasterIdLst>
  <p:sldIdLst>
    <p:sldId id="733" r:id="rId6"/>
    <p:sldId id="1087" r:id="rId7"/>
    <p:sldId id="1082" r:id="rId8"/>
    <p:sldId id="1120" r:id="rId9"/>
    <p:sldId id="996" r:id="rId10"/>
    <p:sldId id="864" r:id="rId11"/>
    <p:sldId id="865" r:id="rId12"/>
    <p:sldId id="1121" r:id="rId13"/>
    <p:sldId id="867" r:id="rId14"/>
    <p:sldId id="1123" r:id="rId15"/>
    <p:sldId id="870" r:id="rId16"/>
    <p:sldId id="260" r:id="rId17"/>
    <p:sldId id="262" r:id="rId18"/>
    <p:sldId id="1122" r:id="rId19"/>
    <p:sldId id="1125" r:id="rId20"/>
    <p:sldId id="1126" r:id="rId21"/>
    <p:sldId id="428" r:id="rId22"/>
    <p:sldId id="869" r:id="rId23"/>
    <p:sldId id="1004" r:id="rId24"/>
    <p:sldId id="872" r:id="rId25"/>
    <p:sldId id="1114" r:id="rId26"/>
    <p:sldId id="264" r:id="rId27"/>
    <p:sldId id="265" r:id="rId28"/>
    <p:sldId id="450" r:id="rId29"/>
    <p:sldId id="266" r:id="rId30"/>
    <p:sldId id="1128" r:id="rId31"/>
    <p:sldId id="1002" r:id="rId32"/>
    <p:sldId id="1003" r:id="rId33"/>
    <p:sldId id="1011" r:id="rId34"/>
    <p:sldId id="1012" r:id="rId35"/>
    <p:sldId id="1013" r:id="rId36"/>
    <p:sldId id="1014" r:id="rId37"/>
    <p:sldId id="1015" r:id="rId38"/>
    <p:sldId id="1016" r:id="rId39"/>
    <p:sldId id="1017" r:id="rId40"/>
    <p:sldId id="1154" r:id="rId41"/>
    <p:sldId id="1155" r:id="rId42"/>
    <p:sldId id="1018" r:id="rId43"/>
    <p:sldId id="1019" r:id="rId44"/>
    <p:sldId id="1156" r:id="rId45"/>
    <p:sldId id="1157" r:id="rId46"/>
    <p:sldId id="1153" r:id="rId47"/>
    <p:sldId id="1021" r:id="rId48"/>
    <p:sldId id="1022" r:id="rId49"/>
    <p:sldId id="1023" r:id="rId50"/>
    <p:sldId id="1158" r:id="rId51"/>
    <p:sldId id="1024" r:id="rId52"/>
    <p:sldId id="1025" r:id="rId53"/>
    <p:sldId id="1026" r:id="rId54"/>
    <p:sldId id="1027" r:id="rId55"/>
    <p:sldId id="1084" r:id="rId56"/>
    <p:sldId id="1119" r:id="rId57"/>
    <p:sldId id="267" r:id="rId58"/>
    <p:sldId id="1124" r:id="rId59"/>
    <p:sldId id="1129" r:id="rId60"/>
    <p:sldId id="1130" r:id="rId61"/>
    <p:sldId id="430" r:id="rId62"/>
    <p:sldId id="429" r:id="rId63"/>
    <p:sldId id="393" r:id="rId64"/>
    <p:sldId id="449" r:id="rId65"/>
    <p:sldId id="885" r:id="rId66"/>
    <p:sldId id="1115" r:id="rId67"/>
    <p:sldId id="1116" r:id="rId68"/>
    <p:sldId id="1118" r:id="rId69"/>
    <p:sldId id="1159" r:id="rId70"/>
    <p:sldId id="436" r:id="rId71"/>
    <p:sldId id="886" r:id="rId72"/>
    <p:sldId id="475" r:id="rId73"/>
    <p:sldId id="1132" r:id="rId74"/>
    <p:sldId id="887" r:id="rId75"/>
    <p:sldId id="438" r:id="rId76"/>
    <p:sldId id="1133" r:id="rId77"/>
    <p:sldId id="440" r:id="rId78"/>
    <p:sldId id="368" r:id="rId79"/>
    <p:sldId id="371" r:id="rId80"/>
    <p:sldId id="369" r:id="rId81"/>
    <p:sldId id="1088" r:id="rId82"/>
    <p:sldId id="441" r:id="rId83"/>
    <p:sldId id="1109" r:id="rId84"/>
    <p:sldId id="442" r:id="rId85"/>
    <p:sldId id="1134" r:id="rId86"/>
    <p:sldId id="445" r:id="rId87"/>
    <p:sldId id="1137" r:id="rId88"/>
    <p:sldId id="1110" r:id="rId89"/>
    <p:sldId id="1138" r:id="rId90"/>
    <p:sldId id="446" r:id="rId91"/>
    <p:sldId id="1139" r:id="rId92"/>
    <p:sldId id="1135" r:id="rId93"/>
    <p:sldId id="1140" r:id="rId94"/>
    <p:sldId id="1136" r:id="rId95"/>
    <p:sldId id="1141" r:id="rId96"/>
    <p:sldId id="994" r:id="rId97"/>
  </p:sldIdLst>
  <p:sldSz cx="9144000" cy="6858000" type="screen4x3"/>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Hankin" initials="DH" lastIdx="9" clrIdx="0">
    <p:extLst>
      <p:ext uri="{19B8F6BF-5375-455C-9EA6-DF929625EA0E}">
        <p15:presenceInfo xmlns:p15="http://schemas.microsoft.com/office/powerpoint/2012/main" userId="S::david@reviseonline.com::fcc49135-1093-45dc-a822-3e6b093b76f8" providerId="AD"/>
      </p:ext>
    </p:extLst>
  </p:cmAuthor>
  <p:cmAuthor id="2" name="Tanya Duke" initials="TD" lastIdx="2" clrIdx="1">
    <p:extLst>
      <p:ext uri="{19B8F6BF-5375-455C-9EA6-DF929625EA0E}">
        <p15:presenceInfo xmlns:p15="http://schemas.microsoft.com/office/powerpoint/2012/main" userId="Tanya Duke" providerId="None"/>
      </p:ext>
    </p:extLst>
  </p:cmAuthor>
  <p:cmAuthor id="3" name="david hankin" initials="dh" lastIdx="3" clrIdx="2">
    <p:extLst>
      <p:ext uri="{19B8F6BF-5375-455C-9EA6-DF929625EA0E}">
        <p15:presenceInfo xmlns:p15="http://schemas.microsoft.com/office/powerpoint/2012/main" userId="9e340619c4ec038a" providerId="Windows Live"/>
      </p:ext>
    </p:extLst>
  </p:cmAuthor>
  <p:cmAuthor id="4" name="Kathryn Hankin (Sacred Heart College - Sorrento)" initials="KH(HC-S" lastIdx="7" clrIdx="3">
    <p:extLst>
      <p:ext uri="{19B8F6BF-5375-455C-9EA6-DF929625EA0E}">
        <p15:presenceInfo xmlns:p15="http://schemas.microsoft.com/office/powerpoint/2012/main" userId="S::kathryn.booth@cewa.edu.au::88fa54bf-1b5d-44ad-8658-25145ad19124" providerId="AD"/>
      </p:ext>
    </p:extLst>
  </p:cmAuthor>
  <p:cmAuthor id="5" name="Tanya Duke" initials="TD [2]" lastIdx="5" clrIdx="4">
    <p:extLst>
      <p:ext uri="{19B8F6BF-5375-455C-9EA6-DF929625EA0E}">
        <p15:presenceInfo xmlns:p15="http://schemas.microsoft.com/office/powerpoint/2012/main" userId="S-1-5-21-3694594139-528282406-3901052138-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A12CE"/>
    <a:srgbClr val="FFC24F"/>
    <a:srgbClr val="81FF75"/>
    <a:srgbClr val="FC1239"/>
    <a:srgbClr val="B7DEE9"/>
    <a:srgbClr val="CC0000"/>
    <a:srgbClr val="99CC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2"/>
    <p:restoredTop sz="94389"/>
  </p:normalViewPr>
  <p:slideViewPr>
    <p:cSldViewPr snapToGrid="0" snapToObjects="1">
      <p:cViewPr varScale="1">
        <p:scale>
          <a:sx n="83" d="100"/>
          <a:sy n="83" d="100"/>
        </p:scale>
        <p:origin x="72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notesMaster" Target="notesMasters/notes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9135CE-342C-4964-983E-280934D190A6}" type="doc">
      <dgm:prSet loTypeId="urn:microsoft.com/office/officeart/2005/8/layout/orgChart1" loCatId="hierarchy" qsTypeId="urn:microsoft.com/office/officeart/2005/8/quickstyle/simple3" qsCatId="simple" csTypeId="urn:microsoft.com/office/officeart/2005/8/colors/colorful4" csCatId="colorful" phldr="1"/>
      <dgm:spPr/>
      <dgm:t>
        <a:bodyPr/>
        <a:lstStyle/>
        <a:p>
          <a:endParaRPr lang="en-AU"/>
        </a:p>
      </dgm:t>
    </dgm:pt>
    <dgm:pt modelId="{EFF500AB-4949-492E-8FD0-77B8AA0664CC}">
      <dgm:prSet phldrT="[Text]" custT="1">
        <dgm:style>
          <a:lnRef idx="1">
            <a:schemeClr val="accent3"/>
          </a:lnRef>
          <a:fillRef idx="2">
            <a:schemeClr val="accent3"/>
          </a:fillRef>
          <a:effectRef idx="1">
            <a:schemeClr val="accent3"/>
          </a:effectRef>
          <a:fontRef idx="minor">
            <a:schemeClr val="dk1"/>
          </a:fontRef>
        </dgm:style>
      </dgm:prSet>
      <dgm:spPr>
        <a:solidFill>
          <a:srgbClr val="00FF00"/>
        </a:solidFill>
        <a:ln w="28575">
          <a:solidFill>
            <a:schemeClr val="tx1"/>
          </a:solidFill>
        </a:ln>
      </dgm:spPr>
      <dgm:t>
        <a:bodyPr/>
        <a:lstStyle/>
        <a:p>
          <a:r>
            <a:rPr lang="en-GB" sz="2000" b="1"/>
            <a:t>Classification of Movement Skills</a:t>
          </a:r>
          <a:endParaRPr lang="en-AU" sz="2000" b="1"/>
        </a:p>
      </dgm:t>
    </dgm:pt>
    <dgm:pt modelId="{2B1B95B7-DDF3-4920-B18D-59621367FFD7}" type="parTrans" cxnId="{180FBD27-E305-4A0A-89A9-D0CB3293F56B}">
      <dgm:prSet/>
      <dgm:spPr/>
      <dgm:t>
        <a:bodyPr/>
        <a:lstStyle/>
        <a:p>
          <a:endParaRPr lang="en-AU"/>
        </a:p>
      </dgm:t>
    </dgm:pt>
    <dgm:pt modelId="{30B85660-2B0D-426B-A902-4DEB7F9AF454}" type="sibTrans" cxnId="{180FBD27-E305-4A0A-89A9-D0CB3293F56B}">
      <dgm:prSet/>
      <dgm:spPr/>
      <dgm:t>
        <a:bodyPr/>
        <a:lstStyle/>
        <a:p>
          <a:endParaRPr lang="en-AU"/>
        </a:p>
      </dgm:t>
    </dgm:pt>
    <dgm:pt modelId="{C029FBD1-6218-408D-9D07-D634339EE6D3}">
      <dgm:prSet phldrT="[Text]" custT="1">
        <dgm:style>
          <a:lnRef idx="2">
            <a:schemeClr val="accent5">
              <a:shade val="50000"/>
            </a:schemeClr>
          </a:lnRef>
          <a:fillRef idx="1">
            <a:schemeClr val="accent5"/>
          </a:fillRef>
          <a:effectRef idx="0">
            <a:schemeClr val="accent5"/>
          </a:effectRef>
          <a:fontRef idx="minor">
            <a:schemeClr val="lt1"/>
          </a:fontRef>
        </dgm:style>
      </dgm:prSet>
      <dgm:spPr>
        <a:solidFill>
          <a:srgbClr val="FFC000"/>
        </a:solidFill>
        <a:ln>
          <a:solidFill>
            <a:schemeClr val="bg1"/>
          </a:solidFill>
        </a:ln>
      </dgm:spPr>
      <dgm:t>
        <a:bodyPr/>
        <a:lstStyle/>
        <a:p>
          <a:pPr>
            <a:lnSpc>
              <a:spcPct val="100000"/>
            </a:lnSpc>
          </a:pPr>
          <a:r>
            <a:rPr lang="en-GB" sz="1800" b="1">
              <a:solidFill>
                <a:schemeClr val="bg1"/>
              </a:solidFill>
            </a:rPr>
            <a:t>Predictability of the Environment</a:t>
          </a:r>
          <a:endParaRPr lang="en-AU" sz="1800" b="1">
            <a:solidFill>
              <a:schemeClr val="bg1"/>
            </a:solidFill>
          </a:endParaRPr>
        </a:p>
      </dgm:t>
    </dgm:pt>
    <dgm:pt modelId="{5A41DBDE-2314-4A02-964A-26618D8A4ABE}" type="parTrans" cxnId="{6BC46890-2D4B-4882-B650-BE11FEC67CA7}">
      <dgm:prSet/>
      <dgm:spPr>
        <a:ln>
          <a:solidFill>
            <a:schemeClr val="tx1"/>
          </a:solidFill>
        </a:ln>
      </dgm:spPr>
      <dgm:t>
        <a:bodyPr/>
        <a:lstStyle/>
        <a:p>
          <a:endParaRPr lang="en-AU"/>
        </a:p>
      </dgm:t>
    </dgm:pt>
    <dgm:pt modelId="{AF200602-802F-455B-8069-0A955A9D7BC5}" type="sibTrans" cxnId="{6BC46890-2D4B-4882-B650-BE11FEC67CA7}">
      <dgm:prSet/>
      <dgm:spPr/>
      <dgm:t>
        <a:bodyPr/>
        <a:lstStyle/>
        <a:p>
          <a:endParaRPr lang="en-AU"/>
        </a:p>
      </dgm:t>
    </dgm:pt>
    <dgm:pt modelId="{FFD20BD9-842D-4639-8928-3B0496E5D53D}">
      <dgm:prSet phldrT="[Text]">
        <dgm:style>
          <a:lnRef idx="2">
            <a:schemeClr val="accent5">
              <a:shade val="50000"/>
            </a:schemeClr>
          </a:lnRef>
          <a:fillRef idx="1">
            <a:schemeClr val="accent5"/>
          </a:fillRef>
          <a:effectRef idx="0">
            <a:schemeClr val="accent5"/>
          </a:effectRef>
          <a:fontRef idx="minor">
            <a:schemeClr val="lt1"/>
          </a:fontRef>
        </dgm:style>
      </dgm:prSet>
      <dgm:spPr>
        <a:solidFill>
          <a:srgbClr val="FFC000"/>
        </a:solidFill>
        <a:ln cap="flat" cmpd="sng">
          <a:solidFill>
            <a:schemeClr val="bg1"/>
          </a:solidFill>
        </a:ln>
      </dgm:spPr>
      <dgm:t>
        <a:bodyPr/>
        <a:lstStyle/>
        <a:p>
          <a:r>
            <a:rPr lang="en-GB">
              <a:solidFill>
                <a:schemeClr val="bg1"/>
              </a:solidFill>
            </a:rPr>
            <a:t>Open</a:t>
          </a:r>
          <a:endParaRPr lang="en-AU">
            <a:solidFill>
              <a:schemeClr val="bg1"/>
            </a:solidFill>
          </a:endParaRPr>
        </a:p>
      </dgm:t>
    </dgm:pt>
    <dgm:pt modelId="{DAABB121-5C53-4DF1-8204-16D7A5C03801}" type="parTrans" cxnId="{45A1C50D-D66E-4F70-A18E-9C4CAE2BD24C}">
      <dgm:prSet/>
      <dgm:spPr>
        <a:ln>
          <a:solidFill>
            <a:schemeClr val="tx1"/>
          </a:solidFill>
        </a:ln>
      </dgm:spPr>
      <dgm:t>
        <a:bodyPr/>
        <a:lstStyle/>
        <a:p>
          <a:endParaRPr lang="en-AU"/>
        </a:p>
      </dgm:t>
    </dgm:pt>
    <dgm:pt modelId="{205CBE11-975B-4471-A204-3886824A1893}" type="sibTrans" cxnId="{45A1C50D-D66E-4F70-A18E-9C4CAE2BD24C}">
      <dgm:prSet/>
      <dgm:spPr/>
      <dgm:t>
        <a:bodyPr/>
        <a:lstStyle/>
        <a:p>
          <a:endParaRPr lang="en-AU"/>
        </a:p>
      </dgm:t>
    </dgm:pt>
    <dgm:pt modelId="{3B3C02B6-AE51-4AF4-904C-8818227FEE26}">
      <dgm:prSet custT="1">
        <dgm:style>
          <a:lnRef idx="2">
            <a:schemeClr val="accent2">
              <a:shade val="50000"/>
            </a:schemeClr>
          </a:lnRef>
          <a:fillRef idx="1">
            <a:schemeClr val="accent2"/>
          </a:fillRef>
          <a:effectRef idx="0">
            <a:schemeClr val="accent2"/>
          </a:effectRef>
          <a:fontRef idx="minor">
            <a:schemeClr val="lt1"/>
          </a:fontRef>
        </dgm:style>
      </dgm:prSet>
      <dgm:spPr>
        <a:solidFill>
          <a:srgbClr val="FF0000"/>
        </a:solidFill>
        <a:ln>
          <a:solidFill>
            <a:schemeClr val="bg1"/>
          </a:solidFill>
        </a:ln>
      </dgm:spPr>
      <dgm:t>
        <a:bodyPr/>
        <a:lstStyle/>
        <a:p>
          <a:r>
            <a:rPr lang="en-GB" sz="1800" b="1"/>
            <a:t>Type of Movement</a:t>
          </a:r>
          <a:endParaRPr lang="en-AU" sz="1800" b="1"/>
        </a:p>
      </dgm:t>
    </dgm:pt>
    <dgm:pt modelId="{97C41529-D9AA-483B-8E56-CF6563C24472}" type="parTrans" cxnId="{19D8B40E-FEAC-4F28-A418-4B7660A31CF7}">
      <dgm:prSet/>
      <dgm:spPr>
        <a:ln>
          <a:solidFill>
            <a:schemeClr val="tx1"/>
          </a:solidFill>
        </a:ln>
      </dgm:spPr>
      <dgm:t>
        <a:bodyPr/>
        <a:lstStyle/>
        <a:p>
          <a:endParaRPr lang="en-AU"/>
        </a:p>
      </dgm:t>
    </dgm:pt>
    <dgm:pt modelId="{39AF4915-1565-4220-8B07-275E5BF94C57}" type="sibTrans" cxnId="{19D8B40E-FEAC-4F28-A418-4B7660A31CF7}">
      <dgm:prSet/>
      <dgm:spPr/>
      <dgm:t>
        <a:bodyPr/>
        <a:lstStyle/>
        <a:p>
          <a:endParaRPr lang="en-AU"/>
        </a:p>
      </dgm:t>
    </dgm:pt>
    <dgm:pt modelId="{4AA16CCB-4E8F-4A48-9CEF-43C66D678FE0}">
      <dgm:prSet custT="1">
        <dgm:style>
          <a:lnRef idx="2">
            <a:schemeClr val="accent1">
              <a:shade val="50000"/>
            </a:schemeClr>
          </a:lnRef>
          <a:fillRef idx="1">
            <a:schemeClr val="accent1"/>
          </a:fillRef>
          <a:effectRef idx="0">
            <a:schemeClr val="accent1"/>
          </a:effectRef>
          <a:fontRef idx="minor">
            <a:schemeClr val="lt1"/>
          </a:fontRef>
        </dgm:style>
      </dgm:prSet>
      <dgm:spPr>
        <a:solidFill>
          <a:srgbClr val="00B0F0"/>
        </a:solidFill>
        <a:ln>
          <a:solidFill>
            <a:schemeClr val="bg1"/>
          </a:solidFill>
        </a:ln>
      </dgm:spPr>
      <dgm:t>
        <a:bodyPr/>
        <a:lstStyle/>
        <a:p>
          <a:r>
            <a:rPr lang="en-GB" sz="1800" b="1"/>
            <a:t>Movement Precision</a:t>
          </a:r>
          <a:endParaRPr lang="en-AU" sz="1800" b="1"/>
        </a:p>
      </dgm:t>
    </dgm:pt>
    <dgm:pt modelId="{C0ED8307-36D7-47D1-B7BC-D0A7DA75B95E}" type="sibTrans" cxnId="{C97AB666-F051-4085-AB26-7F479025B9E8}">
      <dgm:prSet/>
      <dgm:spPr/>
      <dgm:t>
        <a:bodyPr/>
        <a:lstStyle/>
        <a:p>
          <a:endParaRPr lang="en-AU"/>
        </a:p>
      </dgm:t>
    </dgm:pt>
    <dgm:pt modelId="{3E368752-F5E1-4C28-9047-AE85B283A943}" type="parTrans" cxnId="{C97AB666-F051-4085-AB26-7F479025B9E8}">
      <dgm:prSet/>
      <dgm:spPr>
        <a:ln>
          <a:solidFill>
            <a:schemeClr val="tx1"/>
          </a:solidFill>
        </a:ln>
      </dgm:spPr>
      <dgm:t>
        <a:bodyPr/>
        <a:lstStyle/>
        <a:p>
          <a:endParaRPr lang="en-AU"/>
        </a:p>
      </dgm:t>
    </dgm:pt>
    <dgm:pt modelId="{4B538899-087B-40E4-99A7-E15A6C6E5B49}">
      <dgm:prSet>
        <dgm:style>
          <a:lnRef idx="2">
            <a:schemeClr val="accent5">
              <a:shade val="50000"/>
            </a:schemeClr>
          </a:lnRef>
          <a:fillRef idx="1">
            <a:schemeClr val="accent5"/>
          </a:fillRef>
          <a:effectRef idx="0">
            <a:schemeClr val="accent5"/>
          </a:effectRef>
          <a:fontRef idx="minor">
            <a:schemeClr val="lt1"/>
          </a:fontRef>
        </dgm:style>
      </dgm:prSet>
      <dgm:spPr>
        <a:solidFill>
          <a:srgbClr val="FFC000"/>
        </a:solidFill>
        <a:ln cap="flat" cmpd="sng">
          <a:solidFill>
            <a:schemeClr val="bg1"/>
          </a:solidFill>
        </a:ln>
      </dgm:spPr>
      <dgm:t>
        <a:bodyPr/>
        <a:lstStyle/>
        <a:p>
          <a:r>
            <a:rPr lang="en-GB">
              <a:solidFill>
                <a:schemeClr val="bg1"/>
              </a:solidFill>
            </a:rPr>
            <a:t>Closed</a:t>
          </a:r>
          <a:endParaRPr lang="en-AU">
            <a:solidFill>
              <a:schemeClr val="bg1"/>
            </a:solidFill>
          </a:endParaRPr>
        </a:p>
      </dgm:t>
    </dgm:pt>
    <dgm:pt modelId="{DD387627-0009-4615-B899-B27D14EB7126}" type="parTrans" cxnId="{5BDF691B-D9A0-4249-AB82-52576C6866E8}">
      <dgm:prSet/>
      <dgm:spPr>
        <a:ln>
          <a:solidFill>
            <a:schemeClr val="tx1"/>
          </a:solidFill>
        </a:ln>
      </dgm:spPr>
      <dgm:t>
        <a:bodyPr/>
        <a:lstStyle/>
        <a:p>
          <a:endParaRPr lang="en-AU"/>
        </a:p>
      </dgm:t>
    </dgm:pt>
    <dgm:pt modelId="{A8CE7E49-6156-4877-8E80-1FDF6087061F}" type="sibTrans" cxnId="{5BDF691B-D9A0-4249-AB82-52576C6866E8}">
      <dgm:prSet/>
      <dgm:spPr/>
      <dgm:t>
        <a:bodyPr/>
        <a:lstStyle/>
        <a:p>
          <a:endParaRPr lang="en-AU"/>
        </a:p>
      </dgm:t>
    </dgm:pt>
    <dgm:pt modelId="{9CD43BED-50B5-43F8-9A20-BC1C6C60AE5C}">
      <dgm:prSet>
        <dgm:style>
          <a:lnRef idx="2">
            <a:schemeClr val="accent1">
              <a:shade val="50000"/>
            </a:schemeClr>
          </a:lnRef>
          <a:fillRef idx="1">
            <a:schemeClr val="accent1"/>
          </a:fillRef>
          <a:effectRef idx="0">
            <a:schemeClr val="accent1"/>
          </a:effectRef>
          <a:fontRef idx="minor">
            <a:schemeClr val="lt1"/>
          </a:fontRef>
        </dgm:style>
      </dgm:prSet>
      <dgm:spPr>
        <a:solidFill>
          <a:srgbClr val="00B0F0"/>
        </a:solidFill>
        <a:ln cap="flat" cmpd="sng">
          <a:solidFill>
            <a:schemeClr val="bg1"/>
          </a:solidFill>
        </a:ln>
      </dgm:spPr>
      <dgm:t>
        <a:bodyPr/>
        <a:lstStyle/>
        <a:p>
          <a:r>
            <a:rPr lang="en-GB" b="0">
              <a:solidFill>
                <a:schemeClr val="bg1"/>
              </a:solidFill>
            </a:rPr>
            <a:t>Fine</a:t>
          </a:r>
          <a:endParaRPr lang="en-AU" b="0">
            <a:solidFill>
              <a:schemeClr val="bg1"/>
            </a:solidFill>
          </a:endParaRPr>
        </a:p>
      </dgm:t>
    </dgm:pt>
    <dgm:pt modelId="{2CC9487A-CADB-4BFE-91B9-881AE51FE7D0}" type="parTrans" cxnId="{3A6332F4-2148-4740-9516-1FCB505A7E6F}">
      <dgm:prSet/>
      <dgm:spPr>
        <a:ln>
          <a:solidFill>
            <a:schemeClr val="tx1"/>
          </a:solidFill>
        </a:ln>
      </dgm:spPr>
      <dgm:t>
        <a:bodyPr/>
        <a:lstStyle/>
        <a:p>
          <a:endParaRPr lang="en-AU"/>
        </a:p>
      </dgm:t>
    </dgm:pt>
    <dgm:pt modelId="{9BB47CFF-8D4F-464D-A0BA-2D0C2C9186A0}" type="sibTrans" cxnId="{3A6332F4-2148-4740-9516-1FCB505A7E6F}">
      <dgm:prSet/>
      <dgm:spPr/>
      <dgm:t>
        <a:bodyPr/>
        <a:lstStyle/>
        <a:p>
          <a:endParaRPr lang="en-AU"/>
        </a:p>
      </dgm:t>
    </dgm:pt>
    <dgm:pt modelId="{8076C5F0-45C2-4406-9462-7CC54945AB61}">
      <dgm:prSet>
        <dgm:style>
          <a:lnRef idx="2">
            <a:schemeClr val="accent1">
              <a:shade val="50000"/>
            </a:schemeClr>
          </a:lnRef>
          <a:fillRef idx="1">
            <a:schemeClr val="accent1"/>
          </a:fillRef>
          <a:effectRef idx="0">
            <a:schemeClr val="accent1"/>
          </a:effectRef>
          <a:fontRef idx="minor">
            <a:schemeClr val="lt1"/>
          </a:fontRef>
        </dgm:style>
      </dgm:prSet>
      <dgm:spPr>
        <a:solidFill>
          <a:srgbClr val="00B0F0"/>
        </a:solidFill>
        <a:ln cap="flat" cmpd="sng">
          <a:solidFill>
            <a:schemeClr val="bg1"/>
          </a:solidFill>
        </a:ln>
      </dgm:spPr>
      <dgm:t>
        <a:bodyPr/>
        <a:lstStyle/>
        <a:p>
          <a:r>
            <a:rPr lang="en-GB" b="0">
              <a:solidFill>
                <a:schemeClr val="bg1"/>
              </a:solidFill>
            </a:rPr>
            <a:t>Gross</a:t>
          </a:r>
          <a:endParaRPr lang="en-AU" b="0">
            <a:solidFill>
              <a:schemeClr val="bg1"/>
            </a:solidFill>
          </a:endParaRPr>
        </a:p>
      </dgm:t>
    </dgm:pt>
    <dgm:pt modelId="{21FE87CD-8EC4-4688-B05E-5EFCDCCB2543}" type="parTrans" cxnId="{661E0DD2-0357-4E9A-BCC0-B087AF0AC01B}">
      <dgm:prSet/>
      <dgm:spPr>
        <a:ln>
          <a:solidFill>
            <a:schemeClr val="tx1"/>
          </a:solidFill>
        </a:ln>
      </dgm:spPr>
      <dgm:t>
        <a:bodyPr/>
        <a:lstStyle/>
        <a:p>
          <a:endParaRPr lang="en-AU"/>
        </a:p>
      </dgm:t>
    </dgm:pt>
    <dgm:pt modelId="{5D227DDF-3087-4EEB-9647-2A2AB5DA9D17}" type="sibTrans" cxnId="{661E0DD2-0357-4E9A-BCC0-B087AF0AC01B}">
      <dgm:prSet/>
      <dgm:spPr/>
      <dgm:t>
        <a:bodyPr/>
        <a:lstStyle/>
        <a:p>
          <a:endParaRPr lang="en-AU"/>
        </a:p>
      </dgm:t>
    </dgm:pt>
    <dgm:pt modelId="{3D7C0EDF-A9AB-4B4F-8A47-37F21ED3118F}">
      <dgm:prSet>
        <dgm:style>
          <a:lnRef idx="2">
            <a:schemeClr val="accent2">
              <a:shade val="50000"/>
            </a:schemeClr>
          </a:lnRef>
          <a:fillRef idx="1">
            <a:schemeClr val="accent2"/>
          </a:fillRef>
          <a:effectRef idx="0">
            <a:schemeClr val="accent2"/>
          </a:effectRef>
          <a:fontRef idx="minor">
            <a:schemeClr val="lt1"/>
          </a:fontRef>
        </dgm:style>
      </dgm:prSet>
      <dgm:spPr>
        <a:solidFill>
          <a:srgbClr val="FF0000"/>
        </a:solidFill>
        <a:ln cap="flat" cmpd="sng">
          <a:solidFill>
            <a:schemeClr val="bg1"/>
          </a:solidFill>
        </a:ln>
      </dgm:spPr>
      <dgm:t>
        <a:bodyPr/>
        <a:lstStyle/>
        <a:p>
          <a:r>
            <a:rPr lang="en-GB">
              <a:solidFill>
                <a:schemeClr val="bg1"/>
              </a:solidFill>
            </a:rPr>
            <a:t>Discrete</a:t>
          </a:r>
          <a:endParaRPr lang="en-AU">
            <a:solidFill>
              <a:schemeClr val="bg1"/>
            </a:solidFill>
          </a:endParaRPr>
        </a:p>
      </dgm:t>
    </dgm:pt>
    <dgm:pt modelId="{08C99176-329D-4C4D-9B4E-C598C7EA30B9}" type="parTrans" cxnId="{9E2A4297-7A98-4332-B9AC-2AA5A95DBC77}">
      <dgm:prSet/>
      <dgm:spPr>
        <a:ln>
          <a:solidFill>
            <a:schemeClr val="tx1"/>
          </a:solidFill>
        </a:ln>
      </dgm:spPr>
      <dgm:t>
        <a:bodyPr/>
        <a:lstStyle/>
        <a:p>
          <a:endParaRPr lang="en-AU"/>
        </a:p>
      </dgm:t>
    </dgm:pt>
    <dgm:pt modelId="{F694A308-FC7B-4A7F-9471-35FAC97B2002}" type="sibTrans" cxnId="{9E2A4297-7A98-4332-B9AC-2AA5A95DBC77}">
      <dgm:prSet/>
      <dgm:spPr/>
      <dgm:t>
        <a:bodyPr/>
        <a:lstStyle/>
        <a:p>
          <a:endParaRPr lang="en-AU"/>
        </a:p>
      </dgm:t>
    </dgm:pt>
    <dgm:pt modelId="{A60CD56A-B8EC-4FB5-950B-D586D2F82AF4}">
      <dgm:prSet>
        <dgm:style>
          <a:lnRef idx="2">
            <a:schemeClr val="accent2">
              <a:shade val="50000"/>
            </a:schemeClr>
          </a:lnRef>
          <a:fillRef idx="1">
            <a:schemeClr val="accent2"/>
          </a:fillRef>
          <a:effectRef idx="0">
            <a:schemeClr val="accent2"/>
          </a:effectRef>
          <a:fontRef idx="minor">
            <a:schemeClr val="lt1"/>
          </a:fontRef>
        </dgm:style>
      </dgm:prSet>
      <dgm:spPr>
        <a:solidFill>
          <a:srgbClr val="FF0000"/>
        </a:solidFill>
        <a:ln cap="flat" cmpd="sng">
          <a:solidFill>
            <a:schemeClr val="bg1"/>
          </a:solidFill>
        </a:ln>
      </dgm:spPr>
      <dgm:t>
        <a:bodyPr/>
        <a:lstStyle/>
        <a:p>
          <a:r>
            <a:rPr lang="en-GB">
              <a:solidFill>
                <a:schemeClr val="bg1"/>
              </a:solidFill>
            </a:rPr>
            <a:t>Continuous</a:t>
          </a:r>
          <a:endParaRPr lang="en-AU">
            <a:solidFill>
              <a:schemeClr val="bg1"/>
            </a:solidFill>
          </a:endParaRPr>
        </a:p>
      </dgm:t>
    </dgm:pt>
    <dgm:pt modelId="{87B12FB0-71EF-49BB-84AE-86FDCFC73BAF}" type="parTrans" cxnId="{E108D7AA-3536-49F2-ACA9-551DC7206031}">
      <dgm:prSet/>
      <dgm:spPr>
        <a:ln>
          <a:solidFill>
            <a:schemeClr val="tx1"/>
          </a:solidFill>
        </a:ln>
      </dgm:spPr>
      <dgm:t>
        <a:bodyPr/>
        <a:lstStyle/>
        <a:p>
          <a:endParaRPr lang="en-AU"/>
        </a:p>
      </dgm:t>
    </dgm:pt>
    <dgm:pt modelId="{604C7566-274E-486B-87D9-175D1F866D8E}" type="sibTrans" cxnId="{E108D7AA-3536-49F2-ACA9-551DC7206031}">
      <dgm:prSet/>
      <dgm:spPr/>
      <dgm:t>
        <a:bodyPr/>
        <a:lstStyle/>
        <a:p>
          <a:endParaRPr lang="en-AU"/>
        </a:p>
      </dgm:t>
    </dgm:pt>
    <dgm:pt modelId="{EBB0BA95-C660-47AA-BCF1-93E4BAA01D32}">
      <dgm:prSet>
        <dgm:style>
          <a:lnRef idx="2">
            <a:schemeClr val="accent2">
              <a:shade val="50000"/>
            </a:schemeClr>
          </a:lnRef>
          <a:fillRef idx="1">
            <a:schemeClr val="accent2"/>
          </a:fillRef>
          <a:effectRef idx="0">
            <a:schemeClr val="accent2"/>
          </a:effectRef>
          <a:fontRef idx="minor">
            <a:schemeClr val="lt1"/>
          </a:fontRef>
        </dgm:style>
      </dgm:prSet>
      <dgm:spPr>
        <a:solidFill>
          <a:srgbClr val="FF0000"/>
        </a:solidFill>
        <a:ln cap="flat" cmpd="sng">
          <a:solidFill>
            <a:schemeClr val="bg1"/>
          </a:solidFill>
        </a:ln>
      </dgm:spPr>
      <dgm:t>
        <a:bodyPr/>
        <a:lstStyle/>
        <a:p>
          <a:r>
            <a:rPr lang="en-GB">
              <a:solidFill>
                <a:schemeClr val="bg1"/>
              </a:solidFill>
            </a:rPr>
            <a:t>Serial</a:t>
          </a:r>
          <a:endParaRPr lang="en-AU">
            <a:solidFill>
              <a:schemeClr val="bg1"/>
            </a:solidFill>
          </a:endParaRPr>
        </a:p>
      </dgm:t>
    </dgm:pt>
    <dgm:pt modelId="{38A55E80-26FF-4586-8683-4B473E003E16}" type="parTrans" cxnId="{F8C0BD2E-6216-4FC3-B190-17D4EA3C6BDC}">
      <dgm:prSet/>
      <dgm:spPr>
        <a:ln>
          <a:solidFill>
            <a:schemeClr val="tx1"/>
          </a:solidFill>
        </a:ln>
      </dgm:spPr>
      <dgm:t>
        <a:bodyPr/>
        <a:lstStyle/>
        <a:p>
          <a:endParaRPr lang="en-AU"/>
        </a:p>
      </dgm:t>
    </dgm:pt>
    <dgm:pt modelId="{96C957A8-4E52-4526-BBC8-1F4A88DE1FE5}" type="sibTrans" cxnId="{F8C0BD2E-6216-4FC3-B190-17D4EA3C6BDC}">
      <dgm:prSet/>
      <dgm:spPr/>
      <dgm:t>
        <a:bodyPr/>
        <a:lstStyle/>
        <a:p>
          <a:endParaRPr lang="en-AU"/>
        </a:p>
      </dgm:t>
    </dgm:pt>
    <dgm:pt modelId="{AAF0B04D-A07B-4337-B48B-A13D78825D02}" type="pres">
      <dgm:prSet presAssocID="{DB9135CE-342C-4964-983E-280934D190A6}" presName="hierChild1" presStyleCnt="0">
        <dgm:presLayoutVars>
          <dgm:orgChart val="1"/>
          <dgm:chPref val="1"/>
          <dgm:dir/>
          <dgm:animOne val="branch"/>
          <dgm:animLvl val="lvl"/>
          <dgm:resizeHandles/>
        </dgm:presLayoutVars>
      </dgm:prSet>
      <dgm:spPr/>
    </dgm:pt>
    <dgm:pt modelId="{E6BA1170-89C7-4125-B3DB-CF26258EABCF}" type="pres">
      <dgm:prSet presAssocID="{EFF500AB-4949-492E-8FD0-77B8AA0664CC}" presName="hierRoot1" presStyleCnt="0">
        <dgm:presLayoutVars>
          <dgm:hierBranch val="init"/>
        </dgm:presLayoutVars>
      </dgm:prSet>
      <dgm:spPr/>
    </dgm:pt>
    <dgm:pt modelId="{EC6EDF0F-136F-4F20-8FD2-4B7753787591}" type="pres">
      <dgm:prSet presAssocID="{EFF500AB-4949-492E-8FD0-77B8AA0664CC}" presName="rootComposite1" presStyleCnt="0"/>
      <dgm:spPr/>
    </dgm:pt>
    <dgm:pt modelId="{81FC5037-1C99-4FF2-8CD8-6688EF8B1424}" type="pres">
      <dgm:prSet presAssocID="{EFF500AB-4949-492E-8FD0-77B8AA0664CC}" presName="rootText1" presStyleLbl="node0" presStyleIdx="0" presStyleCnt="1" custScaleX="258431" custScaleY="216025">
        <dgm:presLayoutVars>
          <dgm:chPref val="3"/>
        </dgm:presLayoutVars>
      </dgm:prSet>
      <dgm:spPr/>
    </dgm:pt>
    <dgm:pt modelId="{AA2CD0C3-89F3-40F9-AE8B-9A347921C277}" type="pres">
      <dgm:prSet presAssocID="{EFF500AB-4949-492E-8FD0-77B8AA0664CC}" presName="rootConnector1" presStyleLbl="node1" presStyleIdx="0" presStyleCnt="0"/>
      <dgm:spPr/>
    </dgm:pt>
    <dgm:pt modelId="{960A844C-E672-4077-9263-1116DC8323F5}" type="pres">
      <dgm:prSet presAssocID="{EFF500AB-4949-492E-8FD0-77B8AA0664CC}" presName="hierChild2" presStyleCnt="0"/>
      <dgm:spPr/>
    </dgm:pt>
    <dgm:pt modelId="{4E04692B-6BBB-46B7-A7AC-410CBD31D9C6}" type="pres">
      <dgm:prSet presAssocID="{3E368752-F5E1-4C28-9047-AE85B283A943}" presName="Name37" presStyleLbl="parChTrans1D2" presStyleIdx="0" presStyleCnt="3"/>
      <dgm:spPr/>
    </dgm:pt>
    <dgm:pt modelId="{B38D3146-1425-47C6-BDDA-99743CD2A0F3}" type="pres">
      <dgm:prSet presAssocID="{4AA16CCB-4E8F-4A48-9CEF-43C66D678FE0}" presName="hierRoot2" presStyleCnt="0">
        <dgm:presLayoutVars>
          <dgm:hierBranch/>
        </dgm:presLayoutVars>
      </dgm:prSet>
      <dgm:spPr/>
    </dgm:pt>
    <dgm:pt modelId="{088AA0AF-F498-471D-A2C0-A1D3C897D80E}" type="pres">
      <dgm:prSet presAssocID="{4AA16CCB-4E8F-4A48-9CEF-43C66D678FE0}" presName="rootComposite" presStyleCnt="0"/>
      <dgm:spPr/>
    </dgm:pt>
    <dgm:pt modelId="{51A52799-01D3-453B-9AE6-72156273B783}" type="pres">
      <dgm:prSet presAssocID="{4AA16CCB-4E8F-4A48-9CEF-43C66D678FE0}" presName="rootText" presStyleLbl="node2" presStyleIdx="0" presStyleCnt="3" custScaleX="167478" custScaleY="136031" custLinFactNeighborY="55028">
        <dgm:presLayoutVars>
          <dgm:chPref val="3"/>
        </dgm:presLayoutVars>
      </dgm:prSet>
      <dgm:spPr/>
    </dgm:pt>
    <dgm:pt modelId="{1BDAE8BA-716D-48EA-98ED-B2373D2A8F6A}" type="pres">
      <dgm:prSet presAssocID="{4AA16CCB-4E8F-4A48-9CEF-43C66D678FE0}" presName="rootConnector" presStyleLbl="node2" presStyleIdx="0" presStyleCnt="3"/>
      <dgm:spPr/>
    </dgm:pt>
    <dgm:pt modelId="{FA5B88A6-155A-4422-982E-100E30B90A03}" type="pres">
      <dgm:prSet presAssocID="{4AA16CCB-4E8F-4A48-9CEF-43C66D678FE0}" presName="hierChild4" presStyleCnt="0"/>
      <dgm:spPr/>
    </dgm:pt>
    <dgm:pt modelId="{A88A2D5B-5E92-4943-96F5-2B5D5AD68663}" type="pres">
      <dgm:prSet presAssocID="{2CC9487A-CADB-4BFE-91B9-881AE51FE7D0}" presName="Name35" presStyleLbl="parChTrans1D3" presStyleIdx="0" presStyleCnt="7"/>
      <dgm:spPr/>
    </dgm:pt>
    <dgm:pt modelId="{CFAFF1D2-2BE5-4B75-BA4E-95174998C0A0}" type="pres">
      <dgm:prSet presAssocID="{9CD43BED-50B5-43F8-9A20-BC1C6C60AE5C}" presName="hierRoot2" presStyleCnt="0">
        <dgm:presLayoutVars>
          <dgm:hierBranch/>
        </dgm:presLayoutVars>
      </dgm:prSet>
      <dgm:spPr/>
    </dgm:pt>
    <dgm:pt modelId="{7935D268-CDD2-4561-A309-0338DF1DC9DE}" type="pres">
      <dgm:prSet presAssocID="{9CD43BED-50B5-43F8-9A20-BC1C6C60AE5C}" presName="rootComposite" presStyleCnt="0"/>
      <dgm:spPr/>
    </dgm:pt>
    <dgm:pt modelId="{2CD3D815-3064-4CB6-8B08-E6941FA63024}" type="pres">
      <dgm:prSet presAssocID="{9CD43BED-50B5-43F8-9A20-BC1C6C60AE5C}" presName="rootText" presStyleLbl="node3" presStyleIdx="0" presStyleCnt="7" custLinFactY="40916" custLinFactNeighborY="100000">
        <dgm:presLayoutVars>
          <dgm:chPref val="3"/>
        </dgm:presLayoutVars>
      </dgm:prSet>
      <dgm:spPr/>
    </dgm:pt>
    <dgm:pt modelId="{E2404893-40B5-4DE5-9279-A21F7DDFE239}" type="pres">
      <dgm:prSet presAssocID="{9CD43BED-50B5-43F8-9A20-BC1C6C60AE5C}" presName="rootConnector" presStyleLbl="node3" presStyleIdx="0" presStyleCnt="7"/>
      <dgm:spPr/>
    </dgm:pt>
    <dgm:pt modelId="{8201679E-0817-445E-BD6C-5A36AE4B3EE2}" type="pres">
      <dgm:prSet presAssocID="{9CD43BED-50B5-43F8-9A20-BC1C6C60AE5C}" presName="hierChild4" presStyleCnt="0"/>
      <dgm:spPr/>
    </dgm:pt>
    <dgm:pt modelId="{51917354-8C07-439A-BA8D-414F3B0E7A50}" type="pres">
      <dgm:prSet presAssocID="{9CD43BED-50B5-43F8-9A20-BC1C6C60AE5C}" presName="hierChild5" presStyleCnt="0"/>
      <dgm:spPr/>
    </dgm:pt>
    <dgm:pt modelId="{02CD1F45-A542-42D3-AECC-6B69B2EDFDB0}" type="pres">
      <dgm:prSet presAssocID="{21FE87CD-8EC4-4688-B05E-5EFCDCCB2543}" presName="Name35" presStyleLbl="parChTrans1D3" presStyleIdx="1" presStyleCnt="7"/>
      <dgm:spPr/>
    </dgm:pt>
    <dgm:pt modelId="{D91FCA5D-22AC-4471-93CF-AC119619BAC8}" type="pres">
      <dgm:prSet presAssocID="{8076C5F0-45C2-4406-9462-7CC54945AB61}" presName="hierRoot2" presStyleCnt="0">
        <dgm:presLayoutVars>
          <dgm:hierBranch val="init"/>
        </dgm:presLayoutVars>
      </dgm:prSet>
      <dgm:spPr/>
    </dgm:pt>
    <dgm:pt modelId="{18C01D37-8C68-4AC0-A36E-612E162C4215}" type="pres">
      <dgm:prSet presAssocID="{8076C5F0-45C2-4406-9462-7CC54945AB61}" presName="rootComposite" presStyleCnt="0"/>
      <dgm:spPr/>
    </dgm:pt>
    <dgm:pt modelId="{FBA8286A-58AB-4A73-96D8-399E5355597F}" type="pres">
      <dgm:prSet presAssocID="{8076C5F0-45C2-4406-9462-7CC54945AB61}" presName="rootText" presStyleLbl="node3" presStyleIdx="1" presStyleCnt="7" custLinFactY="40916" custLinFactNeighborY="100000">
        <dgm:presLayoutVars>
          <dgm:chPref val="3"/>
        </dgm:presLayoutVars>
      </dgm:prSet>
      <dgm:spPr/>
    </dgm:pt>
    <dgm:pt modelId="{288F5AF9-3EE7-470C-B59A-7D0FECE86B66}" type="pres">
      <dgm:prSet presAssocID="{8076C5F0-45C2-4406-9462-7CC54945AB61}" presName="rootConnector" presStyleLbl="node3" presStyleIdx="1" presStyleCnt="7"/>
      <dgm:spPr/>
    </dgm:pt>
    <dgm:pt modelId="{1042A5F4-E117-4EE0-A0F9-C28B0DDB0595}" type="pres">
      <dgm:prSet presAssocID="{8076C5F0-45C2-4406-9462-7CC54945AB61}" presName="hierChild4" presStyleCnt="0"/>
      <dgm:spPr/>
    </dgm:pt>
    <dgm:pt modelId="{D07FD34F-B13A-44C7-8737-58FDE8D46F7A}" type="pres">
      <dgm:prSet presAssocID="{8076C5F0-45C2-4406-9462-7CC54945AB61}" presName="hierChild5" presStyleCnt="0"/>
      <dgm:spPr/>
    </dgm:pt>
    <dgm:pt modelId="{A3C97E55-0949-42B8-AAF5-6780DFE15129}" type="pres">
      <dgm:prSet presAssocID="{4AA16CCB-4E8F-4A48-9CEF-43C66D678FE0}" presName="hierChild5" presStyleCnt="0"/>
      <dgm:spPr/>
    </dgm:pt>
    <dgm:pt modelId="{324E99E1-8489-4F40-9E1E-C0AAA623B351}" type="pres">
      <dgm:prSet presAssocID="{97C41529-D9AA-483B-8E56-CF6563C24472}" presName="Name37" presStyleLbl="parChTrans1D2" presStyleIdx="1" presStyleCnt="3"/>
      <dgm:spPr/>
    </dgm:pt>
    <dgm:pt modelId="{BF089509-69B0-4606-B30E-7CC8DF54C0FE}" type="pres">
      <dgm:prSet presAssocID="{3B3C02B6-AE51-4AF4-904C-8818227FEE26}" presName="hierRoot2" presStyleCnt="0">
        <dgm:presLayoutVars>
          <dgm:hierBranch/>
        </dgm:presLayoutVars>
      </dgm:prSet>
      <dgm:spPr/>
    </dgm:pt>
    <dgm:pt modelId="{0D9B4BD6-C079-4368-B319-DB8941B577EF}" type="pres">
      <dgm:prSet presAssocID="{3B3C02B6-AE51-4AF4-904C-8818227FEE26}" presName="rootComposite" presStyleCnt="0"/>
      <dgm:spPr/>
    </dgm:pt>
    <dgm:pt modelId="{38BCCF53-6093-4BF1-BDF9-9BF9AAD46666}" type="pres">
      <dgm:prSet presAssocID="{3B3C02B6-AE51-4AF4-904C-8818227FEE26}" presName="rootText" presStyleLbl="node2" presStyleIdx="1" presStyleCnt="3" custScaleX="187510" custScaleY="136031" custLinFactNeighborY="55028">
        <dgm:presLayoutVars>
          <dgm:chPref val="3"/>
        </dgm:presLayoutVars>
      </dgm:prSet>
      <dgm:spPr/>
    </dgm:pt>
    <dgm:pt modelId="{288A42F6-934C-48A6-BCC0-58667C307EC1}" type="pres">
      <dgm:prSet presAssocID="{3B3C02B6-AE51-4AF4-904C-8818227FEE26}" presName="rootConnector" presStyleLbl="node2" presStyleIdx="1" presStyleCnt="3"/>
      <dgm:spPr/>
    </dgm:pt>
    <dgm:pt modelId="{B29709C3-8EB2-4FAE-81B7-1F73379013E7}" type="pres">
      <dgm:prSet presAssocID="{3B3C02B6-AE51-4AF4-904C-8818227FEE26}" presName="hierChild4" presStyleCnt="0"/>
      <dgm:spPr/>
    </dgm:pt>
    <dgm:pt modelId="{41C55D17-1A07-4F44-9CA7-DC0CFAE280D5}" type="pres">
      <dgm:prSet presAssocID="{08C99176-329D-4C4D-9B4E-C598C7EA30B9}" presName="Name35" presStyleLbl="parChTrans1D3" presStyleIdx="2" presStyleCnt="7"/>
      <dgm:spPr/>
    </dgm:pt>
    <dgm:pt modelId="{F0FF47F6-FA2C-4C2C-835D-77A6CA2ACAE7}" type="pres">
      <dgm:prSet presAssocID="{3D7C0EDF-A9AB-4B4F-8A47-37F21ED3118F}" presName="hierRoot2" presStyleCnt="0">
        <dgm:presLayoutVars>
          <dgm:hierBranch val="init"/>
        </dgm:presLayoutVars>
      </dgm:prSet>
      <dgm:spPr/>
    </dgm:pt>
    <dgm:pt modelId="{ED28353E-2377-4959-A2FB-D19E334F63AD}" type="pres">
      <dgm:prSet presAssocID="{3D7C0EDF-A9AB-4B4F-8A47-37F21ED3118F}" presName="rootComposite" presStyleCnt="0"/>
      <dgm:spPr/>
    </dgm:pt>
    <dgm:pt modelId="{203FF83E-5E42-41B1-8719-E5CDBB4AAAC5}" type="pres">
      <dgm:prSet presAssocID="{3D7C0EDF-A9AB-4B4F-8A47-37F21ED3118F}" presName="rootText" presStyleLbl="node3" presStyleIdx="2" presStyleCnt="7" custLinFactY="40916" custLinFactNeighborY="100000">
        <dgm:presLayoutVars>
          <dgm:chPref val="3"/>
        </dgm:presLayoutVars>
      </dgm:prSet>
      <dgm:spPr/>
    </dgm:pt>
    <dgm:pt modelId="{33D601F9-9FFC-4F40-BEAE-BE2C6146FBF6}" type="pres">
      <dgm:prSet presAssocID="{3D7C0EDF-A9AB-4B4F-8A47-37F21ED3118F}" presName="rootConnector" presStyleLbl="node3" presStyleIdx="2" presStyleCnt="7"/>
      <dgm:spPr/>
    </dgm:pt>
    <dgm:pt modelId="{0C05A1EB-0462-4015-B02F-4D665FB19DAC}" type="pres">
      <dgm:prSet presAssocID="{3D7C0EDF-A9AB-4B4F-8A47-37F21ED3118F}" presName="hierChild4" presStyleCnt="0"/>
      <dgm:spPr/>
    </dgm:pt>
    <dgm:pt modelId="{ABFE034D-926F-4669-A7BD-AACBFF8D5A53}" type="pres">
      <dgm:prSet presAssocID="{3D7C0EDF-A9AB-4B4F-8A47-37F21ED3118F}" presName="hierChild5" presStyleCnt="0"/>
      <dgm:spPr/>
    </dgm:pt>
    <dgm:pt modelId="{B8BF4108-C068-43D8-8DC0-AAC3AD8F7BC4}" type="pres">
      <dgm:prSet presAssocID="{38A55E80-26FF-4586-8683-4B473E003E16}" presName="Name35" presStyleLbl="parChTrans1D3" presStyleIdx="3" presStyleCnt="7"/>
      <dgm:spPr/>
    </dgm:pt>
    <dgm:pt modelId="{988BF39D-E2AB-48C9-99C9-492103E7DBB5}" type="pres">
      <dgm:prSet presAssocID="{EBB0BA95-C660-47AA-BCF1-93E4BAA01D32}" presName="hierRoot2" presStyleCnt="0">
        <dgm:presLayoutVars>
          <dgm:hierBranch val="init"/>
        </dgm:presLayoutVars>
      </dgm:prSet>
      <dgm:spPr/>
    </dgm:pt>
    <dgm:pt modelId="{33419B37-4CFF-4A9F-8A55-BAE5D758498B}" type="pres">
      <dgm:prSet presAssocID="{EBB0BA95-C660-47AA-BCF1-93E4BAA01D32}" presName="rootComposite" presStyleCnt="0"/>
      <dgm:spPr/>
    </dgm:pt>
    <dgm:pt modelId="{79F64B10-4C68-4D34-B40E-348CF7F74382}" type="pres">
      <dgm:prSet presAssocID="{EBB0BA95-C660-47AA-BCF1-93E4BAA01D32}" presName="rootText" presStyleLbl="node3" presStyleIdx="3" presStyleCnt="7" custLinFactY="40916" custLinFactNeighborY="100000">
        <dgm:presLayoutVars>
          <dgm:chPref val="3"/>
        </dgm:presLayoutVars>
      </dgm:prSet>
      <dgm:spPr/>
    </dgm:pt>
    <dgm:pt modelId="{9ED71A4D-696A-4CED-9EDA-B3E13C31C1A8}" type="pres">
      <dgm:prSet presAssocID="{EBB0BA95-C660-47AA-BCF1-93E4BAA01D32}" presName="rootConnector" presStyleLbl="node3" presStyleIdx="3" presStyleCnt="7"/>
      <dgm:spPr/>
    </dgm:pt>
    <dgm:pt modelId="{49916E0A-AB26-4812-85A0-2806352EA18B}" type="pres">
      <dgm:prSet presAssocID="{EBB0BA95-C660-47AA-BCF1-93E4BAA01D32}" presName="hierChild4" presStyleCnt="0"/>
      <dgm:spPr/>
    </dgm:pt>
    <dgm:pt modelId="{93202AE8-B681-4F53-97C3-591B1D368BC5}" type="pres">
      <dgm:prSet presAssocID="{EBB0BA95-C660-47AA-BCF1-93E4BAA01D32}" presName="hierChild5" presStyleCnt="0"/>
      <dgm:spPr/>
    </dgm:pt>
    <dgm:pt modelId="{BEF8CEDD-FE14-47E1-8339-E835F6B91882}" type="pres">
      <dgm:prSet presAssocID="{87B12FB0-71EF-49BB-84AE-86FDCFC73BAF}" presName="Name35" presStyleLbl="parChTrans1D3" presStyleIdx="4" presStyleCnt="7"/>
      <dgm:spPr/>
    </dgm:pt>
    <dgm:pt modelId="{F94D5A9D-3A08-4BBD-AACE-8B6C5DD45168}" type="pres">
      <dgm:prSet presAssocID="{A60CD56A-B8EC-4FB5-950B-D586D2F82AF4}" presName="hierRoot2" presStyleCnt="0">
        <dgm:presLayoutVars>
          <dgm:hierBranch val="init"/>
        </dgm:presLayoutVars>
      </dgm:prSet>
      <dgm:spPr/>
    </dgm:pt>
    <dgm:pt modelId="{FBABB832-B7F2-402D-815A-F9238519BA9C}" type="pres">
      <dgm:prSet presAssocID="{A60CD56A-B8EC-4FB5-950B-D586D2F82AF4}" presName="rootComposite" presStyleCnt="0"/>
      <dgm:spPr/>
    </dgm:pt>
    <dgm:pt modelId="{F6CB2981-29A1-4E89-837A-B50245290857}" type="pres">
      <dgm:prSet presAssocID="{A60CD56A-B8EC-4FB5-950B-D586D2F82AF4}" presName="rootText" presStyleLbl="node3" presStyleIdx="4" presStyleCnt="7" custLinFactY="40916" custLinFactNeighborY="100000">
        <dgm:presLayoutVars>
          <dgm:chPref val="3"/>
        </dgm:presLayoutVars>
      </dgm:prSet>
      <dgm:spPr/>
    </dgm:pt>
    <dgm:pt modelId="{D42DF5D7-C311-4001-B057-1862D3551545}" type="pres">
      <dgm:prSet presAssocID="{A60CD56A-B8EC-4FB5-950B-D586D2F82AF4}" presName="rootConnector" presStyleLbl="node3" presStyleIdx="4" presStyleCnt="7"/>
      <dgm:spPr/>
    </dgm:pt>
    <dgm:pt modelId="{3F06F70B-6CFF-4273-9224-C4F4B704DAF3}" type="pres">
      <dgm:prSet presAssocID="{A60CD56A-B8EC-4FB5-950B-D586D2F82AF4}" presName="hierChild4" presStyleCnt="0"/>
      <dgm:spPr/>
    </dgm:pt>
    <dgm:pt modelId="{182162F4-9B17-4E76-975E-861A188662F8}" type="pres">
      <dgm:prSet presAssocID="{A60CD56A-B8EC-4FB5-950B-D586D2F82AF4}" presName="hierChild5" presStyleCnt="0"/>
      <dgm:spPr/>
    </dgm:pt>
    <dgm:pt modelId="{863885CF-916C-4C6E-ACB4-AD8BEE900A53}" type="pres">
      <dgm:prSet presAssocID="{3B3C02B6-AE51-4AF4-904C-8818227FEE26}" presName="hierChild5" presStyleCnt="0"/>
      <dgm:spPr/>
    </dgm:pt>
    <dgm:pt modelId="{950C93B6-615E-4CC8-B0C4-CCDDF5759F4D}" type="pres">
      <dgm:prSet presAssocID="{5A41DBDE-2314-4A02-964A-26618D8A4ABE}" presName="Name37" presStyleLbl="parChTrans1D2" presStyleIdx="2" presStyleCnt="3"/>
      <dgm:spPr/>
    </dgm:pt>
    <dgm:pt modelId="{1379A99C-00C3-4BE9-8D6F-C0AC9463C804}" type="pres">
      <dgm:prSet presAssocID="{C029FBD1-6218-408D-9D07-D634339EE6D3}" presName="hierRoot2" presStyleCnt="0">
        <dgm:presLayoutVars>
          <dgm:hierBranch/>
        </dgm:presLayoutVars>
      </dgm:prSet>
      <dgm:spPr/>
    </dgm:pt>
    <dgm:pt modelId="{8537C1E1-7857-444E-B274-BDD1CBE1FB0D}" type="pres">
      <dgm:prSet presAssocID="{C029FBD1-6218-408D-9D07-D634339EE6D3}" presName="rootComposite" presStyleCnt="0"/>
      <dgm:spPr/>
    </dgm:pt>
    <dgm:pt modelId="{03B7518C-1713-4EDA-A3A0-666EEB0A6C29}" type="pres">
      <dgm:prSet presAssocID="{C029FBD1-6218-408D-9D07-D634339EE6D3}" presName="rootText" presStyleLbl="node2" presStyleIdx="2" presStyleCnt="3" custScaleX="167868" custScaleY="136031" custLinFactNeighborY="55028">
        <dgm:presLayoutVars>
          <dgm:chPref val="3"/>
        </dgm:presLayoutVars>
      </dgm:prSet>
      <dgm:spPr/>
    </dgm:pt>
    <dgm:pt modelId="{E5BFE2E3-A541-4D62-B912-69F3B1C49646}" type="pres">
      <dgm:prSet presAssocID="{C029FBD1-6218-408D-9D07-D634339EE6D3}" presName="rootConnector" presStyleLbl="node2" presStyleIdx="2" presStyleCnt="3"/>
      <dgm:spPr/>
    </dgm:pt>
    <dgm:pt modelId="{9D0EB3A4-79A9-46B4-ADD9-ABFE1DA47DC4}" type="pres">
      <dgm:prSet presAssocID="{C029FBD1-6218-408D-9D07-D634339EE6D3}" presName="hierChild4" presStyleCnt="0"/>
      <dgm:spPr/>
    </dgm:pt>
    <dgm:pt modelId="{A7F51A03-CE66-4FAF-8053-792E6A050F7B}" type="pres">
      <dgm:prSet presAssocID="{DD387627-0009-4615-B899-B27D14EB7126}" presName="Name35" presStyleLbl="parChTrans1D3" presStyleIdx="5" presStyleCnt="7"/>
      <dgm:spPr/>
    </dgm:pt>
    <dgm:pt modelId="{03D13384-3F9F-4BD6-AB0C-FD8DB35D9D3A}" type="pres">
      <dgm:prSet presAssocID="{4B538899-087B-40E4-99A7-E15A6C6E5B49}" presName="hierRoot2" presStyleCnt="0">
        <dgm:presLayoutVars>
          <dgm:hierBranch val="init"/>
        </dgm:presLayoutVars>
      </dgm:prSet>
      <dgm:spPr/>
    </dgm:pt>
    <dgm:pt modelId="{69BFEC9F-C96F-4329-A7F4-FEEF0BC49ABA}" type="pres">
      <dgm:prSet presAssocID="{4B538899-087B-40E4-99A7-E15A6C6E5B49}" presName="rootComposite" presStyleCnt="0"/>
      <dgm:spPr/>
    </dgm:pt>
    <dgm:pt modelId="{57E12E03-BA9A-4466-938E-C362C829DEFC}" type="pres">
      <dgm:prSet presAssocID="{4B538899-087B-40E4-99A7-E15A6C6E5B49}" presName="rootText" presStyleLbl="node3" presStyleIdx="5" presStyleCnt="7" custLinFactY="40916" custLinFactNeighborY="100000">
        <dgm:presLayoutVars>
          <dgm:chPref val="3"/>
        </dgm:presLayoutVars>
      </dgm:prSet>
      <dgm:spPr/>
    </dgm:pt>
    <dgm:pt modelId="{A8C11615-FA08-413B-B71A-218368B31869}" type="pres">
      <dgm:prSet presAssocID="{4B538899-087B-40E4-99A7-E15A6C6E5B49}" presName="rootConnector" presStyleLbl="node3" presStyleIdx="5" presStyleCnt="7"/>
      <dgm:spPr/>
    </dgm:pt>
    <dgm:pt modelId="{54A71ADB-6FBC-4664-8FEB-352CB1CDB034}" type="pres">
      <dgm:prSet presAssocID="{4B538899-087B-40E4-99A7-E15A6C6E5B49}" presName="hierChild4" presStyleCnt="0"/>
      <dgm:spPr/>
    </dgm:pt>
    <dgm:pt modelId="{B6BC47C4-0A10-42CA-85A0-68663C655AC0}" type="pres">
      <dgm:prSet presAssocID="{4B538899-087B-40E4-99A7-E15A6C6E5B49}" presName="hierChild5" presStyleCnt="0"/>
      <dgm:spPr/>
    </dgm:pt>
    <dgm:pt modelId="{BC4F3A03-26A5-4FAD-9503-F5E550D1F7AC}" type="pres">
      <dgm:prSet presAssocID="{DAABB121-5C53-4DF1-8204-16D7A5C03801}" presName="Name35" presStyleLbl="parChTrans1D3" presStyleIdx="6" presStyleCnt="7"/>
      <dgm:spPr/>
    </dgm:pt>
    <dgm:pt modelId="{F16DD80D-E222-4B96-97A3-90731F6B7A36}" type="pres">
      <dgm:prSet presAssocID="{FFD20BD9-842D-4639-8928-3B0496E5D53D}" presName="hierRoot2" presStyleCnt="0">
        <dgm:presLayoutVars>
          <dgm:hierBranch val="init"/>
        </dgm:presLayoutVars>
      </dgm:prSet>
      <dgm:spPr/>
    </dgm:pt>
    <dgm:pt modelId="{CC9B1AC0-CFE1-42FE-9449-6ED465306344}" type="pres">
      <dgm:prSet presAssocID="{FFD20BD9-842D-4639-8928-3B0496E5D53D}" presName="rootComposite" presStyleCnt="0"/>
      <dgm:spPr/>
    </dgm:pt>
    <dgm:pt modelId="{E815ECF9-91AA-4629-BDC7-474609186E29}" type="pres">
      <dgm:prSet presAssocID="{FFD20BD9-842D-4639-8928-3B0496E5D53D}" presName="rootText" presStyleLbl="node3" presStyleIdx="6" presStyleCnt="7" custLinFactY="40916" custLinFactNeighborY="100000">
        <dgm:presLayoutVars>
          <dgm:chPref val="3"/>
        </dgm:presLayoutVars>
      </dgm:prSet>
      <dgm:spPr/>
    </dgm:pt>
    <dgm:pt modelId="{5EB8DE16-3BF0-4DB3-A2EE-DC68551BB32B}" type="pres">
      <dgm:prSet presAssocID="{FFD20BD9-842D-4639-8928-3B0496E5D53D}" presName="rootConnector" presStyleLbl="node3" presStyleIdx="6" presStyleCnt="7"/>
      <dgm:spPr/>
    </dgm:pt>
    <dgm:pt modelId="{4D7A3F9B-9C91-466F-96B4-9C9F9DE132F2}" type="pres">
      <dgm:prSet presAssocID="{FFD20BD9-842D-4639-8928-3B0496E5D53D}" presName="hierChild4" presStyleCnt="0"/>
      <dgm:spPr/>
    </dgm:pt>
    <dgm:pt modelId="{89FA499B-C2AE-4493-A467-6B646D1E2B6D}" type="pres">
      <dgm:prSet presAssocID="{FFD20BD9-842D-4639-8928-3B0496E5D53D}" presName="hierChild5" presStyleCnt="0"/>
      <dgm:spPr/>
    </dgm:pt>
    <dgm:pt modelId="{CFC7B534-B7B1-42B2-AA5A-CA7404F5E928}" type="pres">
      <dgm:prSet presAssocID="{C029FBD1-6218-408D-9D07-D634339EE6D3}" presName="hierChild5" presStyleCnt="0"/>
      <dgm:spPr/>
    </dgm:pt>
    <dgm:pt modelId="{0E3E75D5-CCB3-427A-BC00-1E28C529C8A8}" type="pres">
      <dgm:prSet presAssocID="{EFF500AB-4949-492E-8FD0-77B8AA0664CC}" presName="hierChild3" presStyleCnt="0"/>
      <dgm:spPr/>
    </dgm:pt>
  </dgm:ptLst>
  <dgm:cxnLst>
    <dgm:cxn modelId="{037EDE02-B13C-4E92-B967-131DAC3CF2F4}" type="presOf" srcId="{A60CD56A-B8EC-4FB5-950B-D586D2F82AF4}" destId="{D42DF5D7-C311-4001-B057-1862D3551545}" srcOrd="1" destOrd="0" presId="urn:microsoft.com/office/officeart/2005/8/layout/orgChart1"/>
    <dgm:cxn modelId="{A41B5706-5563-4FBE-89BA-716858DE8596}" type="presOf" srcId="{3D7C0EDF-A9AB-4B4F-8A47-37F21ED3118F}" destId="{33D601F9-9FFC-4F40-BEAE-BE2C6146FBF6}" srcOrd="1" destOrd="0" presId="urn:microsoft.com/office/officeart/2005/8/layout/orgChart1"/>
    <dgm:cxn modelId="{96FBED07-D224-4F4C-9237-D3172AEA631E}" type="presOf" srcId="{DB9135CE-342C-4964-983E-280934D190A6}" destId="{AAF0B04D-A07B-4337-B48B-A13D78825D02}" srcOrd="0" destOrd="0" presId="urn:microsoft.com/office/officeart/2005/8/layout/orgChart1"/>
    <dgm:cxn modelId="{0F206A08-3547-45AF-9F10-FD157F03936B}" type="presOf" srcId="{EFF500AB-4949-492E-8FD0-77B8AA0664CC}" destId="{81FC5037-1C99-4FF2-8CD8-6688EF8B1424}" srcOrd="0" destOrd="0" presId="urn:microsoft.com/office/officeart/2005/8/layout/orgChart1"/>
    <dgm:cxn modelId="{D1BD140A-C4C5-45C6-A513-0E15C46EAECF}" type="presOf" srcId="{97C41529-D9AA-483B-8E56-CF6563C24472}" destId="{324E99E1-8489-4F40-9E1E-C0AAA623B351}" srcOrd="0" destOrd="0" presId="urn:microsoft.com/office/officeart/2005/8/layout/orgChart1"/>
    <dgm:cxn modelId="{CF8B670A-86B9-407C-88B1-A20542C8109A}" type="presOf" srcId="{3B3C02B6-AE51-4AF4-904C-8818227FEE26}" destId="{38BCCF53-6093-4BF1-BDF9-9BF9AAD46666}" srcOrd="0" destOrd="0" presId="urn:microsoft.com/office/officeart/2005/8/layout/orgChart1"/>
    <dgm:cxn modelId="{45A1C50D-D66E-4F70-A18E-9C4CAE2BD24C}" srcId="{C029FBD1-6218-408D-9D07-D634339EE6D3}" destId="{FFD20BD9-842D-4639-8928-3B0496E5D53D}" srcOrd="1" destOrd="0" parTransId="{DAABB121-5C53-4DF1-8204-16D7A5C03801}" sibTransId="{205CBE11-975B-4471-A204-3886824A1893}"/>
    <dgm:cxn modelId="{4983440E-C2AC-4A15-BD37-2B699A5DA8C1}" type="presOf" srcId="{8076C5F0-45C2-4406-9462-7CC54945AB61}" destId="{288F5AF9-3EE7-470C-B59A-7D0FECE86B66}" srcOrd="1" destOrd="0" presId="urn:microsoft.com/office/officeart/2005/8/layout/orgChart1"/>
    <dgm:cxn modelId="{19D8B40E-FEAC-4F28-A418-4B7660A31CF7}" srcId="{EFF500AB-4949-492E-8FD0-77B8AA0664CC}" destId="{3B3C02B6-AE51-4AF4-904C-8818227FEE26}" srcOrd="1" destOrd="0" parTransId="{97C41529-D9AA-483B-8E56-CF6563C24472}" sibTransId="{39AF4915-1565-4220-8B07-275E5BF94C57}"/>
    <dgm:cxn modelId="{B76A0A13-626D-4131-A69F-3CD2A5A76D8A}" type="presOf" srcId="{DAABB121-5C53-4DF1-8204-16D7A5C03801}" destId="{BC4F3A03-26A5-4FAD-9503-F5E550D1F7AC}" srcOrd="0" destOrd="0" presId="urn:microsoft.com/office/officeart/2005/8/layout/orgChart1"/>
    <dgm:cxn modelId="{5BDF691B-D9A0-4249-AB82-52576C6866E8}" srcId="{C029FBD1-6218-408D-9D07-D634339EE6D3}" destId="{4B538899-087B-40E4-99A7-E15A6C6E5B49}" srcOrd="0" destOrd="0" parTransId="{DD387627-0009-4615-B899-B27D14EB7126}" sibTransId="{A8CE7E49-6156-4877-8E80-1FDF6087061F}"/>
    <dgm:cxn modelId="{DC544A1B-3548-45CF-A32D-A068D38E4F56}" type="presOf" srcId="{4B538899-087B-40E4-99A7-E15A6C6E5B49}" destId="{A8C11615-FA08-413B-B71A-218368B31869}" srcOrd="1" destOrd="0" presId="urn:microsoft.com/office/officeart/2005/8/layout/orgChart1"/>
    <dgm:cxn modelId="{53D6751C-7358-4BDE-850B-F71F0BFB870C}" type="presOf" srcId="{C029FBD1-6218-408D-9D07-D634339EE6D3}" destId="{03B7518C-1713-4EDA-A3A0-666EEB0A6C29}" srcOrd="0" destOrd="0" presId="urn:microsoft.com/office/officeart/2005/8/layout/orgChart1"/>
    <dgm:cxn modelId="{180FBD27-E305-4A0A-89A9-D0CB3293F56B}" srcId="{DB9135CE-342C-4964-983E-280934D190A6}" destId="{EFF500AB-4949-492E-8FD0-77B8AA0664CC}" srcOrd="0" destOrd="0" parTransId="{2B1B95B7-DDF3-4920-B18D-59621367FFD7}" sibTransId="{30B85660-2B0D-426B-A902-4DEB7F9AF454}"/>
    <dgm:cxn modelId="{F8C0BD2E-6216-4FC3-B190-17D4EA3C6BDC}" srcId="{3B3C02B6-AE51-4AF4-904C-8818227FEE26}" destId="{EBB0BA95-C660-47AA-BCF1-93E4BAA01D32}" srcOrd="1" destOrd="0" parTransId="{38A55E80-26FF-4586-8683-4B473E003E16}" sibTransId="{96C957A8-4E52-4526-BBC8-1F4A88DE1FE5}"/>
    <dgm:cxn modelId="{BD5D7538-3142-4B93-BD7B-F5DF15ECEBFE}" type="presOf" srcId="{08C99176-329D-4C4D-9B4E-C598C7EA30B9}" destId="{41C55D17-1A07-4F44-9CA7-DC0CFAE280D5}" srcOrd="0" destOrd="0" presId="urn:microsoft.com/office/officeart/2005/8/layout/orgChart1"/>
    <dgm:cxn modelId="{0393A746-C392-451D-9106-19D6E6423259}" type="presOf" srcId="{DD387627-0009-4615-B899-B27D14EB7126}" destId="{A7F51A03-CE66-4FAF-8053-792E6A050F7B}" srcOrd="0" destOrd="0" presId="urn:microsoft.com/office/officeart/2005/8/layout/orgChart1"/>
    <dgm:cxn modelId="{C97AB666-F051-4085-AB26-7F479025B9E8}" srcId="{EFF500AB-4949-492E-8FD0-77B8AA0664CC}" destId="{4AA16CCB-4E8F-4A48-9CEF-43C66D678FE0}" srcOrd="0" destOrd="0" parTransId="{3E368752-F5E1-4C28-9047-AE85B283A943}" sibTransId="{C0ED8307-36D7-47D1-B7BC-D0A7DA75B95E}"/>
    <dgm:cxn modelId="{185E536C-B095-4A04-88AC-22C5AA7DB73B}" type="presOf" srcId="{9CD43BED-50B5-43F8-9A20-BC1C6C60AE5C}" destId="{2CD3D815-3064-4CB6-8B08-E6941FA63024}" srcOrd="0" destOrd="0" presId="urn:microsoft.com/office/officeart/2005/8/layout/orgChart1"/>
    <dgm:cxn modelId="{C2A85E72-624E-4FAE-B82E-C99A2225EB22}" type="presOf" srcId="{8076C5F0-45C2-4406-9462-7CC54945AB61}" destId="{FBA8286A-58AB-4A73-96D8-399E5355597F}" srcOrd="0" destOrd="0" presId="urn:microsoft.com/office/officeart/2005/8/layout/orgChart1"/>
    <dgm:cxn modelId="{40BEC652-E450-4B51-A063-79DA85C93A45}" type="presOf" srcId="{FFD20BD9-842D-4639-8928-3B0496E5D53D}" destId="{5EB8DE16-3BF0-4DB3-A2EE-DC68551BB32B}" srcOrd="1" destOrd="0" presId="urn:microsoft.com/office/officeart/2005/8/layout/orgChart1"/>
    <dgm:cxn modelId="{EC8FF373-B40A-491C-9E31-94BB7447DD60}" type="presOf" srcId="{21FE87CD-8EC4-4688-B05E-5EFCDCCB2543}" destId="{02CD1F45-A542-42D3-AECC-6B69B2EDFDB0}" srcOrd="0" destOrd="0" presId="urn:microsoft.com/office/officeart/2005/8/layout/orgChart1"/>
    <dgm:cxn modelId="{35A00A74-F82D-4A83-8B46-2EE6BFE20D9C}" type="presOf" srcId="{3E368752-F5E1-4C28-9047-AE85B283A943}" destId="{4E04692B-6BBB-46B7-A7AC-410CBD31D9C6}" srcOrd="0" destOrd="0" presId="urn:microsoft.com/office/officeart/2005/8/layout/orgChart1"/>
    <dgm:cxn modelId="{52754755-D66D-4224-A7DF-813FA8679450}" type="presOf" srcId="{EBB0BA95-C660-47AA-BCF1-93E4BAA01D32}" destId="{79F64B10-4C68-4D34-B40E-348CF7F74382}" srcOrd="0" destOrd="0" presId="urn:microsoft.com/office/officeart/2005/8/layout/orgChart1"/>
    <dgm:cxn modelId="{57A9DE7C-67F3-4714-BD78-B4FA6C2ABC25}" type="presOf" srcId="{A60CD56A-B8EC-4FB5-950B-D586D2F82AF4}" destId="{F6CB2981-29A1-4E89-837A-B50245290857}" srcOrd="0" destOrd="0" presId="urn:microsoft.com/office/officeart/2005/8/layout/orgChart1"/>
    <dgm:cxn modelId="{42AA6481-A7B4-420C-935F-3ABF41B57357}" type="presOf" srcId="{2CC9487A-CADB-4BFE-91B9-881AE51FE7D0}" destId="{A88A2D5B-5E92-4943-96F5-2B5D5AD68663}" srcOrd="0" destOrd="0" presId="urn:microsoft.com/office/officeart/2005/8/layout/orgChart1"/>
    <dgm:cxn modelId="{DC94598B-5DEB-481A-91DF-7E0A8F985E33}" type="presOf" srcId="{3D7C0EDF-A9AB-4B4F-8A47-37F21ED3118F}" destId="{203FF83E-5E42-41B1-8719-E5CDBB4AAAC5}" srcOrd="0" destOrd="0" presId="urn:microsoft.com/office/officeart/2005/8/layout/orgChart1"/>
    <dgm:cxn modelId="{6BC46890-2D4B-4882-B650-BE11FEC67CA7}" srcId="{EFF500AB-4949-492E-8FD0-77B8AA0664CC}" destId="{C029FBD1-6218-408D-9D07-D634339EE6D3}" srcOrd="2" destOrd="0" parTransId="{5A41DBDE-2314-4A02-964A-26618D8A4ABE}" sibTransId="{AF200602-802F-455B-8069-0A955A9D7BC5}"/>
    <dgm:cxn modelId="{6D9A0494-BA3F-40C2-BFA9-A21F1A6753ED}" type="presOf" srcId="{4B538899-087B-40E4-99A7-E15A6C6E5B49}" destId="{57E12E03-BA9A-4466-938E-C362C829DEFC}" srcOrd="0" destOrd="0" presId="urn:microsoft.com/office/officeart/2005/8/layout/orgChart1"/>
    <dgm:cxn modelId="{9E2A4297-7A98-4332-B9AC-2AA5A95DBC77}" srcId="{3B3C02B6-AE51-4AF4-904C-8818227FEE26}" destId="{3D7C0EDF-A9AB-4B4F-8A47-37F21ED3118F}" srcOrd="0" destOrd="0" parTransId="{08C99176-329D-4C4D-9B4E-C598C7EA30B9}" sibTransId="{F694A308-FC7B-4A7F-9471-35FAC97B2002}"/>
    <dgm:cxn modelId="{2042FDA1-DFBF-4552-A520-18CEB28E1A85}" type="presOf" srcId="{5A41DBDE-2314-4A02-964A-26618D8A4ABE}" destId="{950C93B6-615E-4CC8-B0C4-CCDDF5759F4D}" srcOrd="0" destOrd="0" presId="urn:microsoft.com/office/officeart/2005/8/layout/orgChart1"/>
    <dgm:cxn modelId="{E108D7AA-3536-49F2-ACA9-551DC7206031}" srcId="{3B3C02B6-AE51-4AF4-904C-8818227FEE26}" destId="{A60CD56A-B8EC-4FB5-950B-D586D2F82AF4}" srcOrd="2" destOrd="0" parTransId="{87B12FB0-71EF-49BB-84AE-86FDCFC73BAF}" sibTransId="{604C7566-274E-486B-87D9-175D1F866D8E}"/>
    <dgm:cxn modelId="{28DAE8AF-3445-4538-BB67-AF03BE1796AB}" type="presOf" srcId="{9CD43BED-50B5-43F8-9A20-BC1C6C60AE5C}" destId="{E2404893-40B5-4DE5-9279-A21F7DDFE239}" srcOrd="1" destOrd="0" presId="urn:microsoft.com/office/officeart/2005/8/layout/orgChart1"/>
    <dgm:cxn modelId="{96A9DEC6-3A9A-4786-94B8-3F847C717B0C}" type="presOf" srcId="{4AA16CCB-4E8F-4A48-9CEF-43C66D678FE0}" destId="{1BDAE8BA-716D-48EA-98ED-B2373D2A8F6A}" srcOrd="1" destOrd="0" presId="urn:microsoft.com/office/officeart/2005/8/layout/orgChart1"/>
    <dgm:cxn modelId="{271ED1CF-1C9F-404F-B4C0-158CC94EC9DF}" type="presOf" srcId="{FFD20BD9-842D-4639-8928-3B0496E5D53D}" destId="{E815ECF9-91AA-4629-BDC7-474609186E29}" srcOrd="0" destOrd="0" presId="urn:microsoft.com/office/officeart/2005/8/layout/orgChart1"/>
    <dgm:cxn modelId="{661E0DD2-0357-4E9A-BCC0-B087AF0AC01B}" srcId="{4AA16CCB-4E8F-4A48-9CEF-43C66D678FE0}" destId="{8076C5F0-45C2-4406-9462-7CC54945AB61}" srcOrd="1" destOrd="0" parTransId="{21FE87CD-8EC4-4688-B05E-5EFCDCCB2543}" sibTransId="{5D227DDF-3087-4EEB-9647-2A2AB5DA9D17}"/>
    <dgm:cxn modelId="{620776D3-8E80-4668-B5B6-943CAE210F7C}" type="presOf" srcId="{87B12FB0-71EF-49BB-84AE-86FDCFC73BAF}" destId="{BEF8CEDD-FE14-47E1-8339-E835F6B91882}" srcOrd="0" destOrd="0" presId="urn:microsoft.com/office/officeart/2005/8/layout/orgChart1"/>
    <dgm:cxn modelId="{AB80B5E0-9982-414D-A302-89862D1A39A8}" type="presOf" srcId="{3B3C02B6-AE51-4AF4-904C-8818227FEE26}" destId="{288A42F6-934C-48A6-BCC0-58667C307EC1}" srcOrd="1" destOrd="0" presId="urn:microsoft.com/office/officeart/2005/8/layout/orgChart1"/>
    <dgm:cxn modelId="{3CE877E5-A120-41B6-880D-CA57662FD281}" type="presOf" srcId="{C029FBD1-6218-408D-9D07-D634339EE6D3}" destId="{E5BFE2E3-A541-4D62-B912-69F3B1C49646}" srcOrd="1" destOrd="0" presId="urn:microsoft.com/office/officeart/2005/8/layout/orgChart1"/>
    <dgm:cxn modelId="{864F34E6-E817-4F3D-8D65-7709CF22C4C0}" type="presOf" srcId="{38A55E80-26FF-4586-8683-4B473E003E16}" destId="{B8BF4108-C068-43D8-8DC0-AAC3AD8F7BC4}" srcOrd="0" destOrd="0" presId="urn:microsoft.com/office/officeart/2005/8/layout/orgChart1"/>
    <dgm:cxn modelId="{3A6332F4-2148-4740-9516-1FCB505A7E6F}" srcId="{4AA16CCB-4E8F-4A48-9CEF-43C66D678FE0}" destId="{9CD43BED-50B5-43F8-9A20-BC1C6C60AE5C}" srcOrd="0" destOrd="0" parTransId="{2CC9487A-CADB-4BFE-91B9-881AE51FE7D0}" sibTransId="{9BB47CFF-8D4F-464D-A0BA-2D0C2C9186A0}"/>
    <dgm:cxn modelId="{9DBF66F5-3DA1-48E2-A50F-1BDD231EF549}" type="presOf" srcId="{EFF500AB-4949-492E-8FD0-77B8AA0664CC}" destId="{AA2CD0C3-89F3-40F9-AE8B-9A347921C277}" srcOrd="1" destOrd="0" presId="urn:microsoft.com/office/officeart/2005/8/layout/orgChart1"/>
    <dgm:cxn modelId="{66FC53F7-B9D4-4B96-908A-B9DE751107FE}" type="presOf" srcId="{4AA16CCB-4E8F-4A48-9CEF-43C66D678FE0}" destId="{51A52799-01D3-453B-9AE6-72156273B783}" srcOrd="0" destOrd="0" presId="urn:microsoft.com/office/officeart/2005/8/layout/orgChart1"/>
    <dgm:cxn modelId="{4B3811FE-CEE0-4CE8-B237-438A6FF8D718}" type="presOf" srcId="{EBB0BA95-C660-47AA-BCF1-93E4BAA01D32}" destId="{9ED71A4D-696A-4CED-9EDA-B3E13C31C1A8}" srcOrd="1" destOrd="0" presId="urn:microsoft.com/office/officeart/2005/8/layout/orgChart1"/>
    <dgm:cxn modelId="{F0AE1D21-05DB-437E-9B1F-37FDC36C2E8C}" type="presParOf" srcId="{AAF0B04D-A07B-4337-B48B-A13D78825D02}" destId="{E6BA1170-89C7-4125-B3DB-CF26258EABCF}" srcOrd="0" destOrd="0" presId="urn:microsoft.com/office/officeart/2005/8/layout/orgChart1"/>
    <dgm:cxn modelId="{C36D1C56-4780-49AB-8482-EB94E7BF86A5}" type="presParOf" srcId="{E6BA1170-89C7-4125-B3DB-CF26258EABCF}" destId="{EC6EDF0F-136F-4F20-8FD2-4B7753787591}" srcOrd="0" destOrd="0" presId="urn:microsoft.com/office/officeart/2005/8/layout/orgChart1"/>
    <dgm:cxn modelId="{3F3E697C-BFD9-47E4-B580-060DA0AF54C5}" type="presParOf" srcId="{EC6EDF0F-136F-4F20-8FD2-4B7753787591}" destId="{81FC5037-1C99-4FF2-8CD8-6688EF8B1424}" srcOrd="0" destOrd="0" presId="urn:microsoft.com/office/officeart/2005/8/layout/orgChart1"/>
    <dgm:cxn modelId="{7007FA51-E0F4-4E9F-8CA8-48AF89F813AF}" type="presParOf" srcId="{EC6EDF0F-136F-4F20-8FD2-4B7753787591}" destId="{AA2CD0C3-89F3-40F9-AE8B-9A347921C277}" srcOrd="1" destOrd="0" presId="urn:microsoft.com/office/officeart/2005/8/layout/orgChart1"/>
    <dgm:cxn modelId="{EE6B4D36-0757-421D-9075-55DF4CBED0D5}" type="presParOf" srcId="{E6BA1170-89C7-4125-B3DB-CF26258EABCF}" destId="{960A844C-E672-4077-9263-1116DC8323F5}" srcOrd="1" destOrd="0" presId="urn:microsoft.com/office/officeart/2005/8/layout/orgChart1"/>
    <dgm:cxn modelId="{C22CA4D6-F494-490E-BE6E-AB057F8231F2}" type="presParOf" srcId="{960A844C-E672-4077-9263-1116DC8323F5}" destId="{4E04692B-6BBB-46B7-A7AC-410CBD31D9C6}" srcOrd="0" destOrd="0" presId="urn:microsoft.com/office/officeart/2005/8/layout/orgChart1"/>
    <dgm:cxn modelId="{517BBCD7-ABD3-4032-9148-4B094AA40E7F}" type="presParOf" srcId="{960A844C-E672-4077-9263-1116DC8323F5}" destId="{B38D3146-1425-47C6-BDDA-99743CD2A0F3}" srcOrd="1" destOrd="0" presId="urn:microsoft.com/office/officeart/2005/8/layout/orgChart1"/>
    <dgm:cxn modelId="{59473BB0-CCAA-4F3A-82AD-08E0FD5B69D8}" type="presParOf" srcId="{B38D3146-1425-47C6-BDDA-99743CD2A0F3}" destId="{088AA0AF-F498-471D-A2C0-A1D3C897D80E}" srcOrd="0" destOrd="0" presId="urn:microsoft.com/office/officeart/2005/8/layout/orgChart1"/>
    <dgm:cxn modelId="{B74C0E6C-83F4-4FD9-9649-3464ABFCCC9B}" type="presParOf" srcId="{088AA0AF-F498-471D-A2C0-A1D3C897D80E}" destId="{51A52799-01D3-453B-9AE6-72156273B783}" srcOrd="0" destOrd="0" presId="urn:microsoft.com/office/officeart/2005/8/layout/orgChart1"/>
    <dgm:cxn modelId="{CD782E16-48B8-4CF9-88C7-33BC1C32971F}" type="presParOf" srcId="{088AA0AF-F498-471D-A2C0-A1D3C897D80E}" destId="{1BDAE8BA-716D-48EA-98ED-B2373D2A8F6A}" srcOrd="1" destOrd="0" presId="urn:microsoft.com/office/officeart/2005/8/layout/orgChart1"/>
    <dgm:cxn modelId="{B7EB816B-CB3F-4272-ACA1-37C3EA4B6EFD}" type="presParOf" srcId="{B38D3146-1425-47C6-BDDA-99743CD2A0F3}" destId="{FA5B88A6-155A-4422-982E-100E30B90A03}" srcOrd="1" destOrd="0" presId="urn:microsoft.com/office/officeart/2005/8/layout/orgChart1"/>
    <dgm:cxn modelId="{7809B0BC-5257-4230-9B61-211D5FDF887A}" type="presParOf" srcId="{FA5B88A6-155A-4422-982E-100E30B90A03}" destId="{A88A2D5B-5E92-4943-96F5-2B5D5AD68663}" srcOrd="0" destOrd="0" presId="urn:microsoft.com/office/officeart/2005/8/layout/orgChart1"/>
    <dgm:cxn modelId="{FB7678AE-6433-406A-B6FC-E54D589C416C}" type="presParOf" srcId="{FA5B88A6-155A-4422-982E-100E30B90A03}" destId="{CFAFF1D2-2BE5-4B75-BA4E-95174998C0A0}" srcOrd="1" destOrd="0" presId="urn:microsoft.com/office/officeart/2005/8/layout/orgChart1"/>
    <dgm:cxn modelId="{E994C222-7EB1-4885-9557-6A732B3B2E4B}" type="presParOf" srcId="{CFAFF1D2-2BE5-4B75-BA4E-95174998C0A0}" destId="{7935D268-CDD2-4561-A309-0338DF1DC9DE}" srcOrd="0" destOrd="0" presId="urn:microsoft.com/office/officeart/2005/8/layout/orgChart1"/>
    <dgm:cxn modelId="{8F4D983B-5D0B-41D1-B307-47652E2ACDE3}" type="presParOf" srcId="{7935D268-CDD2-4561-A309-0338DF1DC9DE}" destId="{2CD3D815-3064-4CB6-8B08-E6941FA63024}" srcOrd="0" destOrd="0" presId="urn:microsoft.com/office/officeart/2005/8/layout/orgChart1"/>
    <dgm:cxn modelId="{396AF51D-09DD-4B95-9FE4-CE9DA8BF1850}" type="presParOf" srcId="{7935D268-CDD2-4561-A309-0338DF1DC9DE}" destId="{E2404893-40B5-4DE5-9279-A21F7DDFE239}" srcOrd="1" destOrd="0" presId="urn:microsoft.com/office/officeart/2005/8/layout/orgChart1"/>
    <dgm:cxn modelId="{2ED1AB58-CC8D-424F-9E44-F99EE9AB67E3}" type="presParOf" srcId="{CFAFF1D2-2BE5-4B75-BA4E-95174998C0A0}" destId="{8201679E-0817-445E-BD6C-5A36AE4B3EE2}" srcOrd="1" destOrd="0" presId="urn:microsoft.com/office/officeart/2005/8/layout/orgChart1"/>
    <dgm:cxn modelId="{3D267B9F-6820-4AC8-B6D4-91BBB84CB4D8}" type="presParOf" srcId="{CFAFF1D2-2BE5-4B75-BA4E-95174998C0A0}" destId="{51917354-8C07-439A-BA8D-414F3B0E7A50}" srcOrd="2" destOrd="0" presId="urn:microsoft.com/office/officeart/2005/8/layout/orgChart1"/>
    <dgm:cxn modelId="{2BB4D462-F4D9-451D-A721-73ECDE0F101A}" type="presParOf" srcId="{FA5B88A6-155A-4422-982E-100E30B90A03}" destId="{02CD1F45-A542-42D3-AECC-6B69B2EDFDB0}" srcOrd="2" destOrd="0" presId="urn:microsoft.com/office/officeart/2005/8/layout/orgChart1"/>
    <dgm:cxn modelId="{F739C9A7-8C0C-4204-AD55-5166A4EF94C3}" type="presParOf" srcId="{FA5B88A6-155A-4422-982E-100E30B90A03}" destId="{D91FCA5D-22AC-4471-93CF-AC119619BAC8}" srcOrd="3" destOrd="0" presId="urn:microsoft.com/office/officeart/2005/8/layout/orgChart1"/>
    <dgm:cxn modelId="{E6A0D3FD-73FC-43AF-9A29-8DFBEA0ADC2D}" type="presParOf" srcId="{D91FCA5D-22AC-4471-93CF-AC119619BAC8}" destId="{18C01D37-8C68-4AC0-A36E-612E162C4215}" srcOrd="0" destOrd="0" presId="urn:microsoft.com/office/officeart/2005/8/layout/orgChart1"/>
    <dgm:cxn modelId="{FB6CB9A4-127B-4BF5-B88E-41FD4F68D4AA}" type="presParOf" srcId="{18C01D37-8C68-4AC0-A36E-612E162C4215}" destId="{FBA8286A-58AB-4A73-96D8-399E5355597F}" srcOrd="0" destOrd="0" presId="urn:microsoft.com/office/officeart/2005/8/layout/orgChart1"/>
    <dgm:cxn modelId="{AF832CF6-3AC8-4FA7-9665-CCB43B1AEFB1}" type="presParOf" srcId="{18C01D37-8C68-4AC0-A36E-612E162C4215}" destId="{288F5AF9-3EE7-470C-B59A-7D0FECE86B66}" srcOrd="1" destOrd="0" presId="urn:microsoft.com/office/officeart/2005/8/layout/orgChart1"/>
    <dgm:cxn modelId="{344E7EC5-2B5A-40BA-94D5-186058E05F6F}" type="presParOf" srcId="{D91FCA5D-22AC-4471-93CF-AC119619BAC8}" destId="{1042A5F4-E117-4EE0-A0F9-C28B0DDB0595}" srcOrd="1" destOrd="0" presId="urn:microsoft.com/office/officeart/2005/8/layout/orgChart1"/>
    <dgm:cxn modelId="{1B0035FC-AA5C-4651-B771-0927C4397E77}" type="presParOf" srcId="{D91FCA5D-22AC-4471-93CF-AC119619BAC8}" destId="{D07FD34F-B13A-44C7-8737-58FDE8D46F7A}" srcOrd="2" destOrd="0" presId="urn:microsoft.com/office/officeart/2005/8/layout/orgChart1"/>
    <dgm:cxn modelId="{EF70A410-6F6C-44DF-B4D8-8B20C6C28667}" type="presParOf" srcId="{B38D3146-1425-47C6-BDDA-99743CD2A0F3}" destId="{A3C97E55-0949-42B8-AAF5-6780DFE15129}" srcOrd="2" destOrd="0" presId="urn:microsoft.com/office/officeart/2005/8/layout/orgChart1"/>
    <dgm:cxn modelId="{494A15EE-7F2B-4684-A433-F6E27B2758A2}" type="presParOf" srcId="{960A844C-E672-4077-9263-1116DC8323F5}" destId="{324E99E1-8489-4F40-9E1E-C0AAA623B351}" srcOrd="2" destOrd="0" presId="urn:microsoft.com/office/officeart/2005/8/layout/orgChart1"/>
    <dgm:cxn modelId="{CB813C41-16CA-4EF3-A2EA-6451AEF70C78}" type="presParOf" srcId="{960A844C-E672-4077-9263-1116DC8323F5}" destId="{BF089509-69B0-4606-B30E-7CC8DF54C0FE}" srcOrd="3" destOrd="0" presId="urn:microsoft.com/office/officeart/2005/8/layout/orgChart1"/>
    <dgm:cxn modelId="{3F3D1CDC-5BB4-403C-99EC-E54DD5B2BD06}" type="presParOf" srcId="{BF089509-69B0-4606-B30E-7CC8DF54C0FE}" destId="{0D9B4BD6-C079-4368-B319-DB8941B577EF}" srcOrd="0" destOrd="0" presId="urn:microsoft.com/office/officeart/2005/8/layout/orgChart1"/>
    <dgm:cxn modelId="{A7B96737-8FFC-4214-AF8D-2C3E9AD564D5}" type="presParOf" srcId="{0D9B4BD6-C079-4368-B319-DB8941B577EF}" destId="{38BCCF53-6093-4BF1-BDF9-9BF9AAD46666}" srcOrd="0" destOrd="0" presId="urn:microsoft.com/office/officeart/2005/8/layout/orgChart1"/>
    <dgm:cxn modelId="{F5B5DE2D-AF4D-42AE-A3C8-BE412FA0C6A3}" type="presParOf" srcId="{0D9B4BD6-C079-4368-B319-DB8941B577EF}" destId="{288A42F6-934C-48A6-BCC0-58667C307EC1}" srcOrd="1" destOrd="0" presId="urn:microsoft.com/office/officeart/2005/8/layout/orgChart1"/>
    <dgm:cxn modelId="{BC4C7ECC-3050-45AD-B771-1335348FAEF5}" type="presParOf" srcId="{BF089509-69B0-4606-B30E-7CC8DF54C0FE}" destId="{B29709C3-8EB2-4FAE-81B7-1F73379013E7}" srcOrd="1" destOrd="0" presId="urn:microsoft.com/office/officeart/2005/8/layout/orgChart1"/>
    <dgm:cxn modelId="{B16B8F75-AB09-4DC7-ADA8-988C3907781F}" type="presParOf" srcId="{B29709C3-8EB2-4FAE-81B7-1F73379013E7}" destId="{41C55D17-1A07-4F44-9CA7-DC0CFAE280D5}" srcOrd="0" destOrd="0" presId="urn:microsoft.com/office/officeart/2005/8/layout/orgChart1"/>
    <dgm:cxn modelId="{B94AC849-C2EF-4AAA-B867-DE380C498351}" type="presParOf" srcId="{B29709C3-8EB2-4FAE-81B7-1F73379013E7}" destId="{F0FF47F6-FA2C-4C2C-835D-77A6CA2ACAE7}" srcOrd="1" destOrd="0" presId="urn:microsoft.com/office/officeart/2005/8/layout/orgChart1"/>
    <dgm:cxn modelId="{6183C3ED-B4C2-430A-A23A-48F2816566CA}" type="presParOf" srcId="{F0FF47F6-FA2C-4C2C-835D-77A6CA2ACAE7}" destId="{ED28353E-2377-4959-A2FB-D19E334F63AD}" srcOrd="0" destOrd="0" presId="urn:microsoft.com/office/officeart/2005/8/layout/orgChart1"/>
    <dgm:cxn modelId="{1BDE6D37-08FF-463D-AF0B-04DF6C98D9EB}" type="presParOf" srcId="{ED28353E-2377-4959-A2FB-D19E334F63AD}" destId="{203FF83E-5E42-41B1-8719-E5CDBB4AAAC5}" srcOrd="0" destOrd="0" presId="urn:microsoft.com/office/officeart/2005/8/layout/orgChart1"/>
    <dgm:cxn modelId="{F8AF6573-0E19-4154-8398-24F6A2E5D089}" type="presParOf" srcId="{ED28353E-2377-4959-A2FB-D19E334F63AD}" destId="{33D601F9-9FFC-4F40-BEAE-BE2C6146FBF6}" srcOrd="1" destOrd="0" presId="urn:microsoft.com/office/officeart/2005/8/layout/orgChart1"/>
    <dgm:cxn modelId="{067AC800-26CD-4E1C-B273-4790C9539B56}" type="presParOf" srcId="{F0FF47F6-FA2C-4C2C-835D-77A6CA2ACAE7}" destId="{0C05A1EB-0462-4015-B02F-4D665FB19DAC}" srcOrd="1" destOrd="0" presId="urn:microsoft.com/office/officeart/2005/8/layout/orgChart1"/>
    <dgm:cxn modelId="{389EDF47-3FB2-4561-8C83-9D74658675EC}" type="presParOf" srcId="{F0FF47F6-FA2C-4C2C-835D-77A6CA2ACAE7}" destId="{ABFE034D-926F-4669-A7BD-AACBFF8D5A53}" srcOrd="2" destOrd="0" presId="urn:microsoft.com/office/officeart/2005/8/layout/orgChart1"/>
    <dgm:cxn modelId="{D5575BC2-6BF7-443A-8A4E-487AAF1652E2}" type="presParOf" srcId="{B29709C3-8EB2-4FAE-81B7-1F73379013E7}" destId="{B8BF4108-C068-43D8-8DC0-AAC3AD8F7BC4}" srcOrd="2" destOrd="0" presId="urn:microsoft.com/office/officeart/2005/8/layout/orgChart1"/>
    <dgm:cxn modelId="{69A29E9B-FFCE-4881-9B49-9A25789FE23B}" type="presParOf" srcId="{B29709C3-8EB2-4FAE-81B7-1F73379013E7}" destId="{988BF39D-E2AB-48C9-99C9-492103E7DBB5}" srcOrd="3" destOrd="0" presId="urn:microsoft.com/office/officeart/2005/8/layout/orgChart1"/>
    <dgm:cxn modelId="{48329DB3-4B8B-4212-BBC3-E41166B4B33D}" type="presParOf" srcId="{988BF39D-E2AB-48C9-99C9-492103E7DBB5}" destId="{33419B37-4CFF-4A9F-8A55-BAE5D758498B}" srcOrd="0" destOrd="0" presId="urn:microsoft.com/office/officeart/2005/8/layout/orgChart1"/>
    <dgm:cxn modelId="{1C93BF06-FBCF-444C-AD26-D27DABAAC0F8}" type="presParOf" srcId="{33419B37-4CFF-4A9F-8A55-BAE5D758498B}" destId="{79F64B10-4C68-4D34-B40E-348CF7F74382}" srcOrd="0" destOrd="0" presId="urn:microsoft.com/office/officeart/2005/8/layout/orgChart1"/>
    <dgm:cxn modelId="{43A20A3F-2421-435D-8E33-F379D1B593E6}" type="presParOf" srcId="{33419B37-4CFF-4A9F-8A55-BAE5D758498B}" destId="{9ED71A4D-696A-4CED-9EDA-B3E13C31C1A8}" srcOrd="1" destOrd="0" presId="urn:microsoft.com/office/officeart/2005/8/layout/orgChart1"/>
    <dgm:cxn modelId="{47CA63E1-B093-4434-B703-AABC4774C1AE}" type="presParOf" srcId="{988BF39D-E2AB-48C9-99C9-492103E7DBB5}" destId="{49916E0A-AB26-4812-85A0-2806352EA18B}" srcOrd="1" destOrd="0" presId="urn:microsoft.com/office/officeart/2005/8/layout/orgChart1"/>
    <dgm:cxn modelId="{36783CEE-1AEC-468E-A469-69A89ACF62B1}" type="presParOf" srcId="{988BF39D-E2AB-48C9-99C9-492103E7DBB5}" destId="{93202AE8-B681-4F53-97C3-591B1D368BC5}" srcOrd="2" destOrd="0" presId="urn:microsoft.com/office/officeart/2005/8/layout/orgChart1"/>
    <dgm:cxn modelId="{96C46229-4583-48D4-A7D4-350C3DC39D68}" type="presParOf" srcId="{B29709C3-8EB2-4FAE-81B7-1F73379013E7}" destId="{BEF8CEDD-FE14-47E1-8339-E835F6B91882}" srcOrd="4" destOrd="0" presId="urn:microsoft.com/office/officeart/2005/8/layout/orgChart1"/>
    <dgm:cxn modelId="{40F60A19-0079-497A-A6E8-5254C6A3B6C3}" type="presParOf" srcId="{B29709C3-8EB2-4FAE-81B7-1F73379013E7}" destId="{F94D5A9D-3A08-4BBD-AACE-8B6C5DD45168}" srcOrd="5" destOrd="0" presId="urn:microsoft.com/office/officeart/2005/8/layout/orgChart1"/>
    <dgm:cxn modelId="{DBC429FE-44FC-4B25-BEDA-7A0DDA1CFD7C}" type="presParOf" srcId="{F94D5A9D-3A08-4BBD-AACE-8B6C5DD45168}" destId="{FBABB832-B7F2-402D-815A-F9238519BA9C}" srcOrd="0" destOrd="0" presId="urn:microsoft.com/office/officeart/2005/8/layout/orgChart1"/>
    <dgm:cxn modelId="{7A6D0791-80C7-4A08-8B43-3D7CCD05B304}" type="presParOf" srcId="{FBABB832-B7F2-402D-815A-F9238519BA9C}" destId="{F6CB2981-29A1-4E89-837A-B50245290857}" srcOrd="0" destOrd="0" presId="urn:microsoft.com/office/officeart/2005/8/layout/orgChart1"/>
    <dgm:cxn modelId="{95D90302-D079-40B3-8DEC-E8577B4E604A}" type="presParOf" srcId="{FBABB832-B7F2-402D-815A-F9238519BA9C}" destId="{D42DF5D7-C311-4001-B057-1862D3551545}" srcOrd="1" destOrd="0" presId="urn:microsoft.com/office/officeart/2005/8/layout/orgChart1"/>
    <dgm:cxn modelId="{2131D5D6-5640-4133-9115-FA7C969C43C2}" type="presParOf" srcId="{F94D5A9D-3A08-4BBD-AACE-8B6C5DD45168}" destId="{3F06F70B-6CFF-4273-9224-C4F4B704DAF3}" srcOrd="1" destOrd="0" presId="urn:microsoft.com/office/officeart/2005/8/layout/orgChart1"/>
    <dgm:cxn modelId="{4A7D799C-1984-4935-99AC-D6E66AC784EB}" type="presParOf" srcId="{F94D5A9D-3A08-4BBD-AACE-8B6C5DD45168}" destId="{182162F4-9B17-4E76-975E-861A188662F8}" srcOrd="2" destOrd="0" presId="urn:microsoft.com/office/officeart/2005/8/layout/orgChart1"/>
    <dgm:cxn modelId="{DB4DE15A-A841-48A5-80BC-FD8B536FA560}" type="presParOf" srcId="{BF089509-69B0-4606-B30E-7CC8DF54C0FE}" destId="{863885CF-916C-4C6E-ACB4-AD8BEE900A53}" srcOrd="2" destOrd="0" presId="urn:microsoft.com/office/officeart/2005/8/layout/orgChart1"/>
    <dgm:cxn modelId="{4784FDAE-FB23-45F1-A251-231AEA52864E}" type="presParOf" srcId="{960A844C-E672-4077-9263-1116DC8323F5}" destId="{950C93B6-615E-4CC8-B0C4-CCDDF5759F4D}" srcOrd="4" destOrd="0" presId="urn:microsoft.com/office/officeart/2005/8/layout/orgChart1"/>
    <dgm:cxn modelId="{4F429A26-DB90-4AD1-A91B-4E312B17ADAD}" type="presParOf" srcId="{960A844C-E672-4077-9263-1116DC8323F5}" destId="{1379A99C-00C3-4BE9-8D6F-C0AC9463C804}" srcOrd="5" destOrd="0" presId="urn:microsoft.com/office/officeart/2005/8/layout/orgChart1"/>
    <dgm:cxn modelId="{9309A2B3-7D7D-4057-ABB0-76617A0D7846}" type="presParOf" srcId="{1379A99C-00C3-4BE9-8D6F-C0AC9463C804}" destId="{8537C1E1-7857-444E-B274-BDD1CBE1FB0D}" srcOrd="0" destOrd="0" presId="urn:microsoft.com/office/officeart/2005/8/layout/orgChart1"/>
    <dgm:cxn modelId="{BA7B0663-C96F-4A7E-8EF5-9EF0F7EDEEF4}" type="presParOf" srcId="{8537C1E1-7857-444E-B274-BDD1CBE1FB0D}" destId="{03B7518C-1713-4EDA-A3A0-666EEB0A6C29}" srcOrd="0" destOrd="0" presId="urn:microsoft.com/office/officeart/2005/8/layout/orgChart1"/>
    <dgm:cxn modelId="{0E31AE80-B79D-4498-8862-A9A998892139}" type="presParOf" srcId="{8537C1E1-7857-444E-B274-BDD1CBE1FB0D}" destId="{E5BFE2E3-A541-4D62-B912-69F3B1C49646}" srcOrd="1" destOrd="0" presId="urn:microsoft.com/office/officeart/2005/8/layout/orgChart1"/>
    <dgm:cxn modelId="{E1BB3887-C736-424E-9919-C7D49785357C}" type="presParOf" srcId="{1379A99C-00C3-4BE9-8D6F-C0AC9463C804}" destId="{9D0EB3A4-79A9-46B4-ADD9-ABFE1DA47DC4}" srcOrd="1" destOrd="0" presId="urn:microsoft.com/office/officeart/2005/8/layout/orgChart1"/>
    <dgm:cxn modelId="{8AAF19E0-3447-454A-A172-5533446DF215}" type="presParOf" srcId="{9D0EB3A4-79A9-46B4-ADD9-ABFE1DA47DC4}" destId="{A7F51A03-CE66-4FAF-8053-792E6A050F7B}" srcOrd="0" destOrd="0" presId="urn:microsoft.com/office/officeart/2005/8/layout/orgChart1"/>
    <dgm:cxn modelId="{F329B48E-A5D2-4825-8A47-D84BF8D79046}" type="presParOf" srcId="{9D0EB3A4-79A9-46B4-ADD9-ABFE1DA47DC4}" destId="{03D13384-3F9F-4BD6-AB0C-FD8DB35D9D3A}" srcOrd="1" destOrd="0" presId="urn:microsoft.com/office/officeart/2005/8/layout/orgChart1"/>
    <dgm:cxn modelId="{794397F4-CB06-41A3-A4A3-DD58834B2656}" type="presParOf" srcId="{03D13384-3F9F-4BD6-AB0C-FD8DB35D9D3A}" destId="{69BFEC9F-C96F-4329-A7F4-FEEF0BC49ABA}" srcOrd="0" destOrd="0" presId="urn:microsoft.com/office/officeart/2005/8/layout/orgChart1"/>
    <dgm:cxn modelId="{ED4C6D90-48B6-463D-B40E-4A93A17F1E0C}" type="presParOf" srcId="{69BFEC9F-C96F-4329-A7F4-FEEF0BC49ABA}" destId="{57E12E03-BA9A-4466-938E-C362C829DEFC}" srcOrd="0" destOrd="0" presId="urn:microsoft.com/office/officeart/2005/8/layout/orgChart1"/>
    <dgm:cxn modelId="{6830CC61-1B22-4731-8C02-A38D93E9186E}" type="presParOf" srcId="{69BFEC9F-C96F-4329-A7F4-FEEF0BC49ABA}" destId="{A8C11615-FA08-413B-B71A-218368B31869}" srcOrd="1" destOrd="0" presId="urn:microsoft.com/office/officeart/2005/8/layout/orgChart1"/>
    <dgm:cxn modelId="{FB4F0D63-90FC-4AB4-9A53-28F527BD079C}" type="presParOf" srcId="{03D13384-3F9F-4BD6-AB0C-FD8DB35D9D3A}" destId="{54A71ADB-6FBC-4664-8FEB-352CB1CDB034}" srcOrd="1" destOrd="0" presId="urn:microsoft.com/office/officeart/2005/8/layout/orgChart1"/>
    <dgm:cxn modelId="{E937AFE8-C742-4E6D-8D08-9EF7CADE28B3}" type="presParOf" srcId="{03D13384-3F9F-4BD6-AB0C-FD8DB35D9D3A}" destId="{B6BC47C4-0A10-42CA-85A0-68663C655AC0}" srcOrd="2" destOrd="0" presId="urn:microsoft.com/office/officeart/2005/8/layout/orgChart1"/>
    <dgm:cxn modelId="{8F92C44D-26D6-4E5D-BBD4-73034D28B518}" type="presParOf" srcId="{9D0EB3A4-79A9-46B4-ADD9-ABFE1DA47DC4}" destId="{BC4F3A03-26A5-4FAD-9503-F5E550D1F7AC}" srcOrd="2" destOrd="0" presId="urn:microsoft.com/office/officeart/2005/8/layout/orgChart1"/>
    <dgm:cxn modelId="{EFE15180-FD18-40DC-BEBD-7821C8387EEB}" type="presParOf" srcId="{9D0EB3A4-79A9-46B4-ADD9-ABFE1DA47DC4}" destId="{F16DD80D-E222-4B96-97A3-90731F6B7A36}" srcOrd="3" destOrd="0" presId="urn:microsoft.com/office/officeart/2005/8/layout/orgChart1"/>
    <dgm:cxn modelId="{3E821BF3-C73F-47E4-BCBC-DFE9799CF7AF}" type="presParOf" srcId="{F16DD80D-E222-4B96-97A3-90731F6B7A36}" destId="{CC9B1AC0-CFE1-42FE-9449-6ED465306344}" srcOrd="0" destOrd="0" presId="urn:microsoft.com/office/officeart/2005/8/layout/orgChart1"/>
    <dgm:cxn modelId="{584EB540-885E-48C3-AB2F-C06BA554B965}" type="presParOf" srcId="{CC9B1AC0-CFE1-42FE-9449-6ED465306344}" destId="{E815ECF9-91AA-4629-BDC7-474609186E29}" srcOrd="0" destOrd="0" presId="urn:microsoft.com/office/officeart/2005/8/layout/orgChart1"/>
    <dgm:cxn modelId="{72D5EAE9-0FAC-4595-BF9A-C974BB48EA80}" type="presParOf" srcId="{CC9B1AC0-CFE1-42FE-9449-6ED465306344}" destId="{5EB8DE16-3BF0-4DB3-A2EE-DC68551BB32B}" srcOrd="1" destOrd="0" presId="urn:microsoft.com/office/officeart/2005/8/layout/orgChart1"/>
    <dgm:cxn modelId="{0A8362FC-3714-4DFE-8BB7-174084A184FF}" type="presParOf" srcId="{F16DD80D-E222-4B96-97A3-90731F6B7A36}" destId="{4D7A3F9B-9C91-466F-96B4-9C9F9DE132F2}" srcOrd="1" destOrd="0" presId="urn:microsoft.com/office/officeart/2005/8/layout/orgChart1"/>
    <dgm:cxn modelId="{E68BD19B-B218-4E6D-B0C8-2D96758A355E}" type="presParOf" srcId="{F16DD80D-E222-4B96-97A3-90731F6B7A36}" destId="{89FA499B-C2AE-4493-A467-6B646D1E2B6D}" srcOrd="2" destOrd="0" presId="urn:microsoft.com/office/officeart/2005/8/layout/orgChart1"/>
    <dgm:cxn modelId="{C019A679-EA36-4AA2-8316-0B45C8BF41E6}" type="presParOf" srcId="{1379A99C-00C3-4BE9-8D6F-C0AC9463C804}" destId="{CFC7B534-B7B1-42B2-AA5A-CA7404F5E928}" srcOrd="2" destOrd="0" presId="urn:microsoft.com/office/officeart/2005/8/layout/orgChart1"/>
    <dgm:cxn modelId="{BB1D261B-C451-4766-A8C9-4901EC75F030}" type="presParOf" srcId="{E6BA1170-89C7-4125-B3DB-CF26258EABCF}" destId="{0E3E75D5-CCB3-427A-BC00-1E28C529C8A8}" srcOrd="2" destOrd="0" presId="urn:microsoft.com/office/officeart/2005/8/layout/orgChart1"/>
  </dgm:cxnLst>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6321D34-C642-0345-9041-66B9E1669628}"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B039D791-CFAD-7D42-8625-3BA7D50B1FF6}">
      <dgm:prSet phldrT="[Text]" custT="1"/>
      <dgm:spPr>
        <a:ln>
          <a:solidFill>
            <a:schemeClr val="tx1"/>
          </a:solidFill>
        </a:ln>
      </dgm:spPr>
      <dgm:t>
        <a:bodyPr/>
        <a:lstStyle/>
        <a:p>
          <a:pPr>
            <a:buFont typeface="Cambria Math" panose="02040503050406030204" pitchFamily="18" charset="0"/>
            <a:buChar char="⎯"/>
          </a:pPr>
          <a:r>
            <a:rPr lang="en-GB" sz="1800" dirty="0"/>
            <a:t>Small amount of force exerted by the muscles</a:t>
          </a:r>
        </a:p>
      </dgm:t>
    </dgm:pt>
    <dgm:pt modelId="{1A41074C-9E28-784E-9B7C-EB5EB3DF1DFB}" type="parTrans" cxnId="{D6886FA9-7F43-1C4A-A3B9-77DF6CCB2256}">
      <dgm:prSet/>
      <dgm:spPr/>
      <dgm:t>
        <a:bodyPr/>
        <a:lstStyle/>
        <a:p>
          <a:endParaRPr lang="en-GB" sz="1800"/>
        </a:p>
      </dgm:t>
    </dgm:pt>
    <dgm:pt modelId="{6504B70E-99E1-404D-9419-12C073135AF9}" type="sibTrans" cxnId="{D6886FA9-7F43-1C4A-A3B9-77DF6CCB2256}">
      <dgm:prSet/>
      <dgm:spPr/>
      <dgm:t>
        <a:bodyPr/>
        <a:lstStyle/>
        <a:p>
          <a:endParaRPr lang="en-GB" sz="1800"/>
        </a:p>
      </dgm:t>
    </dgm:pt>
    <dgm:pt modelId="{27644CC4-8004-BD49-AF85-513FB7DD3D69}">
      <dgm:prSet phldrT="[Text]" custT="1"/>
      <dgm:spPr>
        <a:ln>
          <a:solidFill>
            <a:schemeClr val="tx1"/>
          </a:solidFill>
        </a:ln>
      </dgm:spPr>
      <dgm:t>
        <a:bodyPr/>
        <a:lstStyle/>
        <a:p>
          <a:pPr>
            <a:buFont typeface="Cambria Math" panose="02040503050406030204" pitchFamily="18" charset="0"/>
            <a:buChar char="⎯"/>
          </a:pPr>
          <a:r>
            <a:rPr lang="en-GB" sz="1800" dirty="0"/>
            <a:t>e.g. threading a needle, typing, writing</a:t>
          </a:r>
        </a:p>
      </dgm:t>
    </dgm:pt>
    <dgm:pt modelId="{17A56E5B-BAE1-9A45-B376-31AD29882C6C}" type="parTrans" cxnId="{791F0A9D-41BA-0840-92D6-B85CC08A353F}">
      <dgm:prSet/>
      <dgm:spPr/>
      <dgm:t>
        <a:bodyPr/>
        <a:lstStyle/>
        <a:p>
          <a:endParaRPr lang="en-GB" sz="1800"/>
        </a:p>
      </dgm:t>
    </dgm:pt>
    <dgm:pt modelId="{6FAD3683-6562-2F4C-BB31-00250E9BF97B}" type="sibTrans" cxnId="{791F0A9D-41BA-0840-92D6-B85CC08A353F}">
      <dgm:prSet/>
      <dgm:spPr/>
      <dgm:t>
        <a:bodyPr/>
        <a:lstStyle/>
        <a:p>
          <a:endParaRPr lang="en-GB" sz="1800"/>
        </a:p>
      </dgm:t>
    </dgm:pt>
    <dgm:pt modelId="{7C0635D8-942D-714D-9EDE-52356A97C3D3}">
      <dgm:prSet phldrT="[Text]" custT="1"/>
      <dgm:spPr>
        <a:solidFill>
          <a:srgbClr val="FA12CE"/>
        </a:solidFill>
        <a:ln>
          <a:solidFill>
            <a:schemeClr val="tx1"/>
          </a:solidFill>
        </a:ln>
      </dgm:spPr>
      <dgm:t>
        <a:bodyPr/>
        <a:lstStyle/>
        <a:p>
          <a:r>
            <a:rPr lang="en-GB" sz="2400" b="1" dirty="0"/>
            <a:t>GROSS MOTOR SKILLS</a:t>
          </a:r>
        </a:p>
      </dgm:t>
    </dgm:pt>
    <dgm:pt modelId="{6FFD53D5-3B6D-F74C-B815-2F653D985487}" type="parTrans" cxnId="{E54AF666-82E8-854F-9DB8-D6C671BC8960}">
      <dgm:prSet/>
      <dgm:spPr/>
      <dgm:t>
        <a:bodyPr/>
        <a:lstStyle/>
        <a:p>
          <a:endParaRPr lang="en-GB" sz="1800"/>
        </a:p>
      </dgm:t>
    </dgm:pt>
    <dgm:pt modelId="{D9AE2C1A-4C47-0647-97C0-41D3D0992241}" type="sibTrans" cxnId="{E54AF666-82E8-854F-9DB8-D6C671BC8960}">
      <dgm:prSet/>
      <dgm:spPr/>
      <dgm:t>
        <a:bodyPr/>
        <a:lstStyle/>
        <a:p>
          <a:endParaRPr lang="en-GB" sz="1800"/>
        </a:p>
      </dgm:t>
    </dgm:pt>
    <dgm:pt modelId="{84E4B2B6-DF1C-164E-A1C3-A59D1DBF74EA}">
      <dgm:prSet phldrT="[Text]" custT="1"/>
      <dgm:spPr>
        <a:ln>
          <a:solidFill>
            <a:schemeClr val="tx1"/>
          </a:solidFill>
        </a:ln>
      </dgm:spPr>
      <dgm:t>
        <a:bodyPr/>
        <a:lstStyle/>
        <a:p>
          <a:pPr>
            <a:buFont typeface="Cambria Math" panose="02040503050406030204" pitchFamily="18" charset="0"/>
            <a:buChar char="⎯"/>
          </a:pPr>
          <a:r>
            <a:rPr lang="en-GB" sz="1800" dirty="0"/>
            <a:t>Large amount of force exerted by the muscles</a:t>
          </a:r>
        </a:p>
      </dgm:t>
    </dgm:pt>
    <dgm:pt modelId="{36936C81-A699-EB41-93E1-B4DEF473CBFF}" type="parTrans" cxnId="{0C98CC2D-FB84-9042-8F3C-A2293CB3FC82}">
      <dgm:prSet/>
      <dgm:spPr/>
      <dgm:t>
        <a:bodyPr/>
        <a:lstStyle/>
        <a:p>
          <a:endParaRPr lang="en-GB" sz="1800"/>
        </a:p>
      </dgm:t>
    </dgm:pt>
    <dgm:pt modelId="{5FEB43F2-C1DD-994E-A53D-8A9F0694655A}" type="sibTrans" cxnId="{0C98CC2D-FB84-9042-8F3C-A2293CB3FC82}">
      <dgm:prSet/>
      <dgm:spPr/>
      <dgm:t>
        <a:bodyPr/>
        <a:lstStyle/>
        <a:p>
          <a:endParaRPr lang="en-GB" sz="1800"/>
        </a:p>
      </dgm:t>
    </dgm:pt>
    <dgm:pt modelId="{2E8910F3-C94D-8149-9C0E-C62073C77593}">
      <dgm:prSet phldrT="[Text]" custT="1"/>
      <dgm:spPr>
        <a:solidFill>
          <a:srgbClr val="FA12CE"/>
        </a:solidFill>
        <a:ln>
          <a:solidFill>
            <a:schemeClr val="tx1"/>
          </a:solidFill>
        </a:ln>
      </dgm:spPr>
      <dgm:t>
        <a:bodyPr/>
        <a:lstStyle/>
        <a:p>
          <a:r>
            <a:rPr lang="en-GB" sz="2400" b="1" dirty="0"/>
            <a:t>FINE MOTOR SKILLS</a:t>
          </a:r>
        </a:p>
      </dgm:t>
    </dgm:pt>
    <dgm:pt modelId="{0F03E46E-0732-8A44-B1F4-798151C273F2}" type="sibTrans" cxnId="{BF25D456-120A-2347-81E5-5DC7CE684D6F}">
      <dgm:prSet/>
      <dgm:spPr/>
      <dgm:t>
        <a:bodyPr/>
        <a:lstStyle/>
        <a:p>
          <a:endParaRPr lang="en-GB" sz="1800"/>
        </a:p>
      </dgm:t>
    </dgm:pt>
    <dgm:pt modelId="{1D4C69EE-304B-DD41-97ED-2D8FA7D5153F}" type="parTrans" cxnId="{BF25D456-120A-2347-81E5-5DC7CE684D6F}">
      <dgm:prSet/>
      <dgm:spPr/>
      <dgm:t>
        <a:bodyPr/>
        <a:lstStyle/>
        <a:p>
          <a:endParaRPr lang="en-GB" sz="1800"/>
        </a:p>
      </dgm:t>
    </dgm:pt>
    <dgm:pt modelId="{1AC802F3-88DB-624E-8F6B-ED3AC6946741}">
      <dgm:prSet phldrT="[Text]" custT="1"/>
      <dgm:spPr>
        <a:ln>
          <a:solidFill>
            <a:schemeClr val="tx1"/>
          </a:solidFill>
        </a:ln>
      </dgm:spPr>
      <dgm:t>
        <a:bodyPr/>
        <a:lstStyle/>
        <a:p>
          <a:pPr>
            <a:buFont typeface="Cambria Math" panose="02040503050406030204" pitchFamily="18" charset="0"/>
            <a:buChar char="⎯"/>
          </a:pPr>
          <a:r>
            <a:rPr lang="en-GB" sz="1800" dirty="0"/>
            <a:t>Precise movements</a:t>
          </a:r>
        </a:p>
      </dgm:t>
    </dgm:pt>
    <dgm:pt modelId="{07205153-1959-1042-9AF8-A60D8DC6894C}" type="parTrans" cxnId="{F59D8F45-B933-BB45-82A6-467470F5DABE}">
      <dgm:prSet/>
      <dgm:spPr/>
      <dgm:t>
        <a:bodyPr/>
        <a:lstStyle/>
        <a:p>
          <a:endParaRPr lang="en-GB"/>
        </a:p>
      </dgm:t>
    </dgm:pt>
    <dgm:pt modelId="{1244C7C6-E26F-8B49-9069-BA05F3CAC1C6}" type="sibTrans" cxnId="{F59D8F45-B933-BB45-82A6-467470F5DABE}">
      <dgm:prSet/>
      <dgm:spPr/>
      <dgm:t>
        <a:bodyPr/>
        <a:lstStyle/>
        <a:p>
          <a:endParaRPr lang="en-GB"/>
        </a:p>
      </dgm:t>
    </dgm:pt>
    <dgm:pt modelId="{3C295B67-42AB-2042-8724-C9DC37890C94}">
      <dgm:prSet phldrT="[Text]" custT="1"/>
      <dgm:spPr>
        <a:ln>
          <a:solidFill>
            <a:schemeClr val="tx1"/>
          </a:solidFill>
        </a:ln>
      </dgm:spPr>
      <dgm:t>
        <a:bodyPr/>
        <a:lstStyle/>
        <a:p>
          <a:pPr>
            <a:buFont typeface="Cambria Math" panose="02040503050406030204" pitchFamily="18" charset="0"/>
            <a:buChar char="⎯"/>
          </a:pPr>
          <a:r>
            <a:rPr lang="en-GB" sz="1800" dirty="0"/>
            <a:t>Often involves coordination between the hand and the eyes</a:t>
          </a:r>
        </a:p>
      </dgm:t>
    </dgm:pt>
    <dgm:pt modelId="{6B1327E5-6E9C-CF4B-88CE-C4917AF8CEF3}" type="parTrans" cxnId="{B4FDC9D8-21EB-7A42-AC25-99E46EA13DB4}">
      <dgm:prSet/>
      <dgm:spPr/>
      <dgm:t>
        <a:bodyPr/>
        <a:lstStyle/>
        <a:p>
          <a:endParaRPr lang="en-GB"/>
        </a:p>
      </dgm:t>
    </dgm:pt>
    <dgm:pt modelId="{5A732721-447C-BA44-804A-4F6EC33E832E}" type="sibTrans" cxnId="{B4FDC9D8-21EB-7A42-AC25-99E46EA13DB4}">
      <dgm:prSet/>
      <dgm:spPr/>
      <dgm:t>
        <a:bodyPr/>
        <a:lstStyle/>
        <a:p>
          <a:endParaRPr lang="en-GB"/>
        </a:p>
      </dgm:t>
    </dgm:pt>
    <dgm:pt modelId="{6E1C8746-5B6E-C24F-9E18-DD3B25D93D72}">
      <dgm:prSet phldrT="[Text]" custT="1"/>
      <dgm:spPr>
        <a:ln>
          <a:solidFill>
            <a:schemeClr val="tx1"/>
          </a:solidFill>
        </a:ln>
      </dgm:spPr>
      <dgm:t>
        <a:bodyPr/>
        <a:lstStyle/>
        <a:p>
          <a:pPr>
            <a:buFont typeface="Cambria Math" panose="02040503050406030204" pitchFamily="18" charset="0"/>
            <a:buChar char="⎯"/>
          </a:pPr>
          <a:r>
            <a:rPr lang="en-GB" sz="1800" dirty="0"/>
            <a:t>Involves use of large muscle groups</a:t>
          </a:r>
        </a:p>
      </dgm:t>
    </dgm:pt>
    <dgm:pt modelId="{CDE832C1-5DC3-AD44-BBA5-8ECFE0BCD6EA}" type="parTrans" cxnId="{FD6ED8CD-AF21-F148-A0B8-A1C9FD4DC55D}">
      <dgm:prSet/>
      <dgm:spPr/>
      <dgm:t>
        <a:bodyPr/>
        <a:lstStyle/>
        <a:p>
          <a:endParaRPr lang="en-GB"/>
        </a:p>
      </dgm:t>
    </dgm:pt>
    <dgm:pt modelId="{8FD4087B-1E0E-AA42-B78D-52C3F6DC5A52}" type="sibTrans" cxnId="{FD6ED8CD-AF21-F148-A0B8-A1C9FD4DC55D}">
      <dgm:prSet/>
      <dgm:spPr/>
      <dgm:t>
        <a:bodyPr/>
        <a:lstStyle/>
        <a:p>
          <a:endParaRPr lang="en-GB"/>
        </a:p>
      </dgm:t>
    </dgm:pt>
    <dgm:pt modelId="{46D7B059-AAE1-CE4E-86AB-D87D8BAB406A}">
      <dgm:prSet phldrT="[Text]" custT="1"/>
      <dgm:spPr>
        <a:ln>
          <a:solidFill>
            <a:schemeClr val="tx1"/>
          </a:solidFill>
        </a:ln>
      </dgm:spPr>
      <dgm:t>
        <a:bodyPr/>
        <a:lstStyle/>
        <a:p>
          <a:pPr>
            <a:buFont typeface="Cambria Math" panose="02040503050406030204" pitchFamily="18" charset="0"/>
            <a:buChar char="⎯"/>
          </a:pPr>
          <a:r>
            <a:rPr lang="en-GB" sz="1800" dirty="0"/>
            <a:t>Involves use of small muscle groups</a:t>
          </a:r>
        </a:p>
      </dgm:t>
    </dgm:pt>
    <dgm:pt modelId="{DD84E474-EB5D-F046-9BD3-08E402A557D4}" type="parTrans" cxnId="{68C5D4FD-9627-E247-95DA-7C9090FCE735}">
      <dgm:prSet/>
      <dgm:spPr/>
      <dgm:t>
        <a:bodyPr/>
        <a:lstStyle/>
        <a:p>
          <a:endParaRPr lang="en-GB"/>
        </a:p>
      </dgm:t>
    </dgm:pt>
    <dgm:pt modelId="{F9019FB0-44FA-9944-BE2B-C6035AED1C50}" type="sibTrans" cxnId="{68C5D4FD-9627-E247-95DA-7C9090FCE735}">
      <dgm:prSet/>
      <dgm:spPr/>
      <dgm:t>
        <a:bodyPr/>
        <a:lstStyle/>
        <a:p>
          <a:endParaRPr lang="en-GB"/>
        </a:p>
      </dgm:t>
    </dgm:pt>
    <dgm:pt modelId="{C80C2028-D066-1F4F-AC9B-D5B494110C02}">
      <dgm:prSet phldrT="[Text]" custT="1"/>
      <dgm:spPr>
        <a:ln>
          <a:solidFill>
            <a:schemeClr val="tx1"/>
          </a:solidFill>
        </a:ln>
      </dgm:spPr>
      <dgm:t>
        <a:bodyPr/>
        <a:lstStyle/>
        <a:p>
          <a:pPr>
            <a:buFont typeface="Cambria Math" panose="02040503050406030204" pitchFamily="18" charset="0"/>
            <a:buChar char="⎯"/>
          </a:pPr>
          <a:r>
            <a:rPr lang="en-GB" sz="1800" dirty="0"/>
            <a:t>Whole body movements</a:t>
          </a:r>
        </a:p>
      </dgm:t>
    </dgm:pt>
    <dgm:pt modelId="{2969B6B8-63EA-A643-9DDE-B65B68032750}" type="parTrans" cxnId="{C0AB9CCC-3DAD-E547-9AED-9A66048AE23E}">
      <dgm:prSet/>
      <dgm:spPr/>
      <dgm:t>
        <a:bodyPr/>
        <a:lstStyle/>
        <a:p>
          <a:endParaRPr lang="en-GB"/>
        </a:p>
      </dgm:t>
    </dgm:pt>
    <dgm:pt modelId="{538D3A57-5462-3148-AECD-24677B87F151}" type="sibTrans" cxnId="{C0AB9CCC-3DAD-E547-9AED-9A66048AE23E}">
      <dgm:prSet/>
      <dgm:spPr/>
      <dgm:t>
        <a:bodyPr/>
        <a:lstStyle/>
        <a:p>
          <a:endParaRPr lang="en-GB"/>
        </a:p>
      </dgm:t>
    </dgm:pt>
    <dgm:pt modelId="{14DFFF3A-6026-F743-9F78-65BCACB1659F}">
      <dgm:prSet phldrT="[Text]" custT="1"/>
      <dgm:spPr>
        <a:ln>
          <a:solidFill>
            <a:schemeClr val="tx1"/>
          </a:solidFill>
        </a:ln>
      </dgm:spPr>
      <dgm:t>
        <a:bodyPr/>
        <a:lstStyle/>
        <a:p>
          <a:pPr>
            <a:buFont typeface="Cambria Math" panose="02040503050406030204" pitchFamily="18" charset="0"/>
            <a:buChar char="⎯"/>
          </a:pPr>
          <a:r>
            <a:rPr lang="en-GB" sz="1800" dirty="0"/>
            <a:t>Requires coordination of large muscle groups to coordinate movements</a:t>
          </a:r>
        </a:p>
      </dgm:t>
    </dgm:pt>
    <dgm:pt modelId="{086C08C3-0E86-C841-9C9F-0FAF11D8BADF}" type="parTrans" cxnId="{0B1181BC-A2C1-3442-893A-D2853620B3C3}">
      <dgm:prSet/>
      <dgm:spPr/>
      <dgm:t>
        <a:bodyPr/>
        <a:lstStyle/>
        <a:p>
          <a:endParaRPr lang="en-GB"/>
        </a:p>
      </dgm:t>
    </dgm:pt>
    <dgm:pt modelId="{097629FE-AF47-6545-86D5-9B5CE912C847}" type="sibTrans" cxnId="{0B1181BC-A2C1-3442-893A-D2853620B3C3}">
      <dgm:prSet/>
      <dgm:spPr/>
      <dgm:t>
        <a:bodyPr/>
        <a:lstStyle/>
        <a:p>
          <a:endParaRPr lang="en-GB"/>
        </a:p>
      </dgm:t>
    </dgm:pt>
    <dgm:pt modelId="{413CA756-8E65-1C4F-974C-932445DB971B}">
      <dgm:prSet phldrT="[Text]" custT="1"/>
      <dgm:spPr>
        <a:ln>
          <a:solidFill>
            <a:schemeClr val="tx1"/>
          </a:solidFill>
        </a:ln>
      </dgm:spPr>
      <dgm:t>
        <a:bodyPr/>
        <a:lstStyle/>
        <a:p>
          <a:pPr>
            <a:buFont typeface="Cambria Math" panose="02040503050406030204" pitchFamily="18" charset="0"/>
            <a:buChar char="⎯"/>
          </a:pPr>
          <a:r>
            <a:rPr lang="en-GB" sz="1800" dirty="0"/>
            <a:t>e.g. running, walking, striking, kicking</a:t>
          </a:r>
        </a:p>
      </dgm:t>
    </dgm:pt>
    <dgm:pt modelId="{9F9B9910-11CF-5447-B619-6303A456A00B}" type="parTrans" cxnId="{FFABF8B2-1DD6-2F42-8837-22490CD53660}">
      <dgm:prSet/>
      <dgm:spPr/>
      <dgm:t>
        <a:bodyPr/>
        <a:lstStyle/>
        <a:p>
          <a:endParaRPr lang="en-GB"/>
        </a:p>
      </dgm:t>
    </dgm:pt>
    <dgm:pt modelId="{D6D06AE0-5C88-B340-A8E7-07B40C79DF60}" type="sibTrans" cxnId="{FFABF8B2-1DD6-2F42-8837-22490CD53660}">
      <dgm:prSet/>
      <dgm:spPr/>
      <dgm:t>
        <a:bodyPr/>
        <a:lstStyle/>
        <a:p>
          <a:endParaRPr lang="en-GB"/>
        </a:p>
      </dgm:t>
    </dgm:pt>
    <dgm:pt modelId="{82D3A902-8D94-164E-9BFB-D1080FD8371D}" type="pres">
      <dgm:prSet presAssocID="{F6321D34-C642-0345-9041-66B9E1669628}" presName="Name0" presStyleCnt="0">
        <dgm:presLayoutVars>
          <dgm:dir/>
          <dgm:animLvl val="lvl"/>
          <dgm:resizeHandles val="exact"/>
        </dgm:presLayoutVars>
      </dgm:prSet>
      <dgm:spPr/>
    </dgm:pt>
    <dgm:pt modelId="{A2FEB986-8618-2542-A6BE-EDA611A4253D}" type="pres">
      <dgm:prSet presAssocID="{2E8910F3-C94D-8149-9C0E-C62073C77593}" presName="composite" presStyleCnt="0"/>
      <dgm:spPr/>
    </dgm:pt>
    <dgm:pt modelId="{93CD984B-3B1A-9C4E-A6C0-D91E7176127B}" type="pres">
      <dgm:prSet presAssocID="{2E8910F3-C94D-8149-9C0E-C62073C77593}" presName="parTx" presStyleLbl="alignNode1" presStyleIdx="0" presStyleCnt="2">
        <dgm:presLayoutVars>
          <dgm:chMax val="0"/>
          <dgm:chPref val="0"/>
          <dgm:bulletEnabled val="1"/>
        </dgm:presLayoutVars>
      </dgm:prSet>
      <dgm:spPr/>
    </dgm:pt>
    <dgm:pt modelId="{18889DDA-BEDC-4E4B-861B-34D9AB9F6865}" type="pres">
      <dgm:prSet presAssocID="{2E8910F3-C94D-8149-9C0E-C62073C77593}" presName="desTx" presStyleLbl="alignAccFollowNode1" presStyleIdx="0" presStyleCnt="2">
        <dgm:presLayoutVars>
          <dgm:bulletEnabled val="1"/>
        </dgm:presLayoutVars>
      </dgm:prSet>
      <dgm:spPr/>
    </dgm:pt>
    <dgm:pt modelId="{3D0A7BDD-B4B8-F242-9967-EEDFC167BDEC}" type="pres">
      <dgm:prSet presAssocID="{0F03E46E-0732-8A44-B1F4-798151C273F2}" presName="space" presStyleCnt="0"/>
      <dgm:spPr/>
    </dgm:pt>
    <dgm:pt modelId="{19E74F15-CFB6-8E41-AAB0-1A027B1FC660}" type="pres">
      <dgm:prSet presAssocID="{7C0635D8-942D-714D-9EDE-52356A97C3D3}" presName="composite" presStyleCnt="0"/>
      <dgm:spPr/>
    </dgm:pt>
    <dgm:pt modelId="{F70E24B0-3DEA-7549-B2E2-5442470ECDC9}" type="pres">
      <dgm:prSet presAssocID="{7C0635D8-942D-714D-9EDE-52356A97C3D3}" presName="parTx" presStyleLbl="alignNode1" presStyleIdx="1" presStyleCnt="2" custScaleY="100000">
        <dgm:presLayoutVars>
          <dgm:chMax val="0"/>
          <dgm:chPref val="0"/>
          <dgm:bulletEnabled val="1"/>
        </dgm:presLayoutVars>
      </dgm:prSet>
      <dgm:spPr/>
    </dgm:pt>
    <dgm:pt modelId="{359E0CDA-8B82-1549-8F35-AC35ABDD0378}" type="pres">
      <dgm:prSet presAssocID="{7C0635D8-942D-714D-9EDE-52356A97C3D3}" presName="desTx" presStyleLbl="alignAccFollowNode1" presStyleIdx="1" presStyleCnt="2">
        <dgm:presLayoutVars>
          <dgm:bulletEnabled val="1"/>
        </dgm:presLayoutVars>
      </dgm:prSet>
      <dgm:spPr/>
    </dgm:pt>
  </dgm:ptLst>
  <dgm:cxnLst>
    <dgm:cxn modelId="{CDFA520B-36ED-BB40-BC4E-B6D1CCD9A94F}" type="presOf" srcId="{2E8910F3-C94D-8149-9C0E-C62073C77593}" destId="{93CD984B-3B1A-9C4E-A6C0-D91E7176127B}" srcOrd="0" destOrd="0" presId="urn:microsoft.com/office/officeart/2005/8/layout/hList1"/>
    <dgm:cxn modelId="{0C98CC2D-FB84-9042-8F3C-A2293CB3FC82}" srcId="{7C0635D8-942D-714D-9EDE-52356A97C3D3}" destId="{84E4B2B6-DF1C-164E-A1C3-A59D1DBF74EA}" srcOrd="0" destOrd="0" parTransId="{36936C81-A699-EB41-93E1-B4DEF473CBFF}" sibTransId="{5FEB43F2-C1DD-994E-A53D-8A9F0694655A}"/>
    <dgm:cxn modelId="{9DF66331-5829-0A43-B282-355B612BD69A}" type="presOf" srcId="{46D7B059-AAE1-CE4E-86AB-D87D8BAB406A}" destId="{18889DDA-BEDC-4E4B-861B-34D9AB9F6865}" srcOrd="0" destOrd="1" presId="urn:microsoft.com/office/officeart/2005/8/layout/hList1"/>
    <dgm:cxn modelId="{B2C5CC5E-C767-A848-85E7-A8DB5C3ADCCD}" type="presOf" srcId="{27644CC4-8004-BD49-AF85-513FB7DD3D69}" destId="{18889DDA-BEDC-4E4B-861B-34D9AB9F6865}" srcOrd="0" destOrd="4" presId="urn:microsoft.com/office/officeart/2005/8/layout/hList1"/>
    <dgm:cxn modelId="{EC836245-C344-4540-9FA7-FAED4C803231}" type="presOf" srcId="{B039D791-CFAD-7D42-8625-3BA7D50B1FF6}" destId="{18889DDA-BEDC-4E4B-861B-34D9AB9F6865}" srcOrd="0" destOrd="0" presId="urn:microsoft.com/office/officeart/2005/8/layout/hList1"/>
    <dgm:cxn modelId="{F59D8F45-B933-BB45-82A6-467470F5DABE}" srcId="{2E8910F3-C94D-8149-9C0E-C62073C77593}" destId="{1AC802F3-88DB-624E-8F6B-ED3AC6946741}" srcOrd="2" destOrd="0" parTransId="{07205153-1959-1042-9AF8-A60D8DC6894C}" sibTransId="{1244C7C6-E26F-8B49-9069-BA05F3CAC1C6}"/>
    <dgm:cxn modelId="{E54AF666-82E8-854F-9DB8-D6C671BC8960}" srcId="{F6321D34-C642-0345-9041-66B9E1669628}" destId="{7C0635D8-942D-714D-9EDE-52356A97C3D3}" srcOrd="1" destOrd="0" parTransId="{6FFD53D5-3B6D-F74C-B815-2F653D985487}" sibTransId="{D9AE2C1A-4C47-0647-97C0-41D3D0992241}"/>
    <dgm:cxn modelId="{B6D8104C-8868-BD47-9E44-535F84072FE4}" type="presOf" srcId="{413CA756-8E65-1C4F-974C-932445DB971B}" destId="{359E0CDA-8B82-1549-8F35-AC35ABDD0378}" srcOrd="0" destOrd="4" presId="urn:microsoft.com/office/officeart/2005/8/layout/hList1"/>
    <dgm:cxn modelId="{A5F7F96F-9E3A-5A4A-9D0B-CA9784D00167}" type="presOf" srcId="{6E1C8746-5B6E-C24F-9E18-DD3B25D93D72}" destId="{359E0CDA-8B82-1549-8F35-AC35ABDD0378}" srcOrd="0" destOrd="1" presId="urn:microsoft.com/office/officeart/2005/8/layout/hList1"/>
    <dgm:cxn modelId="{BF25D456-120A-2347-81E5-5DC7CE684D6F}" srcId="{F6321D34-C642-0345-9041-66B9E1669628}" destId="{2E8910F3-C94D-8149-9C0E-C62073C77593}" srcOrd="0" destOrd="0" parTransId="{1D4C69EE-304B-DD41-97ED-2D8FA7D5153F}" sibTransId="{0F03E46E-0732-8A44-B1F4-798151C273F2}"/>
    <dgm:cxn modelId="{9F3F6C81-F9C4-264D-BB2B-66D4C4AA17CC}" type="presOf" srcId="{14DFFF3A-6026-F743-9F78-65BCACB1659F}" destId="{359E0CDA-8B82-1549-8F35-AC35ABDD0378}" srcOrd="0" destOrd="3" presId="urn:microsoft.com/office/officeart/2005/8/layout/hList1"/>
    <dgm:cxn modelId="{791F0A9D-41BA-0840-92D6-B85CC08A353F}" srcId="{2E8910F3-C94D-8149-9C0E-C62073C77593}" destId="{27644CC4-8004-BD49-AF85-513FB7DD3D69}" srcOrd="4" destOrd="0" parTransId="{17A56E5B-BAE1-9A45-B376-31AD29882C6C}" sibTransId="{6FAD3683-6562-2F4C-BB31-00250E9BF97B}"/>
    <dgm:cxn modelId="{D6886FA9-7F43-1C4A-A3B9-77DF6CCB2256}" srcId="{2E8910F3-C94D-8149-9C0E-C62073C77593}" destId="{B039D791-CFAD-7D42-8625-3BA7D50B1FF6}" srcOrd="0" destOrd="0" parTransId="{1A41074C-9E28-784E-9B7C-EB5EB3DF1DFB}" sibTransId="{6504B70E-99E1-404D-9419-12C073135AF9}"/>
    <dgm:cxn modelId="{E00790AA-A56B-C74B-B106-5DFE914B6FBF}" type="presOf" srcId="{1AC802F3-88DB-624E-8F6B-ED3AC6946741}" destId="{18889DDA-BEDC-4E4B-861B-34D9AB9F6865}" srcOrd="0" destOrd="2" presId="urn:microsoft.com/office/officeart/2005/8/layout/hList1"/>
    <dgm:cxn modelId="{067D20AE-0F7C-B74E-9E74-E22C08C73A00}" type="presOf" srcId="{C80C2028-D066-1F4F-AC9B-D5B494110C02}" destId="{359E0CDA-8B82-1549-8F35-AC35ABDD0378}" srcOrd="0" destOrd="2" presId="urn:microsoft.com/office/officeart/2005/8/layout/hList1"/>
    <dgm:cxn modelId="{FFABF8B2-1DD6-2F42-8837-22490CD53660}" srcId="{7C0635D8-942D-714D-9EDE-52356A97C3D3}" destId="{413CA756-8E65-1C4F-974C-932445DB971B}" srcOrd="4" destOrd="0" parTransId="{9F9B9910-11CF-5447-B619-6303A456A00B}" sibTransId="{D6D06AE0-5C88-B340-A8E7-07B40C79DF60}"/>
    <dgm:cxn modelId="{F8D403BC-36B9-8342-9486-333280299206}" type="presOf" srcId="{84E4B2B6-DF1C-164E-A1C3-A59D1DBF74EA}" destId="{359E0CDA-8B82-1549-8F35-AC35ABDD0378}" srcOrd="0" destOrd="0" presId="urn:microsoft.com/office/officeart/2005/8/layout/hList1"/>
    <dgm:cxn modelId="{0B1181BC-A2C1-3442-893A-D2853620B3C3}" srcId="{7C0635D8-942D-714D-9EDE-52356A97C3D3}" destId="{14DFFF3A-6026-F743-9F78-65BCACB1659F}" srcOrd="3" destOrd="0" parTransId="{086C08C3-0E86-C841-9C9F-0FAF11D8BADF}" sibTransId="{097629FE-AF47-6545-86D5-9B5CE912C847}"/>
    <dgm:cxn modelId="{11329EC6-E710-8441-BAC5-C7B5C3A48FE9}" type="presOf" srcId="{7C0635D8-942D-714D-9EDE-52356A97C3D3}" destId="{F70E24B0-3DEA-7549-B2E2-5442470ECDC9}" srcOrd="0" destOrd="0" presId="urn:microsoft.com/office/officeart/2005/8/layout/hList1"/>
    <dgm:cxn modelId="{C0AB9CCC-3DAD-E547-9AED-9A66048AE23E}" srcId="{7C0635D8-942D-714D-9EDE-52356A97C3D3}" destId="{C80C2028-D066-1F4F-AC9B-D5B494110C02}" srcOrd="2" destOrd="0" parTransId="{2969B6B8-63EA-A643-9DDE-B65B68032750}" sibTransId="{538D3A57-5462-3148-AECD-24677B87F151}"/>
    <dgm:cxn modelId="{FD6ED8CD-AF21-F148-A0B8-A1C9FD4DC55D}" srcId="{7C0635D8-942D-714D-9EDE-52356A97C3D3}" destId="{6E1C8746-5B6E-C24F-9E18-DD3B25D93D72}" srcOrd="1" destOrd="0" parTransId="{CDE832C1-5DC3-AD44-BBA5-8ECFE0BCD6EA}" sibTransId="{8FD4087B-1E0E-AA42-B78D-52C3F6DC5A52}"/>
    <dgm:cxn modelId="{B4FDC9D8-21EB-7A42-AC25-99E46EA13DB4}" srcId="{2E8910F3-C94D-8149-9C0E-C62073C77593}" destId="{3C295B67-42AB-2042-8724-C9DC37890C94}" srcOrd="3" destOrd="0" parTransId="{6B1327E5-6E9C-CF4B-88CE-C4917AF8CEF3}" sibTransId="{5A732721-447C-BA44-804A-4F6EC33E832E}"/>
    <dgm:cxn modelId="{0B6CAEE0-C413-3E4C-A580-B6FDCB4C4700}" type="presOf" srcId="{F6321D34-C642-0345-9041-66B9E1669628}" destId="{82D3A902-8D94-164E-9BFB-D1080FD8371D}" srcOrd="0" destOrd="0" presId="urn:microsoft.com/office/officeart/2005/8/layout/hList1"/>
    <dgm:cxn modelId="{9D0BC5EE-9887-7744-9516-DB0A92CB81D8}" type="presOf" srcId="{3C295B67-42AB-2042-8724-C9DC37890C94}" destId="{18889DDA-BEDC-4E4B-861B-34D9AB9F6865}" srcOrd="0" destOrd="3" presId="urn:microsoft.com/office/officeart/2005/8/layout/hList1"/>
    <dgm:cxn modelId="{68C5D4FD-9627-E247-95DA-7C9090FCE735}" srcId="{2E8910F3-C94D-8149-9C0E-C62073C77593}" destId="{46D7B059-AAE1-CE4E-86AB-D87D8BAB406A}" srcOrd="1" destOrd="0" parTransId="{DD84E474-EB5D-F046-9BD3-08E402A557D4}" sibTransId="{F9019FB0-44FA-9944-BE2B-C6035AED1C50}"/>
    <dgm:cxn modelId="{B33C9F88-B75B-1A44-82BF-76DDC6172EA9}" type="presParOf" srcId="{82D3A902-8D94-164E-9BFB-D1080FD8371D}" destId="{A2FEB986-8618-2542-A6BE-EDA611A4253D}" srcOrd="0" destOrd="0" presId="urn:microsoft.com/office/officeart/2005/8/layout/hList1"/>
    <dgm:cxn modelId="{B0B009D0-1367-E04C-997D-A573E92409B2}" type="presParOf" srcId="{A2FEB986-8618-2542-A6BE-EDA611A4253D}" destId="{93CD984B-3B1A-9C4E-A6C0-D91E7176127B}" srcOrd="0" destOrd="0" presId="urn:microsoft.com/office/officeart/2005/8/layout/hList1"/>
    <dgm:cxn modelId="{3C83EF2A-5C06-1D42-8AD4-7AE25F275DE0}" type="presParOf" srcId="{A2FEB986-8618-2542-A6BE-EDA611A4253D}" destId="{18889DDA-BEDC-4E4B-861B-34D9AB9F6865}" srcOrd="1" destOrd="0" presId="urn:microsoft.com/office/officeart/2005/8/layout/hList1"/>
    <dgm:cxn modelId="{EC65CA23-1E91-1142-91FC-49D40F038081}" type="presParOf" srcId="{82D3A902-8D94-164E-9BFB-D1080FD8371D}" destId="{3D0A7BDD-B4B8-F242-9967-EEDFC167BDEC}" srcOrd="1" destOrd="0" presId="urn:microsoft.com/office/officeart/2005/8/layout/hList1"/>
    <dgm:cxn modelId="{A9194B93-B1DB-8445-86C8-12249D6B2986}" type="presParOf" srcId="{82D3A902-8D94-164E-9BFB-D1080FD8371D}" destId="{19E74F15-CFB6-8E41-AAB0-1A027B1FC660}" srcOrd="2" destOrd="0" presId="urn:microsoft.com/office/officeart/2005/8/layout/hList1"/>
    <dgm:cxn modelId="{1CAEE9E9-3A34-8345-90C0-65754E01B12B}" type="presParOf" srcId="{19E74F15-CFB6-8E41-AAB0-1A027B1FC660}" destId="{F70E24B0-3DEA-7549-B2E2-5442470ECDC9}" srcOrd="0" destOrd="0" presId="urn:microsoft.com/office/officeart/2005/8/layout/hList1"/>
    <dgm:cxn modelId="{4774CC9C-401C-BD42-82D1-5EC2AD1E843B}" type="presParOf" srcId="{19E74F15-CFB6-8E41-AAB0-1A027B1FC660}" destId="{359E0CDA-8B82-1549-8F35-AC35ABDD037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B7C12B-07AE-524B-B78F-8CFE58A75BB3}"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1270828E-6CF1-DD46-B5AB-1C78DC3DF2C7}">
      <dgm:prSet phldrT="[Text]" custT="1"/>
      <dgm:spPr>
        <a:solidFill>
          <a:srgbClr val="FA12CE"/>
        </a:solidFill>
        <a:ln>
          <a:solidFill>
            <a:schemeClr val="tx1"/>
          </a:solidFill>
        </a:ln>
      </dgm:spPr>
      <dgm:t>
        <a:bodyPr/>
        <a:lstStyle/>
        <a:p>
          <a:r>
            <a:rPr lang="en-GB" sz="1800" b="1" dirty="0"/>
            <a:t>DISCRETE SKILLS</a:t>
          </a:r>
        </a:p>
      </dgm:t>
    </dgm:pt>
    <dgm:pt modelId="{1DDF3F97-A6DE-F949-99DA-494DB086F676}" type="parTrans" cxnId="{6520C005-1C79-E54C-A2AC-AC7FA52CA641}">
      <dgm:prSet/>
      <dgm:spPr/>
      <dgm:t>
        <a:bodyPr/>
        <a:lstStyle/>
        <a:p>
          <a:endParaRPr lang="en-GB" sz="1800"/>
        </a:p>
      </dgm:t>
    </dgm:pt>
    <dgm:pt modelId="{1201F666-3E51-DD44-A19E-71D3B9B31395}" type="sibTrans" cxnId="{6520C005-1C79-E54C-A2AC-AC7FA52CA641}">
      <dgm:prSet/>
      <dgm:spPr/>
      <dgm:t>
        <a:bodyPr/>
        <a:lstStyle/>
        <a:p>
          <a:endParaRPr lang="en-GB" sz="1800"/>
        </a:p>
      </dgm:t>
    </dgm:pt>
    <dgm:pt modelId="{13A554D1-B18E-AA4C-A417-B81ED05393DE}">
      <dgm:prSet phldrT="[Text]" custT="1"/>
      <dgm:spPr>
        <a:ln>
          <a:solidFill>
            <a:schemeClr val="tx1"/>
          </a:solidFill>
        </a:ln>
      </dgm:spPr>
      <dgm:t>
        <a:bodyPr/>
        <a:lstStyle/>
        <a:p>
          <a:pPr>
            <a:buFont typeface="Cambria Math" panose="02040503050406030204" pitchFamily="18" charset="0"/>
            <a:buChar char="⎯"/>
          </a:pPr>
          <a:r>
            <a:rPr lang="en-GB" sz="1800" dirty="0"/>
            <a:t>Brief and well-defined</a:t>
          </a:r>
        </a:p>
      </dgm:t>
    </dgm:pt>
    <dgm:pt modelId="{4326B4B0-AF7E-3B4D-B8AF-C158393915C3}" type="parTrans" cxnId="{762C8708-C777-CE4E-8120-AC64390C0AB4}">
      <dgm:prSet/>
      <dgm:spPr/>
      <dgm:t>
        <a:bodyPr/>
        <a:lstStyle/>
        <a:p>
          <a:endParaRPr lang="en-GB" sz="1800"/>
        </a:p>
      </dgm:t>
    </dgm:pt>
    <dgm:pt modelId="{5E2A115E-2F9C-B044-A454-5E12C55216AC}" type="sibTrans" cxnId="{762C8708-C777-CE4E-8120-AC64390C0AB4}">
      <dgm:prSet/>
      <dgm:spPr/>
      <dgm:t>
        <a:bodyPr/>
        <a:lstStyle/>
        <a:p>
          <a:endParaRPr lang="en-GB" sz="1800"/>
        </a:p>
      </dgm:t>
    </dgm:pt>
    <dgm:pt modelId="{EC1FE54F-A403-F24F-8CF6-A38D375B4B12}">
      <dgm:prSet phldrT="[Text]" custT="1"/>
      <dgm:spPr>
        <a:solidFill>
          <a:srgbClr val="FA12CE"/>
        </a:solidFill>
        <a:ln>
          <a:solidFill>
            <a:schemeClr val="tx1"/>
          </a:solidFill>
        </a:ln>
      </dgm:spPr>
      <dgm:t>
        <a:bodyPr/>
        <a:lstStyle/>
        <a:p>
          <a:r>
            <a:rPr lang="en-GB" sz="1800" b="1" dirty="0"/>
            <a:t>SERIAL SKILLS</a:t>
          </a:r>
        </a:p>
      </dgm:t>
    </dgm:pt>
    <dgm:pt modelId="{B1743694-67B7-D149-95EB-3CFCA1611000}" type="parTrans" cxnId="{8BC74E4A-7168-134C-A670-EE94C3EFB812}">
      <dgm:prSet/>
      <dgm:spPr/>
      <dgm:t>
        <a:bodyPr/>
        <a:lstStyle/>
        <a:p>
          <a:endParaRPr lang="en-GB" sz="1800"/>
        </a:p>
      </dgm:t>
    </dgm:pt>
    <dgm:pt modelId="{98F1E741-E005-1242-91F5-06AB18B89F3B}" type="sibTrans" cxnId="{8BC74E4A-7168-134C-A670-EE94C3EFB812}">
      <dgm:prSet/>
      <dgm:spPr/>
      <dgm:t>
        <a:bodyPr/>
        <a:lstStyle/>
        <a:p>
          <a:endParaRPr lang="en-GB" sz="1800"/>
        </a:p>
      </dgm:t>
    </dgm:pt>
    <dgm:pt modelId="{25B07DA4-C499-B64A-84E4-B7B9D8F0C3DC}">
      <dgm:prSet phldrT="[Text]" custT="1"/>
      <dgm:spPr>
        <a:ln>
          <a:solidFill>
            <a:schemeClr val="tx1"/>
          </a:solidFill>
        </a:ln>
      </dgm:spPr>
      <dgm:t>
        <a:bodyPr/>
        <a:lstStyle/>
        <a:p>
          <a:pPr>
            <a:buFont typeface="Cambria Math" panose="02040503050406030204" pitchFamily="18" charset="0"/>
            <a:buChar char="⎯"/>
          </a:pPr>
          <a:r>
            <a:rPr lang="en-GB" sz="1800" dirty="0"/>
            <a:t>Made up of number of discrete skills put together to form an integrated movement</a:t>
          </a:r>
        </a:p>
      </dgm:t>
    </dgm:pt>
    <dgm:pt modelId="{2146E8DC-BCBC-B64F-B58F-681A3C95B4EE}" type="parTrans" cxnId="{13F3068E-C952-9942-AA57-BA8FEDE0FCC1}">
      <dgm:prSet/>
      <dgm:spPr/>
      <dgm:t>
        <a:bodyPr/>
        <a:lstStyle/>
        <a:p>
          <a:endParaRPr lang="en-GB" sz="1800"/>
        </a:p>
      </dgm:t>
    </dgm:pt>
    <dgm:pt modelId="{15132BF8-AC8A-4C4D-9698-791CB5E7A77D}" type="sibTrans" cxnId="{13F3068E-C952-9942-AA57-BA8FEDE0FCC1}">
      <dgm:prSet/>
      <dgm:spPr/>
      <dgm:t>
        <a:bodyPr/>
        <a:lstStyle/>
        <a:p>
          <a:endParaRPr lang="en-GB" sz="1800"/>
        </a:p>
      </dgm:t>
    </dgm:pt>
    <dgm:pt modelId="{23E5F365-C97C-0749-A8B3-BAB2C21DBD65}">
      <dgm:prSet phldrT="[Text]" custT="1"/>
      <dgm:spPr>
        <a:solidFill>
          <a:srgbClr val="FA12CE"/>
        </a:solidFill>
        <a:ln>
          <a:solidFill>
            <a:schemeClr val="tx1"/>
          </a:solidFill>
        </a:ln>
      </dgm:spPr>
      <dgm:t>
        <a:bodyPr/>
        <a:lstStyle/>
        <a:p>
          <a:r>
            <a:rPr lang="en-GB" sz="1800" b="1" dirty="0"/>
            <a:t>CONTINUOUS SKILLS</a:t>
          </a:r>
        </a:p>
      </dgm:t>
    </dgm:pt>
    <dgm:pt modelId="{6F5F6DA6-ACB4-2847-86FD-A1D7AD45D7D6}" type="parTrans" cxnId="{77B08800-F721-EA44-B2C9-C53609498411}">
      <dgm:prSet/>
      <dgm:spPr/>
      <dgm:t>
        <a:bodyPr/>
        <a:lstStyle/>
        <a:p>
          <a:endParaRPr lang="en-GB" sz="1800"/>
        </a:p>
      </dgm:t>
    </dgm:pt>
    <dgm:pt modelId="{8BFB1F37-381D-8140-837C-91711385C98C}" type="sibTrans" cxnId="{77B08800-F721-EA44-B2C9-C53609498411}">
      <dgm:prSet/>
      <dgm:spPr/>
      <dgm:t>
        <a:bodyPr/>
        <a:lstStyle/>
        <a:p>
          <a:endParaRPr lang="en-GB" sz="1800"/>
        </a:p>
      </dgm:t>
    </dgm:pt>
    <dgm:pt modelId="{F91EA0CD-0881-3C4A-8852-5D0CF81A87E6}">
      <dgm:prSet phldrT="[Text]" custT="1"/>
      <dgm:spPr>
        <a:ln>
          <a:solidFill>
            <a:schemeClr val="tx1"/>
          </a:solidFill>
        </a:ln>
      </dgm:spPr>
      <dgm:t>
        <a:bodyPr/>
        <a:lstStyle/>
        <a:p>
          <a:pPr>
            <a:buFont typeface="Cambria Math" panose="02040503050406030204" pitchFamily="18" charset="0"/>
            <a:buChar char="⎯"/>
          </a:pPr>
          <a:r>
            <a:rPr lang="en-GB" sz="1800" dirty="0"/>
            <a:t>No obvious beginning or end </a:t>
          </a:r>
        </a:p>
      </dgm:t>
    </dgm:pt>
    <dgm:pt modelId="{D8CA5E4B-F0FB-354D-AEBA-04D753EE6AEE}" type="parTrans" cxnId="{6428EE3B-C1EE-6640-BD80-C43B73481B78}">
      <dgm:prSet/>
      <dgm:spPr/>
      <dgm:t>
        <a:bodyPr/>
        <a:lstStyle/>
        <a:p>
          <a:endParaRPr lang="en-GB" sz="1800"/>
        </a:p>
      </dgm:t>
    </dgm:pt>
    <dgm:pt modelId="{701CCAAD-4E74-AA40-993D-CC5244CEAC58}" type="sibTrans" cxnId="{6428EE3B-C1EE-6640-BD80-C43B73481B78}">
      <dgm:prSet/>
      <dgm:spPr/>
      <dgm:t>
        <a:bodyPr/>
        <a:lstStyle/>
        <a:p>
          <a:endParaRPr lang="en-GB" sz="1800"/>
        </a:p>
      </dgm:t>
    </dgm:pt>
    <dgm:pt modelId="{9199EF7F-3311-1B44-8E0C-C11EFE473DD6}">
      <dgm:prSet phldrT="[Text]" custT="1"/>
      <dgm:spPr>
        <a:ln>
          <a:solidFill>
            <a:schemeClr val="tx1"/>
          </a:solidFill>
        </a:ln>
      </dgm:spPr>
      <dgm:t>
        <a:bodyPr/>
        <a:lstStyle/>
        <a:p>
          <a:pPr>
            <a:buFont typeface="Cambria Math" panose="02040503050406030204" pitchFamily="18" charset="0"/>
            <a:buChar char="⎯"/>
          </a:pPr>
          <a:r>
            <a:rPr lang="en-GB" sz="1800" dirty="0"/>
            <a:t>e.g. walking or running, swimming</a:t>
          </a:r>
        </a:p>
      </dgm:t>
    </dgm:pt>
    <dgm:pt modelId="{B968F9FF-8232-D542-AA21-1F172C383487}" type="parTrans" cxnId="{9A3754CF-2707-B341-B33C-D3F69B584C7C}">
      <dgm:prSet/>
      <dgm:spPr/>
      <dgm:t>
        <a:bodyPr/>
        <a:lstStyle/>
        <a:p>
          <a:endParaRPr lang="en-GB" sz="1800"/>
        </a:p>
      </dgm:t>
    </dgm:pt>
    <dgm:pt modelId="{F40F1206-82EB-9842-8D09-913648E96D42}" type="sibTrans" cxnId="{9A3754CF-2707-B341-B33C-D3F69B584C7C}">
      <dgm:prSet/>
      <dgm:spPr/>
      <dgm:t>
        <a:bodyPr/>
        <a:lstStyle/>
        <a:p>
          <a:endParaRPr lang="en-GB" sz="1800"/>
        </a:p>
      </dgm:t>
    </dgm:pt>
    <dgm:pt modelId="{235D0764-4B7B-0C4A-8C77-52C526CCF59E}">
      <dgm:prSet phldrT="[Text]" custT="1"/>
      <dgm:spPr>
        <a:ln>
          <a:solidFill>
            <a:schemeClr val="tx1"/>
          </a:solidFill>
        </a:ln>
      </dgm:spPr>
      <dgm:t>
        <a:bodyPr/>
        <a:lstStyle/>
        <a:p>
          <a:pPr>
            <a:buFont typeface="Cambria Math" panose="02040503050406030204" pitchFamily="18" charset="0"/>
            <a:buChar char="⎯"/>
          </a:pPr>
          <a:r>
            <a:rPr lang="en-GB" sz="1800" dirty="0"/>
            <a:t>Clear beginning and end</a:t>
          </a:r>
        </a:p>
      </dgm:t>
    </dgm:pt>
    <dgm:pt modelId="{3D88B2E3-57EC-FD46-A584-05748CF92CD2}" type="parTrans" cxnId="{37234B37-F495-EB4E-BB3A-19FB26684CEA}">
      <dgm:prSet/>
      <dgm:spPr/>
      <dgm:t>
        <a:bodyPr/>
        <a:lstStyle/>
        <a:p>
          <a:endParaRPr lang="en-GB" sz="1800"/>
        </a:p>
      </dgm:t>
    </dgm:pt>
    <dgm:pt modelId="{1383F90D-D057-2D40-AC88-9BDF007C43FD}" type="sibTrans" cxnId="{37234B37-F495-EB4E-BB3A-19FB26684CEA}">
      <dgm:prSet/>
      <dgm:spPr/>
      <dgm:t>
        <a:bodyPr/>
        <a:lstStyle/>
        <a:p>
          <a:endParaRPr lang="en-GB" sz="1800"/>
        </a:p>
      </dgm:t>
    </dgm:pt>
    <dgm:pt modelId="{9CC90E4F-E8BA-E94E-8036-5C623DCEBF3D}">
      <dgm:prSet phldrT="[Text]" custT="1"/>
      <dgm:spPr>
        <a:ln>
          <a:solidFill>
            <a:schemeClr val="tx1"/>
          </a:solidFill>
        </a:ln>
      </dgm:spPr>
      <dgm:t>
        <a:bodyPr/>
        <a:lstStyle/>
        <a:p>
          <a:pPr>
            <a:buFont typeface="Cambria Math" panose="02040503050406030204" pitchFamily="18" charset="0"/>
            <a:buChar char="⎯"/>
          </a:pPr>
          <a:r>
            <a:rPr lang="en-GB" sz="1800" dirty="0"/>
            <a:t>Skill can be repeated but performer must start from beginning</a:t>
          </a:r>
        </a:p>
      </dgm:t>
    </dgm:pt>
    <dgm:pt modelId="{A34248F5-25B3-2644-98D7-C236CB9A3108}" type="parTrans" cxnId="{100B634F-B1C9-1344-88DE-47139C749B34}">
      <dgm:prSet/>
      <dgm:spPr/>
      <dgm:t>
        <a:bodyPr/>
        <a:lstStyle/>
        <a:p>
          <a:endParaRPr lang="en-GB" sz="1800"/>
        </a:p>
      </dgm:t>
    </dgm:pt>
    <dgm:pt modelId="{B90FC43A-1EF5-3940-9D2D-6EA0351DD2B7}" type="sibTrans" cxnId="{100B634F-B1C9-1344-88DE-47139C749B34}">
      <dgm:prSet/>
      <dgm:spPr/>
      <dgm:t>
        <a:bodyPr/>
        <a:lstStyle/>
        <a:p>
          <a:endParaRPr lang="en-GB" sz="1800"/>
        </a:p>
      </dgm:t>
    </dgm:pt>
    <dgm:pt modelId="{B360FDB3-7D1D-C34B-AB2A-B33C4C175605}">
      <dgm:prSet phldrT="[Text]" custT="1"/>
      <dgm:spPr>
        <a:ln>
          <a:solidFill>
            <a:schemeClr val="tx1"/>
          </a:solidFill>
        </a:ln>
      </dgm:spPr>
      <dgm:t>
        <a:bodyPr/>
        <a:lstStyle/>
        <a:p>
          <a:pPr>
            <a:buFont typeface="Cambria Math" panose="02040503050406030204" pitchFamily="18" charset="0"/>
            <a:buChar char="⎯"/>
          </a:pPr>
          <a:r>
            <a:rPr lang="en-GB" sz="1800" dirty="0"/>
            <a:t>Single, specific skill</a:t>
          </a:r>
        </a:p>
      </dgm:t>
    </dgm:pt>
    <dgm:pt modelId="{34971C7A-FA1E-C248-B15A-179C781C6C97}" type="parTrans" cxnId="{4717C989-EF66-F646-8CA8-246E60C7EFA2}">
      <dgm:prSet/>
      <dgm:spPr/>
      <dgm:t>
        <a:bodyPr/>
        <a:lstStyle/>
        <a:p>
          <a:endParaRPr lang="en-GB"/>
        </a:p>
      </dgm:t>
    </dgm:pt>
    <dgm:pt modelId="{976F7B36-1B69-F349-A1CA-4380616F16D4}" type="sibTrans" cxnId="{4717C989-EF66-F646-8CA8-246E60C7EFA2}">
      <dgm:prSet/>
      <dgm:spPr/>
      <dgm:t>
        <a:bodyPr/>
        <a:lstStyle/>
        <a:p>
          <a:endParaRPr lang="en-GB"/>
        </a:p>
      </dgm:t>
    </dgm:pt>
    <dgm:pt modelId="{1D212C03-6822-494A-91E6-E8398590EB49}">
      <dgm:prSet phldrT="[Text]" custT="1"/>
      <dgm:spPr>
        <a:ln>
          <a:solidFill>
            <a:schemeClr val="tx1"/>
          </a:solidFill>
        </a:ln>
      </dgm:spPr>
      <dgm:t>
        <a:bodyPr/>
        <a:lstStyle/>
        <a:p>
          <a:pPr>
            <a:buFont typeface="Cambria Math" panose="02040503050406030204" pitchFamily="18" charset="0"/>
            <a:buChar char="⎯"/>
          </a:pPr>
          <a:r>
            <a:rPr lang="en-GB" sz="1800" dirty="0"/>
            <a:t>e.g. penalty kick in soccer</a:t>
          </a:r>
        </a:p>
      </dgm:t>
    </dgm:pt>
    <dgm:pt modelId="{88D6A15B-5167-B346-95EC-CE5C1E524CC9}" type="parTrans" cxnId="{D74863D1-66F3-1C4C-923D-922B67612692}">
      <dgm:prSet/>
      <dgm:spPr/>
      <dgm:t>
        <a:bodyPr/>
        <a:lstStyle/>
        <a:p>
          <a:endParaRPr lang="en-GB"/>
        </a:p>
      </dgm:t>
    </dgm:pt>
    <dgm:pt modelId="{2915AFE2-A53C-7041-BB24-66E3FA0B32BF}" type="sibTrans" cxnId="{D74863D1-66F3-1C4C-923D-922B67612692}">
      <dgm:prSet/>
      <dgm:spPr/>
      <dgm:t>
        <a:bodyPr/>
        <a:lstStyle/>
        <a:p>
          <a:endParaRPr lang="en-GB"/>
        </a:p>
      </dgm:t>
    </dgm:pt>
    <dgm:pt modelId="{2776C948-E11B-DD4F-8F35-DD9D4085510A}">
      <dgm:prSet phldrT="[Text]" custT="1"/>
      <dgm:spPr>
        <a:ln>
          <a:solidFill>
            <a:schemeClr val="tx1"/>
          </a:solidFill>
        </a:ln>
      </dgm:spPr>
      <dgm:t>
        <a:bodyPr/>
        <a:lstStyle/>
        <a:p>
          <a:pPr>
            <a:buFont typeface="Cambria Math" panose="02040503050406030204" pitchFamily="18" charset="0"/>
            <a:buChar char="⎯"/>
          </a:pPr>
          <a:r>
            <a:rPr lang="en-GB" sz="1800" dirty="0"/>
            <a:t>e.g. triple jump</a:t>
          </a:r>
        </a:p>
      </dgm:t>
    </dgm:pt>
    <dgm:pt modelId="{C778895D-3D3A-0D4C-B345-663A03658C21}" type="parTrans" cxnId="{67FDC861-DEC9-3A4F-996C-AEF3E5A52B2F}">
      <dgm:prSet/>
      <dgm:spPr/>
      <dgm:t>
        <a:bodyPr/>
        <a:lstStyle/>
        <a:p>
          <a:endParaRPr lang="en-GB"/>
        </a:p>
      </dgm:t>
    </dgm:pt>
    <dgm:pt modelId="{352EDBE7-E5A7-C743-BDD6-374ED447DFA0}" type="sibTrans" cxnId="{67FDC861-DEC9-3A4F-996C-AEF3E5A52B2F}">
      <dgm:prSet/>
      <dgm:spPr/>
      <dgm:t>
        <a:bodyPr/>
        <a:lstStyle/>
        <a:p>
          <a:endParaRPr lang="en-GB"/>
        </a:p>
      </dgm:t>
    </dgm:pt>
    <dgm:pt modelId="{E50ED03F-CD6E-9145-969C-436332013D2C}">
      <dgm:prSet phldrT="[Text]" custT="1"/>
      <dgm:spPr>
        <a:ln>
          <a:solidFill>
            <a:schemeClr val="tx1"/>
          </a:solidFill>
        </a:ln>
      </dgm:spPr>
      <dgm:t>
        <a:bodyPr/>
        <a:lstStyle/>
        <a:p>
          <a:pPr>
            <a:buFont typeface="Cambria Math" panose="02040503050406030204" pitchFamily="18" charset="0"/>
            <a:buChar char="⎯"/>
          </a:pPr>
          <a:r>
            <a:rPr lang="en-GB" sz="1800" dirty="0"/>
            <a:t>More complex movement</a:t>
          </a:r>
        </a:p>
      </dgm:t>
    </dgm:pt>
    <dgm:pt modelId="{CFBAF6C5-53EE-BF43-8D48-3E14AE417403}" type="parTrans" cxnId="{9EE73B29-6676-B74E-B0CA-EDF9F45376BB}">
      <dgm:prSet/>
      <dgm:spPr/>
      <dgm:t>
        <a:bodyPr/>
        <a:lstStyle/>
        <a:p>
          <a:endParaRPr lang="en-GB"/>
        </a:p>
      </dgm:t>
    </dgm:pt>
    <dgm:pt modelId="{AD41D331-E969-634B-A7A6-C21357E58F26}" type="sibTrans" cxnId="{9EE73B29-6676-B74E-B0CA-EDF9F45376BB}">
      <dgm:prSet/>
      <dgm:spPr/>
      <dgm:t>
        <a:bodyPr/>
        <a:lstStyle/>
        <a:p>
          <a:endParaRPr lang="en-GB"/>
        </a:p>
      </dgm:t>
    </dgm:pt>
    <dgm:pt modelId="{6CBA6A10-6AFD-D547-971C-E2CF01C6DD91}">
      <dgm:prSet phldrT="[Text]" custT="1"/>
      <dgm:spPr>
        <a:ln>
          <a:solidFill>
            <a:schemeClr val="tx1"/>
          </a:solidFill>
        </a:ln>
      </dgm:spPr>
      <dgm:t>
        <a:bodyPr/>
        <a:lstStyle/>
        <a:p>
          <a:pPr>
            <a:buFont typeface="Cambria Math" panose="02040503050406030204" pitchFamily="18" charset="0"/>
            <a:buChar char="⎯"/>
          </a:pPr>
          <a:r>
            <a:rPr lang="en-GB" sz="1800" dirty="0"/>
            <a:t>The same movement is repeated in a cycle over and over again</a:t>
          </a:r>
        </a:p>
      </dgm:t>
    </dgm:pt>
    <dgm:pt modelId="{923125F4-70F0-6F44-83E2-255417893CDB}" type="parTrans" cxnId="{766F54BF-BC9B-2145-BE53-93B2A72C30EF}">
      <dgm:prSet/>
      <dgm:spPr/>
      <dgm:t>
        <a:bodyPr/>
        <a:lstStyle/>
        <a:p>
          <a:endParaRPr lang="en-GB"/>
        </a:p>
      </dgm:t>
    </dgm:pt>
    <dgm:pt modelId="{1214AC4F-1E68-E145-AA23-32E8953275CE}" type="sibTrans" cxnId="{766F54BF-BC9B-2145-BE53-93B2A72C30EF}">
      <dgm:prSet/>
      <dgm:spPr/>
      <dgm:t>
        <a:bodyPr/>
        <a:lstStyle/>
        <a:p>
          <a:endParaRPr lang="en-GB"/>
        </a:p>
      </dgm:t>
    </dgm:pt>
    <dgm:pt modelId="{E11E4FE4-8C9E-6843-9CB6-727A3B1ACB47}" type="pres">
      <dgm:prSet presAssocID="{4BB7C12B-07AE-524B-B78F-8CFE58A75BB3}" presName="Name0" presStyleCnt="0">
        <dgm:presLayoutVars>
          <dgm:dir/>
          <dgm:animLvl val="lvl"/>
          <dgm:resizeHandles val="exact"/>
        </dgm:presLayoutVars>
      </dgm:prSet>
      <dgm:spPr/>
    </dgm:pt>
    <dgm:pt modelId="{BC527012-BB0B-C549-8540-5AEDFE1F5D82}" type="pres">
      <dgm:prSet presAssocID="{1270828E-6CF1-DD46-B5AB-1C78DC3DF2C7}" presName="composite" presStyleCnt="0"/>
      <dgm:spPr/>
    </dgm:pt>
    <dgm:pt modelId="{0560A5FC-D410-E840-8773-F016D84469FC}" type="pres">
      <dgm:prSet presAssocID="{1270828E-6CF1-DD46-B5AB-1C78DC3DF2C7}" presName="parTx" presStyleLbl="alignNode1" presStyleIdx="0" presStyleCnt="3">
        <dgm:presLayoutVars>
          <dgm:chMax val="0"/>
          <dgm:chPref val="0"/>
          <dgm:bulletEnabled val="1"/>
        </dgm:presLayoutVars>
      </dgm:prSet>
      <dgm:spPr/>
    </dgm:pt>
    <dgm:pt modelId="{CDE11BCD-FC92-2B40-A851-6FEB82420592}" type="pres">
      <dgm:prSet presAssocID="{1270828E-6CF1-DD46-B5AB-1C78DC3DF2C7}" presName="desTx" presStyleLbl="alignAccFollowNode1" presStyleIdx="0" presStyleCnt="3">
        <dgm:presLayoutVars>
          <dgm:bulletEnabled val="1"/>
        </dgm:presLayoutVars>
      </dgm:prSet>
      <dgm:spPr/>
    </dgm:pt>
    <dgm:pt modelId="{2B14E837-C8B7-CC40-854F-04D4DD5CBDD5}" type="pres">
      <dgm:prSet presAssocID="{1201F666-3E51-DD44-A19E-71D3B9B31395}" presName="space" presStyleCnt="0"/>
      <dgm:spPr/>
    </dgm:pt>
    <dgm:pt modelId="{EEF186A2-AB7B-B14F-944E-A31A4953A8DE}" type="pres">
      <dgm:prSet presAssocID="{EC1FE54F-A403-F24F-8CF6-A38D375B4B12}" presName="composite" presStyleCnt="0"/>
      <dgm:spPr/>
    </dgm:pt>
    <dgm:pt modelId="{F8F7367F-A74A-D74E-973E-E9A48C00CC55}" type="pres">
      <dgm:prSet presAssocID="{EC1FE54F-A403-F24F-8CF6-A38D375B4B12}" presName="parTx" presStyleLbl="alignNode1" presStyleIdx="1" presStyleCnt="3">
        <dgm:presLayoutVars>
          <dgm:chMax val="0"/>
          <dgm:chPref val="0"/>
          <dgm:bulletEnabled val="1"/>
        </dgm:presLayoutVars>
      </dgm:prSet>
      <dgm:spPr/>
    </dgm:pt>
    <dgm:pt modelId="{CAFF2ABD-6037-3C43-B5D1-FEC10666D0F2}" type="pres">
      <dgm:prSet presAssocID="{EC1FE54F-A403-F24F-8CF6-A38D375B4B12}" presName="desTx" presStyleLbl="alignAccFollowNode1" presStyleIdx="1" presStyleCnt="3">
        <dgm:presLayoutVars>
          <dgm:bulletEnabled val="1"/>
        </dgm:presLayoutVars>
      </dgm:prSet>
      <dgm:spPr/>
    </dgm:pt>
    <dgm:pt modelId="{F93370DF-C8A8-604B-BA09-73C6DC7829FC}" type="pres">
      <dgm:prSet presAssocID="{98F1E741-E005-1242-91F5-06AB18B89F3B}" presName="space" presStyleCnt="0"/>
      <dgm:spPr/>
    </dgm:pt>
    <dgm:pt modelId="{2A3607E7-E364-CA4B-99A9-5815744A53D3}" type="pres">
      <dgm:prSet presAssocID="{23E5F365-C97C-0749-A8B3-BAB2C21DBD65}" presName="composite" presStyleCnt="0"/>
      <dgm:spPr/>
    </dgm:pt>
    <dgm:pt modelId="{6AE36F3B-DE62-2C4F-8715-D1042AC44C8E}" type="pres">
      <dgm:prSet presAssocID="{23E5F365-C97C-0749-A8B3-BAB2C21DBD65}" presName="parTx" presStyleLbl="alignNode1" presStyleIdx="2" presStyleCnt="3">
        <dgm:presLayoutVars>
          <dgm:chMax val="0"/>
          <dgm:chPref val="0"/>
          <dgm:bulletEnabled val="1"/>
        </dgm:presLayoutVars>
      </dgm:prSet>
      <dgm:spPr/>
    </dgm:pt>
    <dgm:pt modelId="{49CBD97D-881C-5342-B8AC-88FC24BABC5F}" type="pres">
      <dgm:prSet presAssocID="{23E5F365-C97C-0749-A8B3-BAB2C21DBD65}" presName="desTx" presStyleLbl="alignAccFollowNode1" presStyleIdx="2" presStyleCnt="3">
        <dgm:presLayoutVars>
          <dgm:bulletEnabled val="1"/>
        </dgm:presLayoutVars>
      </dgm:prSet>
      <dgm:spPr/>
    </dgm:pt>
  </dgm:ptLst>
  <dgm:cxnLst>
    <dgm:cxn modelId="{77B08800-F721-EA44-B2C9-C53609498411}" srcId="{4BB7C12B-07AE-524B-B78F-8CFE58A75BB3}" destId="{23E5F365-C97C-0749-A8B3-BAB2C21DBD65}" srcOrd="2" destOrd="0" parTransId="{6F5F6DA6-ACB4-2847-86FD-A1D7AD45D7D6}" sibTransId="{8BFB1F37-381D-8140-837C-91711385C98C}"/>
    <dgm:cxn modelId="{6520C005-1C79-E54C-A2AC-AC7FA52CA641}" srcId="{4BB7C12B-07AE-524B-B78F-8CFE58A75BB3}" destId="{1270828E-6CF1-DD46-B5AB-1C78DC3DF2C7}" srcOrd="0" destOrd="0" parTransId="{1DDF3F97-A6DE-F949-99DA-494DB086F676}" sibTransId="{1201F666-3E51-DD44-A19E-71D3B9B31395}"/>
    <dgm:cxn modelId="{762C8708-C777-CE4E-8120-AC64390C0AB4}" srcId="{1270828E-6CF1-DD46-B5AB-1C78DC3DF2C7}" destId="{13A554D1-B18E-AA4C-A417-B81ED05393DE}" srcOrd="0" destOrd="0" parTransId="{4326B4B0-AF7E-3B4D-B8AF-C158393915C3}" sibTransId="{5E2A115E-2F9C-B044-A454-5E12C55216AC}"/>
    <dgm:cxn modelId="{E0B2150F-E357-E646-A8A0-0BD5AFF2B9EB}" type="presOf" srcId="{EC1FE54F-A403-F24F-8CF6-A38D375B4B12}" destId="{F8F7367F-A74A-D74E-973E-E9A48C00CC55}" srcOrd="0" destOrd="0" presId="urn:microsoft.com/office/officeart/2005/8/layout/hList1"/>
    <dgm:cxn modelId="{E946E923-6AB2-6647-BDBC-500B78403F98}" type="presOf" srcId="{235D0764-4B7B-0C4A-8C77-52C526CCF59E}" destId="{CDE11BCD-FC92-2B40-A851-6FEB82420592}" srcOrd="0" destOrd="1" presId="urn:microsoft.com/office/officeart/2005/8/layout/hList1"/>
    <dgm:cxn modelId="{98649524-DD34-3E49-843A-DD6CCB51F1F7}" type="presOf" srcId="{23E5F365-C97C-0749-A8B3-BAB2C21DBD65}" destId="{6AE36F3B-DE62-2C4F-8715-D1042AC44C8E}" srcOrd="0" destOrd="0" presId="urn:microsoft.com/office/officeart/2005/8/layout/hList1"/>
    <dgm:cxn modelId="{9EE73B29-6676-B74E-B0CA-EDF9F45376BB}" srcId="{EC1FE54F-A403-F24F-8CF6-A38D375B4B12}" destId="{E50ED03F-CD6E-9145-969C-436332013D2C}" srcOrd="1" destOrd="0" parTransId="{CFBAF6C5-53EE-BF43-8D48-3E14AE417403}" sibTransId="{AD41D331-E969-634B-A7A6-C21357E58F26}"/>
    <dgm:cxn modelId="{37234B37-F495-EB4E-BB3A-19FB26684CEA}" srcId="{1270828E-6CF1-DD46-B5AB-1C78DC3DF2C7}" destId="{235D0764-4B7B-0C4A-8C77-52C526CCF59E}" srcOrd="1" destOrd="0" parTransId="{3D88B2E3-57EC-FD46-A584-05748CF92CD2}" sibTransId="{1383F90D-D057-2D40-AC88-9BDF007C43FD}"/>
    <dgm:cxn modelId="{E773FC37-AE48-3E47-9D32-2C4B936729D6}" type="presOf" srcId="{13A554D1-B18E-AA4C-A417-B81ED05393DE}" destId="{CDE11BCD-FC92-2B40-A851-6FEB82420592}" srcOrd="0" destOrd="0" presId="urn:microsoft.com/office/officeart/2005/8/layout/hList1"/>
    <dgm:cxn modelId="{6428EE3B-C1EE-6640-BD80-C43B73481B78}" srcId="{23E5F365-C97C-0749-A8B3-BAB2C21DBD65}" destId="{F91EA0CD-0881-3C4A-8852-5D0CF81A87E6}" srcOrd="0" destOrd="0" parTransId="{D8CA5E4B-F0FB-354D-AEBA-04D753EE6AEE}" sibTransId="{701CCAAD-4E74-AA40-993D-CC5244CEAC58}"/>
    <dgm:cxn modelId="{67FDC861-DEC9-3A4F-996C-AEF3E5A52B2F}" srcId="{EC1FE54F-A403-F24F-8CF6-A38D375B4B12}" destId="{2776C948-E11B-DD4F-8F35-DD9D4085510A}" srcOrd="2" destOrd="0" parTransId="{C778895D-3D3A-0D4C-B345-663A03658C21}" sibTransId="{352EDBE7-E5A7-C743-BDD6-374ED447DFA0}"/>
    <dgm:cxn modelId="{8BC74E4A-7168-134C-A670-EE94C3EFB812}" srcId="{4BB7C12B-07AE-524B-B78F-8CFE58A75BB3}" destId="{EC1FE54F-A403-F24F-8CF6-A38D375B4B12}" srcOrd="1" destOrd="0" parTransId="{B1743694-67B7-D149-95EB-3CFCA1611000}" sibTransId="{98F1E741-E005-1242-91F5-06AB18B89F3B}"/>
    <dgm:cxn modelId="{100B634F-B1C9-1344-88DE-47139C749B34}" srcId="{1270828E-6CF1-DD46-B5AB-1C78DC3DF2C7}" destId="{9CC90E4F-E8BA-E94E-8036-5C623DCEBF3D}" srcOrd="2" destOrd="0" parTransId="{A34248F5-25B3-2644-98D7-C236CB9A3108}" sibTransId="{B90FC43A-1EF5-3940-9D2D-6EA0351DD2B7}"/>
    <dgm:cxn modelId="{B8BED24F-94EC-0D40-8441-3E8F6990863E}" type="presOf" srcId="{1D212C03-6822-494A-91E6-E8398590EB49}" destId="{CDE11BCD-FC92-2B40-A851-6FEB82420592}" srcOrd="0" destOrd="4" presId="urn:microsoft.com/office/officeart/2005/8/layout/hList1"/>
    <dgm:cxn modelId="{A474367A-9661-9945-86D4-B2CD5EFFA005}" type="presOf" srcId="{4BB7C12B-07AE-524B-B78F-8CFE58A75BB3}" destId="{E11E4FE4-8C9E-6843-9CB6-727A3B1ACB47}" srcOrd="0" destOrd="0" presId="urn:microsoft.com/office/officeart/2005/8/layout/hList1"/>
    <dgm:cxn modelId="{73B9347F-E82A-EC43-9738-F823E6EA2217}" type="presOf" srcId="{9CC90E4F-E8BA-E94E-8036-5C623DCEBF3D}" destId="{CDE11BCD-FC92-2B40-A851-6FEB82420592}" srcOrd="0" destOrd="2" presId="urn:microsoft.com/office/officeart/2005/8/layout/hList1"/>
    <dgm:cxn modelId="{4717C989-EF66-F646-8CA8-246E60C7EFA2}" srcId="{1270828E-6CF1-DD46-B5AB-1C78DC3DF2C7}" destId="{B360FDB3-7D1D-C34B-AB2A-B33C4C175605}" srcOrd="3" destOrd="0" parTransId="{34971C7A-FA1E-C248-B15A-179C781C6C97}" sibTransId="{976F7B36-1B69-F349-A1CA-4380616F16D4}"/>
    <dgm:cxn modelId="{13F3068E-C952-9942-AA57-BA8FEDE0FCC1}" srcId="{EC1FE54F-A403-F24F-8CF6-A38D375B4B12}" destId="{25B07DA4-C499-B64A-84E4-B7B9D8F0C3DC}" srcOrd="0" destOrd="0" parTransId="{2146E8DC-BCBC-B64F-B58F-681A3C95B4EE}" sibTransId="{15132BF8-AC8A-4C4D-9698-791CB5E7A77D}"/>
    <dgm:cxn modelId="{1785BFB1-06BD-194E-BA39-0293A5D7996F}" type="presOf" srcId="{1270828E-6CF1-DD46-B5AB-1C78DC3DF2C7}" destId="{0560A5FC-D410-E840-8773-F016D84469FC}" srcOrd="0" destOrd="0" presId="urn:microsoft.com/office/officeart/2005/8/layout/hList1"/>
    <dgm:cxn modelId="{766F54BF-BC9B-2145-BE53-93B2A72C30EF}" srcId="{23E5F365-C97C-0749-A8B3-BAB2C21DBD65}" destId="{6CBA6A10-6AFD-D547-971C-E2CF01C6DD91}" srcOrd="1" destOrd="0" parTransId="{923125F4-70F0-6F44-83E2-255417893CDB}" sibTransId="{1214AC4F-1E68-E145-AA23-32E8953275CE}"/>
    <dgm:cxn modelId="{67AD97CB-0EAF-D64C-93F3-AFCE25DCE693}" type="presOf" srcId="{2776C948-E11B-DD4F-8F35-DD9D4085510A}" destId="{CAFF2ABD-6037-3C43-B5D1-FEC10666D0F2}" srcOrd="0" destOrd="2" presId="urn:microsoft.com/office/officeart/2005/8/layout/hList1"/>
    <dgm:cxn modelId="{9A3754CF-2707-B341-B33C-D3F69B584C7C}" srcId="{23E5F365-C97C-0749-A8B3-BAB2C21DBD65}" destId="{9199EF7F-3311-1B44-8E0C-C11EFE473DD6}" srcOrd="2" destOrd="0" parTransId="{B968F9FF-8232-D542-AA21-1F172C383487}" sibTransId="{F40F1206-82EB-9842-8D09-913648E96D42}"/>
    <dgm:cxn modelId="{0EF6D7CF-1632-714A-A374-C8DEB809F081}" type="presOf" srcId="{25B07DA4-C499-B64A-84E4-B7B9D8F0C3DC}" destId="{CAFF2ABD-6037-3C43-B5D1-FEC10666D0F2}" srcOrd="0" destOrd="0" presId="urn:microsoft.com/office/officeart/2005/8/layout/hList1"/>
    <dgm:cxn modelId="{D74863D1-66F3-1C4C-923D-922B67612692}" srcId="{1270828E-6CF1-DD46-B5AB-1C78DC3DF2C7}" destId="{1D212C03-6822-494A-91E6-E8398590EB49}" srcOrd="4" destOrd="0" parTransId="{88D6A15B-5167-B346-95EC-CE5C1E524CC9}" sibTransId="{2915AFE2-A53C-7041-BB24-66E3FA0B32BF}"/>
    <dgm:cxn modelId="{4589FED3-77E5-864E-A14C-9192B5BC875F}" type="presOf" srcId="{6CBA6A10-6AFD-D547-971C-E2CF01C6DD91}" destId="{49CBD97D-881C-5342-B8AC-88FC24BABC5F}" srcOrd="0" destOrd="1" presId="urn:microsoft.com/office/officeart/2005/8/layout/hList1"/>
    <dgm:cxn modelId="{3A9F16E6-35F1-014E-98C4-830623DC64F2}" type="presOf" srcId="{F91EA0CD-0881-3C4A-8852-5D0CF81A87E6}" destId="{49CBD97D-881C-5342-B8AC-88FC24BABC5F}" srcOrd="0" destOrd="0" presId="urn:microsoft.com/office/officeart/2005/8/layout/hList1"/>
    <dgm:cxn modelId="{D3C587E8-C4D0-F74E-B95C-D34500E3D872}" type="presOf" srcId="{B360FDB3-7D1D-C34B-AB2A-B33C4C175605}" destId="{CDE11BCD-FC92-2B40-A851-6FEB82420592}" srcOrd="0" destOrd="3" presId="urn:microsoft.com/office/officeart/2005/8/layout/hList1"/>
    <dgm:cxn modelId="{517700F1-9A27-134C-B6EB-270E0083DAD0}" type="presOf" srcId="{9199EF7F-3311-1B44-8E0C-C11EFE473DD6}" destId="{49CBD97D-881C-5342-B8AC-88FC24BABC5F}" srcOrd="0" destOrd="2" presId="urn:microsoft.com/office/officeart/2005/8/layout/hList1"/>
    <dgm:cxn modelId="{B12734FC-3BDD-D240-AC13-BDDF93EF9142}" type="presOf" srcId="{E50ED03F-CD6E-9145-969C-436332013D2C}" destId="{CAFF2ABD-6037-3C43-B5D1-FEC10666D0F2}" srcOrd="0" destOrd="1" presId="urn:microsoft.com/office/officeart/2005/8/layout/hList1"/>
    <dgm:cxn modelId="{E2B9A937-EC44-104E-AA98-F70AEA5CF676}" type="presParOf" srcId="{E11E4FE4-8C9E-6843-9CB6-727A3B1ACB47}" destId="{BC527012-BB0B-C549-8540-5AEDFE1F5D82}" srcOrd="0" destOrd="0" presId="urn:microsoft.com/office/officeart/2005/8/layout/hList1"/>
    <dgm:cxn modelId="{5E3660D7-2672-D149-9DCF-A38A2E115FC0}" type="presParOf" srcId="{BC527012-BB0B-C549-8540-5AEDFE1F5D82}" destId="{0560A5FC-D410-E840-8773-F016D84469FC}" srcOrd="0" destOrd="0" presId="urn:microsoft.com/office/officeart/2005/8/layout/hList1"/>
    <dgm:cxn modelId="{237C3E74-D144-4E49-B9B1-99A2B0BD498F}" type="presParOf" srcId="{BC527012-BB0B-C549-8540-5AEDFE1F5D82}" destId="{CDE11BCD-FC92-2B40-A851-6FEB82420592}" srcOrd="1" destOrd="0" presId="urn:microsoft.com/office/officeart/2005/8/layout/hList1"/>
    <dgm:cxn modelId="{8DED3C64-12EF-004D-B457-986CD15B30AC}" type="presParOf" srcId="{E11E4FE4-8C9E-6843-9CB6-727A3B1ACB47}" destId="{2B14E837-C8B7-CC40-854F-04D4DD5CBDD5}" srcOrd="1" destOrd="0" presId="urn:microsoft.com/office/officeart/2005/8/layout/hList1"/>
    <dgm:cxn modelId="{D8A3603C-8E60-6D47-B06A-77B043E0118C}" type="presParOf" srcId="{E11E4FE4-8C9E-6843-9CB6-727A3B1ACB47}" destId="{EEF186A2-AB7B-B14F-944E-A31A4953A8DE}" srcOrd="2" destOrd="0" presId="urn:microsoft.com/office/officeart/2005/8/layout/hList1"/>
    <dgm:cxn modelId="{A6F0BCA8-96B4-324D-A066-14D88D6B12E8}" type="presParOf" srcId="{EEF186A2-AB7B-B14F-944E-A31A4953A8DE}" destId="{F8F7367F-A74A-D74E-973E-E9A48C00CC55}" srcOrd="0" destOrd="0" presId="urn:microsoft.com/office/officeart/2005/8/layout/hList1"/>
    <dgm:cxn modelId="{0DAE36FB-A900-2D4E-8EA3-FBCB21004248}" type="presParOf" srcId="{EEF186A2-AB7B-B14F-944E-A31A4953A8DE}" destId="{CAFF2ABD-6037-3C43-B5D1-FEC10666D0F2}" srcOrd="1" destOrd="0" presId="urn:microsoft.com/office/officeart/2005/8/layout/hList1"/>
    <dgm:cxn modelId="{591D5F97-C03B-2840-B4CE-739FAA753796}" type="presParOf" srcId="{E11E4FE4-8C9E-6843-9CB6-727A3B1ACB47}" destId="{F93370DF-C8A8-604B-BA09-73C6DC7829FC}" srcOrd="3" destOrd="0" presId="urn:microsoft.com/office/officeart/2005/8/layout/hList1"/>
    <dgm:cxn modelId="{A334166E-FF98-6F47-82FF-39A69A59FE06}" type="presParOf" srcId="{E11E4FE4-8C9E-6843-9CB6-727A3B1ACB47}" destId="{2A3607E7-E364-CA4B-99A9-5815744A53D3}" srcOrd="4" destOrd="0" presId="urn:microsoft.com/office/officeart/2005/8/layout/hList1"/>
    <dgm:cxn modelId="{8570EAE3-484E-6F4B-AC08-F3A2FA52FB4A}" type="presParOf" srcId="{2A3607E7-E364-CA4B-99A9-5815744A53D3}" destId="{6AE36F3B-DE62-2C4F-8715-D1042AC44C8E}" srcOrd="0" destOrd="0" presId="urn:microsoft.com/office/officeart/2005/8/layout/hList1"/>
    <dgm:cxn modelId="{00D92D3E-20BB-3541-A983-9D0F24254B75}" type="presParOf" srcId="{2A3607E7-E364-CA4B-99A9-5815744A53D3}" destId="{49CBD97D-881C-5342-B8AC-88FC24BABC5F}" srcOrd="1" destOrd="0" presId="urn:microsoft.com/office/officeart/2005/8/layout/hList1"/>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321D34-C642-0345-9041-66B9E1669628}"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B039D791-CFAD-7D42-8625-3BA7D50B1FF6}">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Typically occurs in dynamic (changing) environment</a:t>
          </a:r>
        </a:p>
      </dgm:t>
    </dgm:pt>
    <dgm:pt modelId="{1A41074C-9E28-784E-9B7C-EB5EB3DF1DFB}" type="parTrans" cxnId="{D6886FA9-7F43-1C4A-A3B9-77DF6CCB2256}">
      <dgm:prSet/>
      <dgm:spPr/>
      <dgm:t>
        <a:bodyPr/>
        <a:lstStyle/>
        <a:p>
          <a:endParaRPr lang="en-GB" sz="1800"/>
        </a:p>
      </dgm:t>
    </dgm:pt>
    <dgm:pt modelId="{6504B70E-99E1-404D-9419-12C073135AF9}" type="sibTrans" cxnId="{D6886FA9-7F43-1C4A-A3B9-77DF6CCB2256}">
      <dgm:prSet/>
      <dgm:spPr/>
      <dgm:t>
        <a:bodyPr/>
        <a:lstStyle/>
        <a:p>
          <a:endParaRPr lang="en-GB" sz="1800"/>
        </a:p>
      </dgm:t>
    </dgm:pt>
    <dgm:pt modelId="{7C0635D8-942D-714D-9EDE-52356A97C3D3}">
      <dgm:prSet phldrT="[Text]" custT="1"/>
      <dgm:spPr>
        <a:solidFill>
          <a:srgbClr val="FA12CE"/>
        </a:solidFill>
        <a:ln>
          <a:solidFill>
            <a:schemeClr val="tx1"/>
          </a:solidFill>
        </a:ln>
      </dgm:spPr>
      <dgm:t>
        <a:bodyPr/>
        <a:lstStyle/>
        <a:p>
          <a:r>
            <a:rPr lang="en-GB" sz="2400" b="1" dirty="0"/>
            <a:t>CLOSED SKILLS</a:t>
          </a:r>
        </a:p>
      </dgm:t>
    </dgm:pt>
    <dgm:pt modelId="{6FFD53D5-3B6D-F74C-B815-2F653D985487}" type="parTrans" cxnId="{E54AF666-82E8-854F-9DB8-D6C671BC8960}">
      <dgm:prSet/>
      <dgm:spPr/>
      <dgm:t>
        <a:bodyPr/>
        <a:lstStyle/>
        <a:p>
          <a:endParaRPr lang="en-GB" sz="1800"/>
        </a:p>
      </dgm:t>
    </dgm:pt>
    <dgm:pt modelId="{D9AE2C1A-4C47-0647-97C0-41D3D0992241}" type="sibTrans" cxnId="{E54AF666-82E8-854F-9DB8-D6C671BC8960}">
      <dgm:prSet/>
      <dgm:spPr/>
      <dgm:t>
        <a:bodyPr/>
        <a:lstStyle/>
        <a:p>
          <a:endParaRPr lang="en-GB" sz="1800"/>
        </a:p>
      </dgm:t>
    </dgm:pt>
    <dgm:pt modelId="{84E4B2B6-DF1C-164E-A1C3-A59D1DBF74EA}">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Typically occurs in static (fixed) environment</a:t>
          </a:r>
        </a:p>
      </dgm:t>
    </dgm:pt>
    <dgm:pt modelId="{36936C81-A699-EB41-93E1-B4DEF473CBFF}" type="parTrans" cxnId="{0C98CC2D-FB84-9042-8F3C-A2293CB3FC82}">
      <dgm:prSet/>
      <dgm:spPr/>
      <dgm:t>
        <a:bodyPr/>
        <a:lstStyle/>
        <a:p>
          <a:endParaRPr lang="en-GB" sz="1800"/>
        </a:p>
      </dgm:t>
    </dgm:pt>
    <dgm:pt modelId="{5FEB43F2-C1DD-994E-A53D-8A9F0694655A}" type="sibTrans" cxnId="{0C98CC2D-FB84-9042-8F3C-A2293CB3FC82}">
      <dgm:prSet/>
      <dgm:spPr/>
      <dgm:t>
        <a:bodyPr/>
        <a:lstStyle/>
        <a:p>
          <a:endParaRPr lang="en-GB" sz="1800"/>
        </a:p>
      </dgm:t>
    </dgm:pt>
    <dgm:pt modelId="{2E8910F3-C94D-8149-9C0E-C62073C77593}">
      <dgm:prSet phldrT="[Text]" custT="1"/>
      <dgm:spPr>
        <a:solidFill>
          <a:srgbClr val="FA12CE"/>
        </a:solidFill>
        <a:ln>
          <a:solidFill>
            <a:schemeClr val="tx1"/>
          </a:solidFill>
        </a:ln>
      </dgm:spPr>
      <dgm:t>
        <a:bodyPr/>
        <a:lstStyle/>
        <a:p>
          <a:r>
            <a:rPr lang="en-GB" sz="2400" b="1" dirty="0"/>
            <a:t>OPEN SKILLS</a:t>
          </a:r>
        </a:p>
      </dgm:t>
    </dgm:pt>
    <dgm:pt modelId="{0F03E46E-0732-8A44-B1F4-798151C273F2}" type="sibTrans" cxnId="{BF25D456-120A-2347-81E5-5DC7CE684D6F}">
      <dgm:prSet/>
      <dgm:spPr/>
      <dgm:t>
        <a:bodyPr/>
        <a:lstStyle/>
        <a:p>
          <a:endParaRPr lang="en-GB" sz="1800"/>
        </a:p>
      </dgm:t>
    </dgm:pt>
    <dgm:pt modelId="{1D4C69EE-304B-DD41-97ED-2D8FA7D5153F}" type="parTrans" cxnId="{BF25D456-120A-2347-81E5-5DC7CE684D6F}">
      <dgm:prSet/>
      <dgm:spPr/>
      <dgm:t>
        <a:bodyPr/>
        <a:lstStyle/>
        <a:p>
          <a:endParaRPr lang="en-GB" sz="1800"/>
        </a:p>
      </dgm:t>
    </dgm:pt>
    <dgm:pt modelId="{FFA46C91-0A7C-7041-BD16-E9786EDE102E}">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Movements not affected by the environment and tend to be more habitual</a:t>
          </a:r>
        </a:p>
      </dgm:t>
    </dgm:pt>
    <dgm:pt modelId="{74D81BF6-8168-4E4B-A0FB-DE2FB5878841}" type="parTrans" cxnId="{E441A950-EF4C-0A41-BF0D-94984C1072D7}">
      <dgm:prSet/>
      <dgm:spPr/>
      <dgm:t>
        <a:bodyPr/>
        <a:lstStyle/>
        <a:p>
          <a:endParaRPr lang="en-GB"/>
        </a:p>
      </dgm:t>
    </dgm:pt>
    <dgm:pt modelId="{75F07445-E779-DE42-AF85-157DBE94D204}" type="sibTrans" cxnId="{E441A950-EF4C-0A41-BF0D-94984C1072D7}">
      <dgm:prSet/>
      <dgm:spPr/>
      <dgm:t>
        <a:bodyPr/>
        <a:lstStyle/>
        <a:p>
          <a:endParaRPr lang="en-GB"/>
        </a:p>
      </dgm:t>
    </dgm:pt>
    <dgm:pt modelId="{411ADDA3-F777-8849-B7B3-2B5C8DE63123}">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Movements need to be continually adapted to meet the demands of the task</a:t>
          </a:r>
        </a:p>
      </dgm:t>
    </dgm:pt>
    <dgm:pt modelId="{A2349748-3FF5-6541-AB15-A4566A90E4AE}" type="parTrans" cxnId="{7D1F6359-E0A5-9543-B190-02788EB0680C}">
      <dgm:prSet/>
      <dgm:spPr/>
      <dgm:t>
        <a:bodyPr/>
        <a:lstStyle/>
        <a:p>
          <a:endParaRPr lang="en-GB"/>
        </a:p>
      </dgm:t>
    </dgm:pt>
    <dgm:pt modelId="{700304D8-16D0-644B-8D45-7828E02F9C46}" type="sibTrans" cxnId="{7D1F6359-E0A5-9543-B190-02788EB0680C}">
      <dgm:prSet/>
      <dgm:spPr/>
      <dgm:t>
        <a:bodyPr/>
        <a:lstStyle/>
        <a:p>
          <a:endParaRPr lang="en-GB"/>
        </a:p>
      </dgm:t>
    </dgm:pt>
    <dgm:pt modelId="{5DA07B36-8749-E44B-8A06-8518B52CCEB7}">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Skills are predominantly perceptual (adaptations can occur)</a:t>
          </a:r>
        </a:p>
      </dgm:t>
    </dgm:pt>
    <dgm:pt modelId="{77C73E82-D350-A74C-A66B-786DC9701EE9}" type="parTrans" cxnId="{5EB72401-2420-BD4E-97AF-AF8B7626B234}">
      <dgm:prSet/>
      <dgm:spPr/>
      <dgm:t>
        <a:bodyPr/>
        <a:lstStyle/>
        <a:p>
          <a:endParaRPr lang="en-GB"/>
        </a:p>
      </dgm:t>
    </dgm:pt>
    <dgm:pt modelId="{C29BB0BD-72DB-5F4B-B6C2-BD83617E3A9A}" type="sibTrans" cxnId="{5EB72401-2420-BD4E-97AF-AF8B7626B234}">
      <dgm:prSet/>
      <dgm:spPr/>
      <dgm:t>
        <a:bodyPr/>
        <a:lstStyle/>
        <a:p>
          <a:endParaRPr lang="en-GB"/>
        </a:p>
      </dgm:t>
    </dgm:pt>
    <dgm:pt modelId="{482EF4FF-8EE8-2B4C-91C9-C23086957BF4}">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Skills are mostly externally paced (</a:t>
          </a:r>
          <a:r>
            <a:rPr lang="en-AU" sz="1800" dirty="0"/>
            <a:t>performer produces a skill at a time determined by an external source)</a:t>
          </a:r>
          <a:endParaRPr lang="en-GB" sz="1800" dirty="0"/>
        </a:p>
      </dgm:t>
    </dgm:pt>
    <dgm:pt modelId="{B1F79B73-D8D1-B74A-B4FF-08A95E11C446}" type="parTrans" cxnId="{11BC3CB6-0DE4-E74C-B01C-2EE1382F2CF8}">
      <dgm:prSet/>
      <dgm:spPr/>
      <dgm:t>
        <a:bodyPr/>
        <a:lstStyle/>
        <a:p>
          <a:endParaRPr lang="en-GB"/>
        </a:p>
      </dgm:t>
    </dgm:pt>
    <dgm:pt modelId="{51D7C4ED-C74F-3746-94EB-E04D84E0FFED}" type="sibTrans" cxnId="{11BC3CB6-0DE4-E74C-B01C-2EE1382F2CF8}">
      <dgm:prSet/>
      <dgm:spPr/>
      <dgm:t>
        <a:bodyPr/>
        <a:lstStyle/>
        <a:p>
          <a:endParaRPr lang="en-GB"/>
        </a:p>
      </dgm:t>
    </dgm:pt>
    <dgm:pt modelId="{1887497A-D595-0949-9A50-4999C2A4D49E}">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Has a defined beginning and ending</a:t>
          </a:r>
        </a:p>
      </dgm:t>
    </dgm:pt>
    <dgm:pt modelId="{C974B212-A703-B940-8016-4D7F2F4A3609}" type="parTrans" cxnId="{9D7F43AF-3B3C-6B4A-BCBC-04F29F73A9FE}">
      <dgm:prSet/>
      <dgm:spPr/>
      <dgm:t>
        <a:bodyPr/>
        <a:lstStyle/>
        <a:p>
          <a:endParaRPr lang="en-GB"/>
        </a:p>
      </dgm:t>
    </dgm:pt>
    <dgm:pt modelId="{5EC8E9F5-7CB3-1D43-9DA0-BDEBC8774C55}" type="sibTrans" cxnId="{9D7F43AF-3B3C-6B4A-BCBC-04F29F73A9FE}">
      <dgm:prSet/>
      <dgm:spPr/>
      <dgm:t>
        <a:bodyPr/>
        <a:lstStyle/>
        <a:p>
          <a:endParaRPr lang="en-GB"/>
        </a:p>
      </dgm:t>
    </dgm:pt>
    <dgm:pt modelId="{388A17A3-B1B7-2242-96D5-434BF7EEFCB5}">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e.g. block in volleyball, pass in football, batting in cricket</a:t>
          </a:r>
        </a:p>
      </dgm:t>
    </dgm:pt>
    <dgm:pt modelId="{D6862111-5C83-A24C-854B-3D94266CF254}" type="parTrans" cxnId="{FA00643D-2E80-1B4E-96A7-35BBCB4E74D4}">
      <dgm:prSet/>
      <dgm:spPr/>
      <dgm:t>
        <a:bodyPr/>
        <a:lstStyle/>
        <a:p>
          <a:endParaRPr lang="en-GB"/>
        </a:p>
      </dgm:t>
    </dgm:pt>
    <dgm:pt modelId="{ECF2064D-9500-F143-B783-DD6C2E1A53BD}" type="sibTrans" cxnId="{FA00643D-2E80-1B4E-96A7-35BBCB4E74D4}">
      <dgm:prSet/>
      <dgm:spPr/>
      <dgm:t>
        <a:bodyPr/>
        <a:lstStyle/>
        <a:p>
          <a:endParaRPr lang="en-GB"/>
        </a:p>
      </dgm:t>
    </dgm:pt>
    <dgm:pt modelId="{DFE7036C-99B4-4C4C-B7F8-189384677552}">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e.g. shot in billiards, golf putt, free throw in basketball</a:t>
          </a:r>
        </a:p>
      </dgm:t>
    </dgm:pt>
    <dgm:pt modelId="{AD82004F-DB29-414C-9F54-F5558AF0BF6A}" type="parTrans" cxnId="{1CFFC6D1-FF7E-3B40-A659-019D57426199}">
      <dgm:prSet/>
      <dgm:spPr/>
      <dgm:t>
        <a:bodyPr/>
        <a:lstStyle/>
        <a:p>
          <a:endParaRPr lang="en-GB"/>
        </a:p>
      </dgm:t>
    </dgm:pt>
    <dgm:pt modelId="{B51CE97E-02C0-C84B-8E35-76B6020AE05B}" type="sibTrans" cxnId="{1CFFC6D1-FF7E-3B40-A659-019D57426199}">
      <dgm:prSet/>
      <dgm:spPr/>
      <dgm:t>
        <a:bodyPr/>
        <a:lstStyle/>
        <a:p>
          <a:endParaRPr lang="en-GB"/>
        </a:p>
      </dgm:t>
    </dgm:pt>
    <dgm:pt modelId="{BA27D02D-612C-FA4E-B7AA-072F98221F7F}">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Decision making made during the performance</a:t>
          </a:r>
        </a:p>
      </dgm:t>
    </dgm:pt>
    <dgm:pt modelId="{D40CDDBF-3060-B64A-A4A6-066F7E651E74}" type="parTrans" cxnId="{029C1C5F-5A3A-4948-BD0F-501780EA30D2}">
      <dgm:prSet/>
      <dgm:spPr/>
      <dgm:t>
        <a:bodyPr/>
        <a:lstStyle/>
        <a:p>
          <a:endParaRPr lang="en-GB"/>
        </a:p>
      </dgm:t>
    </dgm:pt>
    <dgm:pt modelId="{858D7BA8-0F42-344C-B847-45173CFF0687}" type="sibTrans" cxnId="{029C1C5F-5A3A-4948-BD0F-501780EA30D2}">
      <dgm:prSet/>
      <dgm:spPr/>
      <dgm:t>
        <a:bodyPr/>
        <a:lstStyle/>
        <a:p>
          <a:endParaRPr lang="en-GB"/>
        </a:p>
      </dgm:t>
    </dgm:pt>
    <dgm:pt modelId="{DC579261-0D09-D44F-8CB3-3E80E66F5B7B}">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Skills tend to be internally/self paced (</a:t>
          </a:r>
          <a:r>
            <a:rPr lang="en-AU" sz="1800" dirty="0"/>
            <a:t>performer determines when to start the skill)</a:t>
          </a:r>
          <a:endParaRPr lang="en-GB" sz="1800" dirty="0"/>
        </a:p>
      </dgm:t>
    </dgm:pt>
    <dgm:pt modelId="{0617319D-570C-D941-B5EF-FB9DEFD5CE36}" type="parTrans" cxnId="{B428C619-9889-A049-B5FD-23616F7ABF2D}">
      <dgm:prSet/>
      <dgm:spPr/>
      <dgm:t>
        <a:bodyPr/>
        <a:lstStyle/>
        <a:p>
          <a:endParaRPr lang="en-GB"/>
        </a:p>
      </dgm:t>
    </dgm:pt>
    <dgm:pt modelId="{5D03F632-592F-814A-A344-DF028E2EFF22}" type="sibTrans" cxnId="{B428C619-9889-A049-B5FD-23616F7ABF2D}">
      <dgm:prSet/>
      <dgm:spPr/>
      <dgm:t>
        <a:bodyPr/>
        <a:lstStyle/>
        <a:p>
          <a:endParaRPr lang="en-GB"/>
        </a:p>
      </dgm:t>
    </dgm:pt>
    <dgm:pt modelId="{4CA9F994-ABD7-604F-A793-7CA4925B46A9}">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Decision making made prior to performance</a:t>
          </a:r>
        </a:p>
      </dgm:t>
    </dgm:pt>
    <dgm:pt modelId="{4F05639A-5703-3C4C-B8DB-C11CBBF1CDE2}" type="parTrans" cxnId="{DABEF460-0CAC-FE4D-BC68-D900EA77D8BE}">
      <dgm:prSet/>
      <dgm:spPr/>
      <dgm:t>
        <a:bodyPr/>
        <a:lstStyle/>
        <a:p>
          <a:endParaRPr lang="en-GB"/>
        </a:p>
      </dgm:t>
    </dgm:pt>
    <dgm:pt modelId="{BCC4F91F-9DCD-484B-867D-3933F0DAF6A5}" type="sibTrans" cxnId="{DABEF460-0CAC-FE4D-BC68-D900EA77D8BE}">
      <dgm:prSet/>
      <dgm:spPr/>
      <dgm:t>
        <a:bodyPr/>
        <a:lstStyle/>
        <a:p>
          <a:endParaRPr lang="en-GB"/>
        </a:p>
      </dgm:t>
    </dgm:pt>
    <dgm:pt modelId="{C6BF5DB0-2115-2749-8810-CBD90147F05D}">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No defined beginning and ending</a:t>
          </a:r>
        </a:p>
      </dgm:t>
    </dgm:pt>
    <dgm:pt modelId="{64DFB023-B1B4-A14D-BA9C-7B2470257165}" type="parTrans" cxnId="{BA93C793-9D41-DE4C-9806-6F41493D12F9}">
      <dgm:prSet/>
      <dgm:spPr/>
      <dgm:t>
        <a:bodyPr/>
        <a:lstStyle/>
        <a:p>
          <a:endParaRPr lang="en-GB"/>
        </a:p>
      </dgm:t>
    </dgm:pt>
    <dgm:pt modelId="{F5242E07-0FF7-1F42-8323-6A6D8C87C8FB}" type="sibTrans" cxnId="{BA93C793-9D41-DE4C-9806-6F41493D12F9}">
      <dgm:prSet/>
      <dgm:spPr/>
      <dgm:t>
        <a:bodyPr/>
        <a:lstStyle/>
        <a:p>
          <a:endParaRPr lang="en-GB"/>
        </a:p>
      </dgm:t>
    </dgm:pt>
    <dgm:pt modelId="{C436409B-BA44-DF4B-B760-ED0416A6999B}">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Involves a pre-learned pattern of movement</a:t>
          </a:r>
        </a:p>
      </dgm:t>
    </dgm:pt>
    <dgm:pt modelId="{C5381ADE-D0F0-D74C-B89A-02DC7A0AC101}" type="parTrans" cxnId="{AAD16361-634C-0A40-B563-027776CF3E51}">
      <dgm:prSet/>
      <dgm:spPr/>
      <dgm:t>
        <a:bodyPr/>
        <a:lstStyle/>
        <a:p>
          <a:endParaRPr lang="en-GB"/>
        </a:p>
      </dgm:t>
    </dgm:pt>
    <dgm:pt modelId="{E12AA76A-E561-7D48-A7A9-6949B1895A73}" type="sibTrans" cxnId="{AAD16361-634C-0A40-B563-027776CF3E51}">
      <dgm:prSet/>
      <dgm:spPr/>
      <dgm:t>
        <a:bodyPr/>
        <a:lstStyle/>
        <a:p>
          <a:endParaRPr lang="en-GB"/>
        </a:p>
      </dgm:t>
    </dgm:pt>
    <dgm:pt modelId="{82D3A902-8D94-164E-9BFB-D1080FD8371D}" type="pres">
      <dgm:prSet presAssocID="{F6321D34-C642-0345-9041-66B9E1669628}" presName="Name0" presStyleCnt="0">
        <dgm:presLayoutVars>
          <dgm:dir/>
          <dgm:animLvl val="lvl"/>
          <dgm:resizeHandles val="exact"/>
        </dgm:presLayoutVars>
      </dgm:prSet>
      <dgm:spPr/>
    </dgm:pt>
    <dgm:pt modelId="{A2FEB986-8618-2542-A6BE-EDA611A4253D}" type="pres">
      <dgm:prSet presAssocID="{2E8910F3-C94D-8149-9C0E-C62073C77593}" presName="composite" presStyleCnt="0"/>
      <dgm:spPr/>
    </dgm:pt>
    <dgm:pt modelId="{93CD984B-3B1A-9C4E-A6C0-D91E7176127B}" type="pres">
      <dgm:prSet presAssocID="{2E8910F3-C94D-8149-9C0E-C62073C77593}" presName="parTx" presStyleLbl="alignNode1" presStyleIdx="0" presStyleCnt="2">
        <dgm:presLayoutVars>
          <dgm:chMax val="0"/>
          <dgm:chPref val="0"/>
          <dgm:bulletEnabled val="1"/>
        </dgm:presLayoutVars>
      </dgm:prSet>
      <dgm:spPr/>
    </dgm:pt>
    <dgm:pt modelId="{18889DDA-BEDC-4E4B-861B-34D9AB9F6865}" type="pres">
      <dgm:prSet presAssocID="{2E8910F3-C94D-8149-9C0E-C62073C77593}" presName="desTx" presStyleLbl="alignAccFollowNode1" presStyleIdx="0" presStyleCnt="2">
        <dgm:presLayoutVars>
          <dgm:bulletEnabled val="1"/>
        </dgm:presLayoutVars>
      </dgm:prSet>
      <dgm:spPr/>
    </dgm:pt>
    <dgm:pt modelId="{3D0A7BDD-B4B8-F242-9967-EEDFC167BDEC}" type="pres">
      <dgm:prSet presAssocID="{0F03E46E-0732-8A44-B1F4-798151C273F2}" presName="space" presStyleCnt="0"/>
      <dgm:spPr/>
    </dgm:pt>
    <dgm:pt modelId="{19E74F15-CFB6-8E41-AAB0-1A027B1FC660}" type="pres">
      <dgm:prSet presAssocID="{7C0635D8-942D-714D-9EDE-52356A97C3D3}" presName="composite" presStyleCnt="0"/>
      <dgm:spPr/>
    </dgm:pt>
    <dgm:pt modelId="{F70E24B0-3DEA-7549-B2E2-5442470ECDC9}" type="pres">
      <dgm:prSet presAssocID="{7C0635D8-942D-714D-9EDE-52356A97C3D3}" presName="parTx" presStyleLbl="alignNode1" presStyleIdx="1" presStyleCnt="2" custScaleY="100000">
        <dgm:presLayoutVars>
          <dgm:chMax val="0"/>
          <dgm:chPref val="0"/>
          <dgm:bulletEnabled val="1"/>
        </dgm:presLayoutVars>
      </dgm:prSet>
      <dgm:spPr/>
    </dgm:pt>
    <dgm:pt modelId="{359E0CDA-8B82-1549-8F35-AC35ABDD0378}" type="pres">
      <dgm:prSet presAssocID="{7C0635D8-942D-714D-9EDE-52356A97C3D3}" presName="desTx" presStyleLbl="alignAccFollowNode1" presStyleIdx="1" presStyleCnt="2">
        <dgm:presLayoutVars>
          <dgm:bulletEnabled val="1"/>
        </dgm:presLayoutVars>
      </dgm:prSet>
      <dgm:spPr/>
    </dgm:pt>
  </dgm:ptLst>
  <dgm:cxnLst>
    <dgm:cxn modelId="{5EB72401-2420-BD4E-97AF-AF8B7626B234}" srcId="{2E8910F3-C94D-8149-9C0E-C62073C77593}" destId="{5DA07B36-8749-E44B-8A06-8518B52CCEB7}" srcOrd="3" destOrd="0" parTransId="{77C73E82-D350-A74C-A66B-786DC9701EE9}" sibTransId="{C29BB0BD-72DB-5F4B-B6C2-BD83617E3A9A}"/>
    <dgm:cxn modelId="{CDFA520B-36ED-BB40-BC4E-B6D1CCD9A94F}" type="presOf" srcId="{2E8910F3-C94D-8149-9C0E-C62073C77593}" destId="{93CD984B-3B1A-9C4E-A6C0-D91E7176127B}" srcOrd="0" destOrd="0" presId="urn:microsoft.com/office/officeart/2005/8/layout/hList1"/>
    <dgm:cxn modelId="{B428C619-9889-A049-B5FD-23616F7ABF2D}" srcId="{7C0635D8-942D-714D-9EDE-52356A97C3D3}" destId="{DC579261-0D09-D44F-8CB3-3E80E66F5B7B}" srcOrd="5" destOrd="0" parTransId="{0617319D-570C-D941-B5EF-FB9DEFD5CE36}" sibTransId="{5D03F632-592F-814A-A344-DF028E2EFF22}"/>
    <dgm:cxn modelId="{0C98CC2D-FB84-9042-8F3C-A2293CB3FC82}" srcId="{7C0635D8-942D-714D-9EDE-52356A97C3D3}" destId="{84E4B2B6-DF1C-164E-A1C3-A59D1DBF74EA}" srcOrd="0" destOrd="0" parTransId="{36936C81-A699-EB41-93E1-B4DEF473CBFF}" sibTransId="{5FEB43F2-C1DD-994E-A53D-8A9F0694655A}"/>
    <dgm:cxn modelId="{B4CDEA32-B4F2-E84F-9AD7-22B9BB5B4DAB}" type="presOf" srcId="{482EF4FF-8EE8-2B4C-91C9-C23086957BF4}" destId="{18889DDA-BEDC-4E4B-861B-34D9AB9F6865}" srcOrd="0" destOrd="5" presId="urn:microsoft.com/office/officeart/2005/8/layout/hList1"/>
    <dgm:cxn modelId="{017BB833-793F-1D46-8AED-7A2CCDD5F920}" type="presOf" srcId="{BA27D02D-612C-FA4E-B7AA-072F98221F7F}" destId="{18889DDA-BEDC-4E4B-861B-34D9AB9F6865}" srcOrd="0" destOrd="4" presId="urn:microsoft.com/office/officeart/2005/8/layout/hList1"/>
    <dgm:cxn modelId="{A6B23E34-6AC2-7341-9071-C87E56367F80}" type="presOf" srcId="{1887497A-D595-0949-9A50-4999C2A4D49E}" destId="{359E0CDA-8B82-1549-8F35-AC35ABDD0378}" srcOrd="0" destOrd="2" presId="urn:microsoft.com/office/officeart/2005/8/layout/hList1"/>
    <dgm:cxn modelId="{FA00643D-2E80-1B4E-96A7-35BBCB4E74D4}" srcId="{2E8910F3-C94D-8149-9C0E-C62073C77593}" destId="{388A17A3-B1B7-2242-96D5-434BF7EEFCB5}" srcOrd="6" destOrd="0" parTransId="{D6862111-5C83-A24C-854B-3D94266CF254}" sibTransId="{ECF2064D-9500-F143-B783-DD6C2E1A53BD}"/>
    <dgm:cxn modelId="{029C1C5F-5A3A-4948-BD0F-501780EA30D2}" srcId="{2E8910F3-C94D-8149-9C0E-C62073C77593}" destId="{BA27D02D-612C-FA4E-B7AA-072F98221F7F}" srcOrd="4" destOrd="0" parTransId="{D40CDDBF-3060-B64A-A4A6-066F7E651E74}" sibTransId="{858D7BA8-0F42-344C-B847-45173CFF0687}"/>
    <dgm:cxn modelId="{DABEF460-0CAC-FE4D-BC68-D900EA77D8BE}" srcId="{7C0635D8-942D-714D-9EDE-52356A97C3D3}" destId="{4CA9F994-ABD7-604F-A793-7CA4925B46A9}" srcOrd="4" destOrd="0" parTransId="{4F05639A-5703-3C4C-B8DB-C11CBBF1CDE2}" sibTransId="{BCC4F91F-9DCD-484B-867D-3933F0DAF6A5}"/>
    <dgm:cxn modelId="{AAD16361-634C-0A40-B563-027776CF3E51}" srcId="{7C0635D8-942D-714D-9EDE-52356A97C3D3}" destId="{C436409B-BA44-DF4B-B760-ED0416A6999B}" srcOrd="3" destOrd="0" parTransId="{C5381ADE-D0F0-D74C-B89A-02DC7A0AC101}" sibTransId="{E12AA76A-E561-7D48-A7A9-6949B1895A73}"/>
    <dgm:cxn modelId="{EC836245-C344-4540-9FA7-FAED4C803231}" type="presOf" srcId="{B039D791-CFAD-7D42-8625-3BA7D50B1FF6}" destId="{18889DDA-BEDC-4E4B-861B-34D9AB9F6865}" srcOrd="0" destOrd="0" presId="urn:microsoft.com/office/officeart/2005/8/layout/hList1"/>
    <dgm:cxn modelId="{E54AF666-82E8-854F-9DB8-D6C671BC8960}" srcId="{F6321D34-C642-0345-9041-66B9E1669628}" destId="{7C0635D8-942D-714D-9EDE-52356A97C3D3}" srcOrd="1" destOrd="0" parTransId="{6FFD53D5-3B6D-F74C-B815-2F653D985487}" sibTransId="{D9AE2C1A-4C47-0647-97C0-41D3D0992241}"/>
    <dgm:cxn modelId="{72F22D68-C81F-5B40-9F9C-96DE235D7EFB}" type="presOf" srcId="{C6BF5DB0-2115-2749-8810-CBD90147F05D}" destId="{18889DDA-BEDC-4E4B-861B-34D9AB9F6865}" srcOrd="0" destOrd="2" presId="urn:microsoft.com/office/officeart/2005/8/layout/hList1"/>
    <dgm:cxn modelId="{4C20F56D-7928-1C4D-BFC9-4370582987AE}" type="presOf" srcId="{FFA46C91-0A7C-7041-BD16-E9786EDE102E}" destId="{359E0CDA-8B82-1549-8F35-AC35ABDD0378}" srcOrd="0" destOrd="1" presId="urn:microsoft.com/office/officeart/2005/8/layout/hList1"/>
    <dgm:cxn modelId="{E441A950-EF4C-0A41-BF0D-94984C1072D7}" srcId="{7C0635D8-942D-714D-9EDE-52356A97C3D3}" destId="{FFA46C91-0A7C-7041-BD16-E9786EDE102E}" srcOrd="1" destOrd="0" parTransId="{74D81BF6-8168-4E4B-A0FB-DE2FB5878841}" sibTransId="{75F07445-E779-DE42-AF85-157DBE94D204}"/>
    <dgm:cxn modelId="{0661BA52-0723-F94B-9A57-DB931D063572}" type="presOf" srcId="{DC579261-0D09-D44F-8CB3-3E80E66F5B7B}" destId="{359E0CDA-8B82-1549-8F35-AC35ABDD0378}" srcOrd="0" destOrd="5" presId="urn:microsoft.com/office/officeart/2005/8/layout/hList1"/>
    <dgm:cxn modelId="{BF25D456-120A-2347-81E5-5DC7CE684D6F}" srcId="{F6321D34-C642-0345-9041-66B9E1669628}" destId="{2E8910F3-C94D-8149-9C0E-C62073C77593}" srcOrd="0" destOrd="0" parTransId="{1D4C69EE-304B-DD41-97ED-2D8FA7D5153F}" sibTransId="{0F03E46E-0732-8A44-B1F4-798151C273F2}"/>
    <dgm:cxn modelId="{7D1F6359-E0A5-9543-B190-02788EB0680C}" srcId="{2E8910F3-C94D-8149-9C0E-C62073C77593}" destId="{411ADDA3-F777-8849-B7B3-2B5C8DE63123}" srcOrd="1" destOrd="0" parTransId="{A2349748-3FF5-6541-AB15-A4566A90E4AE}" sibTransId="{700304D8-16D0-644B-8D45-7828E02F9C46}"/>
    <dgm:cxn modelId="{66F19A7A-CE48-EE45-A967-1D09F169CFC0}" type="presOf" srcId="{411ADDA3-F777-8849-B7B3-2B5C8DE63123}" destId="{18889DDA-BEDC-4E4B-861B-34D9AB9F6865}" srcOrd="0" destOrd="1" presId="urn:microsoft.com/office/officeart/2005/8/layout/hList1"/>
    <dgm:cxn modelId="{BA93C793-9D41-DE4C-9806-6F41493D12F9}" srcId="{2E8910F3-C94D-8149-9C0E-C62073C77593}" destId="{C6BF5DB0-2115-2749-8810-CBD90147F05D}" srcOrd="2" destOrd="0" parTransId="{64DFB023-B1B4-A14D-BA9C-7B2470257165}" sibTransId="{F5242E07-0FF7-1F42-8323-6A6D8C87C8FB}"/>
    <dgm:cxn modelId="{4DD7849D-D664-BF44-8828-CA06145B4F24}" type="presOf" srcId="{C436409B-BA44-DF4B-B760-ED0416A6999B}" destId="{359E0CDA-8B82-1549-8F35-AC35ABDD0378}" srcOrd="0" destOrd="3" presId="urn:microsoft.com/office/officeart/2005/8/layout/hList1"/>
    <dgm:cxn modelId="{A54C489E-26CA-D140-8280-9A4FCD758EBF}" type="presOf" srcId="{5DA07B36-8749-E44B-8A06-8518B52CCEB7}" destId="{18889DDA-BEDC-4E4B-861B-34D9AB9F6865}" srcOrd="0" destOrd="3" presId="urn:microsoft.com/office/officeart/2005/8/layout/hList1"/>
    <dgm:cxn modelId="{D6886FA9-7F43-1C4A-A3B9-77DF6CCB2256}" srcId="{2E8910F3-C94D-8149-9C0E-C62073C77593}" destId="{B039D791-CFAD-7D42-8625-3BA7D50B1FF6}" srcOrd="0" destOrd="0" parTransId="{1A41074C-9E28-784E-9B7C-EB5EB3DF1DFB}" sibTransId="{6504B70E-99E1-404D-9419-12C073135AF9}"/>
    <dgm:cxn modelId="{9D7F43AF-3B3C-6B4A-BCBC-04F29F73A9FE}" srcId="{7C0635D8-942D-714D-9EDE-52356A97C3D3}" destId="{1887497A-D595-0949-9A50-4999C2A4D49E}" srcOrd="2" destOrd="0" parTransId="{C974B212-A703-B940-8016-4D7F2F4A3609}" sibTransId="{5EC8E9F5-7CB3-1D43-9DA0-BDEBC8774C55}"/>
    <dgm:cxn modelId="{11BC3CB6-0DE4-E74C-B01C-2EE1382F2CF8}" srcId="{2E8910F3-C94D-8149-9C0E-C62073C77593}" destId="{482EF4FF-8EE8-2B4C-91C9-C23086957BF4}" srcOrd="5" destOrd="0" parTransId="{B1F79B73-D8D1-B74A-B4FF-08A95E11C446}" sibTransId="{51D7C4ED-C74F-3746-94EB-E04D84E0FFED}"/>
    <dgm:cxn modelId="{F8D403BC-36B9-8342-9486-333280299206}" type="presOf" srcId="{84E4B2B6-DF1C-164E-A1C3-A59D1DBF74EA}" destId="{359E0CDA-8B82-1549-8F35-AC35ABDD0378}" srcOrd="0" destOrd="0" presId="urn:microsoft.com/office/officeart/2005/8/layout/hList1"/>
    <dgm:cxn modelId="{7899E1BC-77C7-9243-8955-78F1EC6BAE38}" type="presOf" srcId="{388A17A3-B1B7-2242-96D5-434BF7EEFCB5}" destId="{18889DDA-BEDC-4E4B-861B-34D9AB9F6865}" srcOrd="0" destOrd="6" presId="urn:microsoft.com/office/officeart/2005/8/layout/hList1"/>
    <dgm:cxn modelId="{11329EC6-E710-8441-BAC5-C7B5C3A48FE9}" type="presOf" srcId="{7C0635D8-942D-714D-9EDE-52356A97C3D3}" destId="{F70E24B0-3DEA-7549-B2E2-5442470ECDC9}" srcOrd="0" destOrd="0" presId="urn:microsoft.com/office/officeart/2005/8/layout/hList1"/>
    <dgm:cxn modelId="{58460ACF-5442-A645-B214-AEDEB3E74FA5}" type="presOf" srcId="{4CA9F994-ABD7-604F-A793-7CA4925B46A9}" destId="{359E0CDA-8B82-1549-8F35-AC35ABDD0378}" srcOrd="0" destOrd="4" presId="urn:microsoft.com/office/officeart/2005/8/layout/hList1"/>
    <dgm:cxn modelId="{1CFFC6D1-FF7E-3B40-A659-019D57426199}" srcId="{7C0635D8-942D-714D-9EDE-52356A97C3D3}" destId="{DFE7036C-99B4-4C4C-B7F8-189384677552}" srcOrd="6" destOrd="0" parTransId="{AD82004F-DB29-414C-9F54-F5558AF0BF6A}" sibTransId="{B51CE97E-02C0-C84B-8E35-76B6020AE05B}"/>
    <dgm:cxn modelId="{FA8464D9-98A0-984B-B367-C4AFAF6C39E6}" type="presOf" srcId="{DFE7036C-99B4-4C4C-B7F8-189384677552}" destId="{359E0CDA-8B82-1549-8F35-AC35ABDD0378}" srcOrd="0" destOrd="6" presId="urn:microsoft.com/office/officeart/2005/8/layout/hList1"/>
    <dgm:cxn modelId="{0B6CAEE0-C413-3E4C-A580-B6FDCB4C4700}" type="presOf" srcId="{F6321D34-C642-0345-9041-66B9E1669628}" destId="{82D3A902-8D94-164E-9BFB-D1080FD8371D}" srcOrd="0" destOrd="0" presId="urn:microsoft.com/office/officeart/2005/8/layout/hList1"/>
    <dgm:cxn modelId="{B33C9F88-B75B-1A44-82BF-76DDC6172EA9}" type="presParOf" srcId="{82D3A902-8D94-164E-9BFB-D1080FD8371D}" destId="{A2FEB986-8618-2542-A6BE-EDA611A4253D}" srcOrd="0" destOrd="0" presId="urn:microsoft.com/office/officeart/2005/8/layout/hList1"/>
    <dgm:cxn modelId="{B0B009D0-1367-E04C-997D-A573E92409B2}" type="presParOf" srcId="{A2FEB986-8618-2542-A6BE-EDA611A4253D}" destId="{93CD984B-3B1A-9C4E-A6C0-D91E7176127B}" srcOrd="0" destOrd="0" presId="urn:microsoft.com/office/officeart/2005/8/layout/hList1"/>
    <dgm:cxn modelId="{3C83EF2A-5C06-1D42-8AD4-7AE25F275DE0}" type="presParOf" srcId="{A2FEB986-8618-2542-A6BE-EDA611A4253D}" destId="{18889DDA-BEDC-4E4B-861B-34D9AB9F6865}" srcOrd="1" destOrd="0" presId="urn:microsoft.com/office/officeart/2005/8/layout/hList1"/>
    <dgm:cxn modelId="{EC65CA23-1E91-1142-91FC-49D40F038081}" type="presParOf" srcId="{82D3A902-8D94-164E-9BFB-D1080FD8371D}" destId="{3D0A7BDD-B4B8-F242-9967-EEDFC167BDEC}" srcOrd="1" destOrd="0" presId="urn:microsoft.com/office/officeart/2005/8/layout/hList1"/>
    <dgm:cxn modelId="{A9194B93-B1DB-8445-86C8-12249D6B2986}" type="presParOf" srcId="{82D3A902-8D94-164E-9BFB-D1080FD8371D}" destId="{19E74F15-CFB6-8E41-AAB0-1A027B1FC660}" srcOrd="2" destOrd="0" presId="urn:microsoft.com/office/officeart/2005/8/layout/hList1"/>
    <dgm:cxn modelId="{1CAEE9E9-3A34-8345-90C0-65754E01B12B}" type="presParOf" srcId="{19E74F15-CFB6-8E41-AAB0-1A027B1FC660}" destId="{F70E24B0-3DEA-7549-B2E2-5442470ECDC9}" srcOrd="0" destOrd="0" presId="urn:microsoft.com/office/officeart/2005/8/layout/hList1"/>
    <dgm:cxn modelId="{4774CC9C-401C-BD42-82D1-5EC2AD1E843B}" type="presParOf" srcId="{19E74F15-CFB6-8E41-AAB0-1A027B1FC660}" destId="{359E0CDA-8B82-1549-8F35-AC35ABDD037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321D34-C642-0345-9041-66B9E1669628}"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B039D791-CFAD-7D42-8625-3BA7D50B1FF6}">
      <dgm:prSet phldrT="[Text]" custT="1"/>
      <dgm:spPr>
        <a:ln>
          <a:solidFill>
            <a:schemeClr val="tx1">
              <a:alpha val="90000"/>
            </a:schemeClr>
          </a:solidFill>
        </a:ln>
      </dgm:spPr>
      <dgm:t>
        <a:bodyPr/>
        <a:lstStyle/>
        <a:p>
          <a:pPr>
            <a:buFont typeface="Cambria Math" panose="02040503050406030204" pitchFamily="18" charset="0"/>
            <a:buChar char="⎯"/>
          </a:pPr>
          <a:r>
            <a:rPr lang="en-AU" sz="1800" dirty="0"/>
            <a:t>Quickly learned, often by imitation of the demonstration</a:t>
          </a:r>
          <a:endParaRPr lang="en-GB" sz="1800" dirty="0"/>
        </a:p>
      </dgm:t>
    </dgm:pt>
    <dgm:pt modelId="{1A41074C-9E28-784E-9B7C-EB5EB3DF1DFB}" type="parTrans" cxnId="{D6886FA9-7F43-1C4A-A3B9-77DF6CCB2256}">
      <dgm:prSet/>
      <dgm:spPr/>
      <dgm:t>
        <a:bodyPr/>
        <a:lstStyle/>
        <a:p>
          <a:endParaRPr lang="en-GB" sz="1800"/>
        </a:p>
      </dgm:t>
    </dgm:pt>
    <dgm:pt modelId="{6504B70E-99E1-404D-9419-12C073135AF9}" type="sibTrans" cxnId="{D6886FA9-7F43-1C4A-A3B9-77DF6CCB2256}">
      <dgm:prSet/>
      <dgm:spPr/>
      <dgm:t>
        <a:bodyPr/>
        <a:lstStyle/>
        <a:p>
          <a:endParaRPr lang="en-GB" sz="1800"/>
        </a:p>
      </dgm:t>
    </dgm:pt>
    <dgm:pt modelId="{7C0635D8-942D-714D-9EDE-52356A97C3D3}">
      <dgm:prSet phldrT="[Text]" custT="1"/>
      <dgm:spPr>
        <a:solidFill>
          <a:srgbClr val="FA12CE"/>
        </a:solidFill>
        <a:ln>
          <a:solidFill>
            <a:schemeClr val="tx1"/>
          </a:solidFill>
        </a:ln>
      </dgm:spPr>
      <dgm:t>
        <a:bodyPr/>
        <a:lstStyle/>
        <a:p>
          <a:r>
            <a:rPr lang="en-GB" sz="2400" b="1" dirty="0"/>
            <a:t>COMPLEX SKILLS</a:t>
          </a:r>
        </a:p>
      </dgm:t>
    </dgm:pt>
    <dgm:pt modelId="{6FFD53D5-3B6D-F74C-B815-2F653D985487}" type="parTrans" cxnId="{E54AF666-82E8-854F-9DB8-D6C671BC8960}">
      <dgm:prSet/>
      <dgm:spPr/>
      <dgm:t>
        <a:bodyPr/>
        <a:lstStyle/>
        <a:p>
          <a:endParaRPr lang="en-GB" sz="1800"/>
        </a:p>
      </dgm:t>
    </dgm:pt>
    <dgm:pt modelId="{D9AE2C1A-4C47-0647-97C0-41D3D0992241}" type="sibTrans" cxnId="{E54AF666-82E8-854F-9DB8-D6C671BC8960}">
      <dgm:prSet/>
      <dgm:spPr/>
      <dgm:t>
        <a:bodyPr/>
        <a:lstStyle/>
        <a:p>
          <a:endParaRPr lang="en-GB" sz="1800"/>
        </a:p>
      </dgm:t>
    </dgm:pt>
    <dgm:pt modelId="{84E4B2B6-DF1C-164E-A1C3-A59D1DBF74EA}">
      <dgm:prSet phldrT="[Text]" custT="1"/>
      <dgm:spPr>
        <a:ln>
          <a:solidFill>
            <a:schemeClr val="tx1">
              <a:alpha val="90000"/>
            </a:schemeClr>
          </a:solidFill>
        </a:ln>
      </dgm:spPr>
      <dgm:t>
        <a:bodyPr/>
        <a:lstStyle/>
        <a:p>
          <a:pPr>
            <a:buFont typeface="Cambria Math" panose="02040503050406030204" pitchFamily="18" charset="0"/>
            <a:buChar char="⎯"/>
          </a:pPr>
          <a:r>
            <a:rPr lang="en-AU" sz="1800" dirty="0"/>
            <a:t>Require a longer learning and practice time</a:t>
          </a:r>
          <a:endParaRPr lang="en-GB" sz="1800" dirty="0"/>
        </a:p>
      </dgm:t>
    </dgm:pt>
    <dgm:pt modelId="{36936C81-A699-EB41-93E1-B4DEF473CBFF}" type="parTrans" cxnId="{0C98CC2D-FB84-9042-8F3C-A2293CB3FC82}">
      <dgm:prSet/>
      <dgm:spPr/>
      <dgm:t>
        <a:bodyPr/>
        <a:lstStyle/>
        <a:p>
          <a:endParaRPr lang="en-GB" sz="1800"/>
        </a:p>
      </dgm:t>
    </dgm:pt>
    <dgm:pt modelId="{5FEB43F2-C1DD-994E-A53D-8A9F0694655A}" type="sibTrans" cxnId="{0C98CC2D-FB84-9042-8F3C-A2293CB3FC82}">
      <dgm:prSet/>
      <dgm:spPr/>
      <dgm:t>
        <a:bodyPr/>
        <a:lstStyle/>
        <a:p>
          <a:endParaRPr lang="en-GB" sz="1800"/>
        </a:p>
      </dgm:t>
    </dgm:pt>
    <dgm:pt modelId="{2E8910F3-C94D-8149-9C0E-C62073C77593}">
      <dgm:prSet phldrT="[Text]" custT="1"/>
      <dgm:spPr>
        <a:solidFill>
          <a:srgbClr val="FA12CE"/>
        </a:solidFill>
        <a:ln>
          <a:solidFill>
            <a:schemeClr val="tx1"/>
          </a:solidFill>
        </a:ln>
      </dgm:spPr>
      <dgm:t>
        <a:bodyPr/>
        <a:lstStyle/>
        <a:p>
          <a:r>
            <a:rPr lang="en-GB" sz="2400" b="1" dirty="0"/>
            <a:t>SIMPLE SKILLS</a:t>
          </a:r>
        </a:p>
      </dgm:t>
    </dgm:pt>
    <dgm:pt modelId="{0F03E46E-0732-8A44-B1F4-798151C273F2}" type="sibTrans" cxnId="{BF25D456-120A-2347-81E5-5DC7CE684D6F}">
      <dgm:prSet/>
      <dgm:spPr/>
      <dgm:t>
        <a:bodyPr/>
        <a:lstStyle/>
        <a:p>
          <a:endParaRPr lang="en-GB" sz="1800"/>
        </a:p>
      </dgm:t>
    </dgm:pt>
    <dgm:pt modelId="{1D4C69EE-304B-DD41-97ED-2D8FA7D5153F}" type="parTrans" cxnId="{BF25D456-120A-2347-81E5-5DC7CE684D6F}">
      <dgm:prSet/>
      <dgm:spPr/>
      <dgm:t>
        <a:bodyPr/>
        <a:lstStyle/>
        <a:p>
          <a:endParaRPr lang="en-GB" sz="1800"/>
        </a:p>
      </dgm:t>
    </dgm:pt>
    <dgm:pt modelId="{388A17A3-B1B7-2242-96D5-434BF7EEFCB5}">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e.g. hitting a baseball off a tee</a:t>
          </a:r>
        </a:p>
      </dgm:t>
    </dgm:pt>
    <dgm:pt modelId="{D6862111-5C83-A24C-854B-3D94266CF254}" type="parTrans" cxnId="{FA00643D-2E80-1B4E-96A7-35BBCB4E74D4}">
      <dgm:prSet/>
      <dgm:spPr/>
      <dgm:t>
        <a:bodyPr/>
        <a:lstStyle/>
        <a:p>
          <a:endParaRPr lang="en-GB"/>
        </a:p>
      </dgm:t>
    </dgm:pt>
    <dgm:pt modelId="{ECF2064D-9500-F143-B783-DD6C2E1A53BD}" type="sibTrans" cxnId="{FA00643D-2E80-1B4E-96A7-35BBCB4E74D4}">
      <dgm:prSet/>
      <dgm:spPr/>
      <dgm:t>
        <a:bodyPr/>
        <a:lstStyle/>
        <a:p>
          <a:endParaRPr lang="en-GB"/>
        </a:p>
      </dgm:t>
    </dgm:pt>
    <dgm:pt modelId="{DFE7036C-99B4-4C4C-B7F8-189384677552}">
      <dgm:prSet phldrT="[Text]" custT="1"/>
      <dgm:spPr>
        <a:ln>
          <a:solidFill>
            <a:schemeClr val="tx1">
              <a:alpha val="90000"/>
            </a:schemeClr>
          </a:solidFill>
        </a:ln>
      </dgm:spPr>
      <dgm:t>
        <a:bodyPr/>
        <a:lstStyle/>
        <a:p>
          <a:pPr>
            <a:buFont typeface="Cambria Math" panose="02040503050406030204" pitchFamily="18" charset="0"/>
            <a:buChar char="⎯"/>
          </a:pPr>
          <a:r>
            <a:rPr lang="en-GB" sz="1800" dirty="0"/>
            <a:t>e.g. hitting a baseball that has been thrown by a pitcher</a:t>
          </a:r>
        </a:p>
      </dgm:t>
    </dgm:pt>
    <dgm:pt modelId="{AD82004F-DB29-414C-9F54-F5558AF0BF6A}" type="parTrans" cxnId="{1CFFC6D1-FF7E-3B40-A659-019D57426199}">
      <dgm:prSet/>
      <dgm:spPr/>
      <dgm:t>
        <a:bodyPr/>
        <a:lstStyle/>
        <a:p>
          <a:endParaRPr lang="en-GB"/>
        </a:p>
      </dgm:t>
    </dgm:pt>
    <dgm:pt modelId="{B51CE97E-02C0-C84B-8E35-76B6020AE05B}" type="sibTrans" cxnId="{1CFFC6D1-FF7E-3B40-A659-019D57426199}">
      <dgm:prSet/>
      <dgm:spPr/>
      <dgm:t>
        <a:bodyPr/>
        <a:lstStyle/>
        <a:p>
          <a:endParaRPr lang="en-GB"/>
        </a:p>
      </dgm:t>
    </dgm:pt>
    <dgm:pt modelId="{4D23C042-4349-244C-B2E4-0654A41F1A2D}">
      <dgm:prSet custT="1"/>
      <dgm:spPr/>
      <dgm:t>
        <a:bodyPr/>
        <a:lstStyle/>
        <a:p>
          <a:pPr>
            <a:buFont typeface="Cambria Math" panose="02040503050406030204" pitchFamily="18" charset="0"/>
            <a:buChar char="⎯"/>
          </a:pPr>
          <a:r>
            <a:rPr lang="en-AU" sz="1800" dirty="0"/>
            <a:t>One cue only</a:t>
          </a:r>
        </a:p>
      </dgm:t>
    </dgm:pt>
    <dgm:pt modelId="{4181DF2D-589F-D143-BAB8-381B8C9E6075}" type="parTrans" cxnId="{56DF8BCC-965C-2C44-8A2A-45195B30E81F}">
      <dgm:prSet/>
      <dgm:spPr/>
      <dgm:t>
        <a:bodyPr/>
        <a:lstStyle/>
        <a:p>
          <a:endParaRPr lang="en-GB"/>
        </a:p>
      </dgm:t>
    </dgm:pt>
    <dgm:pt modelId="{B86420A7-FD80-B342-AE22-7B315B5DC1C3}" type="sibTrans" cxnId="{56DF8BCC-965C-2C44-8A2A-45195B30E81F}">
      <dgm:prSet/>
      <dgm:spPr/>
      <dgm:t>
        <a:bodyPr/>
        <a:lstStyle/>
        <a:p>
          <a:endParaRPr lang="en-GB"/>
        </a:p>
      </dgm:t>
    </dgm:pt>
    <dgm:pt modelId="{AAE0BB9D-F663-4241-9C4C-319E256DFB21}">
      <dgm:prSet custT="1"/>
      <dgm:spPr/>
      <dgm:t>
        <a:bodyPr/>
        <a:lstStyle/>
        <a:p>
          <a:pPr>
            <a:buFont typeface="Cambria Math" panose="02040503050406030204" pitchFamily="18" charset="0"/>
            <a:buChar char="⎯"/>
          </a:pPr>
          <a:r>
            <a:rPr lang="en-AU" sz="1800" dirty="0"/>
            <a:t>No opposition players</a:t>
          </a:r>
        </a:p>
      </dgm:t>
    </dgm:pt>
    <dgm:pt modelId="{C963321D-697A-6749-BE33-95DDABD8D01B}" type="parTrans" cxnId="{60E4BF05-3014-E14F-BF00-537A65EF5DBC}">
      <dgm:prSet/>
      <dgm:spPr/>
      <dgm:t>
        <a:bodyPr/>
        <a:lstStyle/>
        <a:p>
          <a:endParaRPr lang="en-GB"/>
        </a:p>
      </dgm:t>
    </dgm:pt>
    <dgm:pt modelId="{380DC9A0-C659-2C4A-BB16-93AD5E025E9A}" type="sibTrans" cxnId="{60E4BF05-3014-E14F-BF00-537A65EF5DBC}">
      <dgm:prSet/>
      <dgm:spPr/>
      <dgm:t>
        <a:bodyPr/>
        <a:lstStyle/>
        <a:p>
          <a:endParaRPr lang="en-GB"/>
        </a:p>
      </dgm:t>
    </dgm:pt>
    <dgm:pt modelId="{3B6EB573-C3D2-B344-A3C5-07530B4F00DC}">
      <dgm:prSet custT="1"/>
      <dgm:spPr/>
      <dgm:t>
        <a:bodyPr/>
        <a:lstStyle/>
        <a:p>
          <a:pPr>
            <a:buFont typeface="Cambria Math" panose="02040503050406030204" pitchFamily="18" charset="0"/>
            <a:buChar char="⎯"/>
          </a:pPr>
          <a:r>
            <a:rPr lang="en-AU" sz="1800" dirty="0"/>
            <a:t>Speed not important</a:t>
          </a:r>
        </a:p>
      </dgm:t>
    </dgm:pt>
    <dgm:pt modelId="{2021459B-4B24-194C-837F-5FF51813EB73}" type="parTrans" cxnId="{2E29AB60-059C-C64B-836A-ECAD9C3FA9AC}">
      <dgm:prSet/>
      <dgm:spPr/>
      <dgm:t>
        <a:bodyPr/>
        <a:lstStyle/>
        <a:p>
          <a:endParaRPr lang="en-GB"/>
        </a:p>
      </dgm:t>
    </dgm:pt>
    <dgm:pt modelId="{F81F3F42-76C9-8049-8DF6-9B8E79A139B6}" type="sibTrans" cxnId="{2E29AB60-059C-C64B-836A-ECAD9C3FA9AC}">
      <dgm:prSet/>
      <dgm:spPr/>
      <dgm:t>
        <a:bodyPr/>
        <a:lstStyle/>
        <a:p>
          <a:endParaRPr lang="en-GB"/>
        </a:p>
      </dgm:t>
    </dgm:pt>
    <dgm:pt modelId="{F0491A25-A42C-6B4D-A262-D81EF139598D}">
      <dgm:prSet custT="1"/>
      <dgm:spPr/>
      <dgm:t>
        <a:bodyPr/>
        <a:lstStyle/>
        <a:p>
          <a:pPr>
            <a:buFont typeface="Cambria Math" panose="02040503050406030204" pitchFamily="18" charset="0"/>
            <a:buChar char="⎯"/>
          </a:pPr>
          <a:r>
            <a:rPr lang="en-AU" sz="1800" dirty="0"/>
            <a:t>Accuracy important</a:t>
          </a:r>
        </a:p>
      </dgm:t>
    </dgm:pt>
    <dgm:pt modelId="{F21FF81E-27B6-DB4D-9977-FCB2EA11618B}" type="parTrans" cxnId="{E40AC7E6-CB89-8F4B-822A-FD34ABF8D9A0}">
      <dgm:prSet/>
      <dgm:spPr/>
      <dgm:t>
        <a:bodyPr/>
        <a:lstStyle/>
        <a:p>
          <a:endParaRPr lang="en-GB"/>
        </a:p>
      </dgm:t>
    </dgm:pt>
    <dgm:pt modelId="{E07719A0-90D6-3245-A440-4AE618699FE9}" type="sibTrans" cxnId="{E40AC7E6-CB89-8F4B-822A-FD34ABF8D9A0}">
      <dgm:prSet/>
      <dgm:spPr/>
      <dgm:t>
        <a:bodyPr/>
        <a:lstStyle/>
        <a:p>
          <a:endParaRPr lang="en-GB"/>
        </a:p>
      </dgm:t>
    </dgm:pt>
    <dgm:pt modelId="{21690B25-5729-4B42-BCF6-FF753EA0BE70}">
      <dgm:prSet custT="1"/>
      <dgm:spPr/>
      <dgm:t>
        <a:bodyPr/>
        <a:lstStyle/>
        <a:p>
          <a:pPr>
            <a:buFont typeface="Cambria Math" panose="02040503050406030204" pitchFamily="18" charset="0"/>
            <a:buChar char="⎯"/>
          </a:pPr>
          <a:r>
            <a:rPr lang="en-AU" sz="1800" dirty="0"/>
            <a:t>Many cues</a:t>
          </a:r>
        </a:p>
      </dgm:t>
    </dgm:pt>
    <dgm:pt modelId="{16279A70-C218-B64E-84BD-B1D2FECCC7C6}" type="parTrans" cxnId="{08F2E714-8840-2C45-B16E-A61AC3B41F77}">
      <dgm:prSet/>
      <dgm:spPr/>
      <dgm:t>
        <a:bodyPr/>
        <a:lstStyle/>
        <a:p>
          <a:endParaRPr lang="en-GB"/>
        </a:p>
      </dgm:t>
    </dgm:pt>
    <dgm:pt modelId="{30E2EFCB-4009-AD4C-BFCF-5ED4A84E50A6}" type="sibTrans" cxnId="{08F2E714-8840-2C45-B16E-A61AC3B41F77}">
      <dgm:prSet/>
      <dgm:spPr/>
      <dgm:t>
        <a:bodyPr/>
        <a:lstStyle/>
        <a:p>
          <a:endParaRPr lang="en-GB"/>
        </a:p>
      </dgm:t>
    </dgm:pt>
    <dgm:pt modelId="{D17AE98D-4299-6947-80CA-35005BD69E51}">
      <dgm:prSet custT="1"/>
      <dgm:spPr/>
      <dgm:t>
        <a:bodyPr/>
        <a:lstStyle/>
        <a:p>
          <a:pPr>
            <a:buFont typeface="Cambria Math" panose="02040503050406030204" pitchFamily="18" charset="0"/>
            <a:buChar char="⎯"/>
          </a:pPr>
          <a:r>
            <a:rPr lang="en-AU" sz="1800" dirty="0"/>
            <a:t>Many available responses</a:t>
          </a:r>
        </a:p>
      </dgm:t>
    </dgm:pt>
    <dgm:pt modelId="{9D19B8AD-9C4F-7B40-90DA-5CB06C400DD3}" type="parTrans" cxnId="{D8718A0E-F7F5-8D4D-8428-F42FA1FD03C4}">
      <dgm:prSet/>
      <dgm:spPr/>
      <dgm:t>
        <a:bodyPr/>
        <a:lstStyle/>
        <a:p>
          <a:endParaRPr lang="en-GB"/>
        </a:p>
      </dgm:t>
    </dgm:pt>
    <dgm:pt modelId="{7D1FC3E7-223D-4A48-8927-DC7F320A6BF1}" type="sibTrans" cxnId="{D8718A0E-F7F5-8D4D-8428-F42FA1FD03C4}">
      <dgm:prSet/>
      <dgm:spPr/>
      <dgm:t>
        <a:bodyPr/>
        <a:lstStyle/>
        <a:p>
          <a:endParaRPr lang="en-GB"/>
        </a:p>
      </dgm:t>
    </dgm:pt>
    <dgm:pt modelId="{AB74F0C7-9C48-1640-9E52-24B5C8B344F4}">
      <dgm:prSet custT="1"/>
      <dgm:spPr/>
      <dgm:t>
        <a:bodyPr/>
        <a:lstStyle/>
        <a:p>
          <a:pPr>
            <a:buFont typeface="Cambria Math" panose="02040503050406030204" pitchFamily="18" charset="0"/>
            <a:buChar char="⎯"/>
          </a:pPr>
          <a:r>
            <a:rPr lang="en-AU" sz="1800" dirty="0"/>
            <a:t>Speed important</a:t>
          </a:r>
        </a:p>
      </dgm:t>
    </dgm:pt>
    <dgm:pt modelId="{BDB33984-4C3E-D44C-8B2E-FCA6D9CB56F0}" type="parTrans" cxnId="{6CA59C25-990E-4B41-9529-4A062B689D12}">
      <dgm:prSet/>
      <dgm:spPr/>
      <dgm:t>
        <a:bodyPr/>
        <a:lstStyle/>
        <a:p>
          <a:endParaRPr lang="en-GB"/>
        </a:p>
      </dgm:t>
    </dgm:pt>
    <dgm:pt modelId="{AAFFDFD6-BA56-0A49-BAA0-E47D32038A91}" type="sibTrans" cxnId="{6CA59C25-990E-4B41-9529-4A062B689D12}">
      <dgm:prSet/>
      <dgm:spPr/>
      <dgm:t>
        <a:bodyPr/>
        <a:lstStyle/>
        <a:p>
          <a:endParaRPr lang="en-GB"/>
        </a:p>
      </dgm:t>
    </dgm:pt>
    <dgm:pt modelId="{A1835FAD-EB64-A848-AAF0-A64046A46667}">
      <dgm:prSet custT="1"/>
      <dgm:spPr/>
      <dgm:t>
        <a:bodyPr/>
        <a:lstStyle/>
        <a:p>
          <a:pPr>
            <a:buFont typeface="Cambria Math" panose="02040503050406030204" pitchFamily="18" charset="0"/>
            <a:buChar char="⎯"/>
          </a:pPr>
          <a:r>
            <a:rPr lang="en-AU" sz="1800" dirty="0"/>
            <a:t>Accuracy important</a:t>
          </a:r>
        </a:p>
      </dgm:t>
    </dgm:pt>
    <dgm:pt modelId="{B2C8C6C1-C6E5-F444-9E85-DC723DE793CD}" type="parTrans" cxnId="{8696B920-775A-114B-B8D8-0C7262046F1D}">
      <dgm:prSet/>
      <dgm:spPr/>
      <dgm:t>
        <a:bodyPr/>
        <a:lstStyle/>
        <a:p>
          <a:endParaRPr lang="en-GB"/>
        </a:p>
      </dgm:t>
    </dgm:pt>
    <dgm:pt modelId="{1FBA77E4-402A-4E4A-878E-973AA6AD55C1}" type="sibTrans" cxnId="{8696B920-775A-114B-B8D8-0C7262046F1D}">
      <dgm:prSet/>
      <dgm:spPr/>
      <dgm:t>
        <a:bodyPr/>
        <a:lstStyle/>
        <a:p>
          <a:endParaRPr lang="en-GB"/>
        </a:p>
      </dgm:t>
    </dgm:pt>
    <dgm:pt modelId="{B51099CF-3F60-2B47-A933-915DE81E899D}">
      <dgm:prSet phldrT="[Text]" custT="1"/>
      <dgm:spPr>
        <a:ln>
          <a:solidFill>
            <a:schemeClr val="tx1">
              <a:alpha val="90000"/>
            </a:schemeClr>
          </a:solidFill>
        </a:ln>
      </dgm:spPr>
      <dgm:t>
        <a:bodyPr/>
        <a:lstStyle/>
        <a:p>
          <a:pPr>
            <a:buFont typeface="Cambria Math" panose="02040503050406030204" pitchFamily="18" charset="0"/>
            <a:buChar char="⎯"/>
          </a:pPr>
          <a:r>
            <a:rPr lang="en-AU" sz="1800" dirty="0"/>
            <a:t>Time pressure</a:t>
          </a:r>
          <a:endParaRPr lang="en-GB" sz="1800" dirty="0"/>
        </a:p>
      </dgm:t>
    </dgm:pt>
    <dgm:pt modelId="{7D6343AC-7038-B148-896F-2139A3CA7FF3}" type="parTrans" cxnId="{E49282E6-999C-8D49-AB4C-C865EF700D13}">
      <dgm:prSet/>
      <dgm:spPr/>
      <dgm:t>
        <a:bodyPr/>
        <a:lstStyle/>
        <a:p>
          <a:endParaRPr lang="en-GB"/>
        </a:p>
      </dgm:t>
    </dgm:pt>
    <dgm:pt modelId="{278A1040-462D-8F44-B4E7-CA2F91993C74}" type="sibTrans" cxnId="{E49282E6-999C-8D49-AB4C-C865EF700D13}">
      <dgm:prSet/>
      <dgm:spPr/>
      <dgm:t>
        <a:bodyPr/>
        <a:lstStyle/>
        <a:p>
          <a:endParaRPr lang="en-GB"/>
        </a:p>
      </dgm:t>
    </dgm:pt>
    <dgm:pt modelId="{4528B640-7EC2-F642-BB1C-01AAC224E66D}">
      <dgm:prSet phldrT="[Text]" custT="1"/>
      <dgm:spPr>
        <a:ln>
          <a:solidFill>
            <a:schemeClr val="tx1">
              <a:alpha val="90000"/>
            </a:schemeClr>
          </a:solidFill>
        </a:ln>
      </dgm:spPr>
      <dgm:t>
        <a:bodyPr/>
        <a:lstStyle/>
        <a:p>
          <a:pPr>
            <a:buFont typeface="Cambria Math" panose="02040503050406030204" pitchFamily="18" charset="0"/>
            <a:buChar char="⎯"/>
          </a:pPr>
          <a:r>
            <a:rPr lang="en-AU" sz="1800" dirty="0"/>
            <a:t>No time pressure</a:t>
          </a:r>
          <a:endParaRPr lang="en-GB" sz="1800" dirty="0"/>
        </a:p>
      </dgm:t>
    </dgm:pt>
    <dgm:pt modelId="{DD11B2DE-B6AF-2649-B194-4949E2EDE7B1}" type="parTrans" cxnId="{7CD174D4-C48A-FA43-AC3E-ABF4AA281D11}">
      <dgm:prSet/>
      <dgm:spPr/>
      <dgm:t>
        <a:bodyPr/>
        <a:lstStyle/>
        <a:p>
          <a:endParaRPr lang="en-GB"/>
        </a:p>
      </dgm:t>
    </dgm:pt>
    <dgm:pt modelId="{AE4DA8AA-B0A9-3048-BDB7-ABCD74B185AD}" type="sibTrans" cxnId="{7CD174D4-C48A-FA43-AC3E-ABF4AA281D11}">
      <dgm:prSet/>
      <dgm:spPr/>
      <dgm:t>
        <a:bodyPr/>
        <a:lstStyle/>
        <a:p>
          <a:endParaRPr lang="en-GB"/>
        </a:p>
      </dgm:t>
    </dgm:pt>
    <dgm:pt modelId="{82D3A902-8D94-164E-9BFB-D1080FD8371D}" type="pres">
      <dgm:prSet presAssocID="{F6321D34-C642-0345-9041-66B9E1669628}" presName="Name0" presStyleCnt="0">
        <dgm:presLayoutVars>
          <dgm:dir/>
          <dgm:animLvl val="lvl"/>
          <dgm:resizeHandles val="exact"/>
        </dgm:presLayoutVars>
      </dgm:prSet>
      <dgm:spPr/>
    </dgm:pt>
    <dgm:pt modelId="{A2FEB986-8618-2542-A6BE-EDA611A4253D}" type="pres">
      <dgm:prSet presAssocID="{2E8910F3-C94D-8149-9C0E-C62073C77593}" presName="composite" presStyleCnt="0"/>
      <dgm:spPr/>
    </dgm:pt>
    <dgm:pt modelId="{93CD984B-3B1A-9C4E-A6C0-D91E7176127B}" type="pres">
      <dgm:prSet presAssocID="{2E8910F3-C94D-8149-9C0E-C62073C77593}" presName="parTx" presStyleLbl="alignNode1" presStyleIdx="0" presStyleCnt="2">
        <dgm:presLayoutVars>
          <dgm:chMax val="0"/>
          <dgm:chPref val="0"/>
          <dgm:bulletEnabled val="1"/>
        </dgm:presLayoutVars>
      </dgm:prSet>
      <dgm:spPr/>
    </dgm:pt>
    <dgm:pt modelId="{18889DDA-BEDC-4E4B-861B-34D9AB9F6865}" type="pres">
      <dgm:prSet presAssocID="{2E8910F3-C94D-8149-9C0E-C62073C77593}" presName="desTx" presStyleLbl="alignAccFollowNode1" presStyleIdx="0" presStyleCnt="2">
        <dgm:presLayoutVars>
          <dgm:bulletEnabled val="1"/>
        </dgm:presLayoutVars>
      </dgm:prSet>
      <dgm:spPr/>
    </dgm:pt>
    <dgm:pt modelId="{3D0A7BDD-B4B8-F242-9967-EEDFC167BDEC}" type="pres">
      <dgm:prSet presAssocID="{0F03E46E-0732-8A44-B1F4-798151C273F2}" presName="space" presStyleCnt="0"/>
      <dgm:spPr/>
    </dgm:pt>
    <dgm:pt modelId="{19E74F15-CFB6-8E41-AAB0-1A027B1FC660}" type="pres">
      <dgm:prSet presAssocID="{7C0635D8-942D-714D-9EDE-52356A97C3D3}" presName="composite" presStyleCnt="0"/>
      <dgm:spPr/>
    </dgm:pt>
    <dgm:pt modelId="{F70E24B0-3DEA-7549-B2E2-5442470ECDC9}" type="pres">
      <dgm:prSet presAssocID="{7C0635D8-942D-714D-9EDE-52356A97C3D3}" presName="parTx" presStyleLbl="alignNode1" presStyleIdx="1" presStyleCnt="2" custScaleY="100000">
        <dgm:presLayoutVars>
          <dgm:chMax val="0"/>
          <dgm:chPref val="0"/>
          <dgm:bulletEnabled val="1"/>
        </dgm:presLayoutVars>
      </dgm:prSet>
      <dgm:spPr/>
    </dgm:pt>
    <dgm:pt modelId="{359E0CDA-8B82-1549-8F35-AC35ABDD0378}" type="pres">
      <dgm:prSet presAssocID="{7C0635D8-942D-714D-9EDE-52356A97C3D3}" presName="desTx" presStyleLbl="alignAccFollowNode1" presStyleIdx="1" presStyleCnt="2">
        <dgm:presLayoutVars>
          <dgm:bulletEnabled val="1"/>
        </dgm:presLayoutVars>
      </dgm:prSet>
      <dgm:spPr/>
    </dgm:pt>
  </dgm:ptLst>
  <dgm:cxnLst>
    <dgm:cxn modelId="{60E4BF05-3014-E14F-BF00-537A65EF5DBC}" srcId="{2E8910F3-C94D-8149-9C0E-C62073C77593}" destId="{AAE0BB9D-F663-4241-9C4C-319E256DFB21}" srcOrd="3" destOrd="0" parTransId="{C963321D-697A-6749-BE33-95DDABD8D01B}" sibTransId="{380DC9A0-C659-2C4A-BB16-93AD5E025E9A}"/>
    <dgm:cxn modelId="{5BD65809-12E1-3D43-972D-55A204733D22}" type="presOf" srcId="{AAE0BB9D-F663-4241-9C4C-319E256DFB21}" destId="{18889DDA-BEDC-4E4B-861B-34D9AB9F6865}" srcOrd="0" destOrd="3" presId="urn:microsoft.com/office/officeart/2005/8/layout/hList1"/>
    <dgm:cxn modelId="{CDFA520B-36ED-BB40-BC4E-B6D1CCD9A94F}" type="presOf" srcId="{2E8910F3-C94D-8149-9C0E-C62073C77593}" destId="{93CD984B-3B1A-9C4E-A6C0-D91E7176127B}" srcOrd="0" destOrd="0" presId="urn:microsoft.com/office/officeart/2005/8/layout/hList1"/>
    <dgm:cxn modelId="{D8718A0E-F7F5-8D4D-8428-F42FA1FD03C4}" srcId="{7C0635D8-942D-714D-9EDE-52356A97C3D3}" destId="{D17AE98D-4299-6947-80CA-35005BD69E51}" srcOrd="3" destOrd="0" parTransId="{9D19B8AD-9C4F-7B40-90DA-5CB06C400DD3}" sibTransId="{7D1FC3E7-223D-4A48-8927-DC7F320A6BF1}"/>
    <dgm:cxn modelId="{19B5EF13-4BD7-5648-BE4A-128CB761133B}" type="presOf" srcId="{4D23C042-4349-244C-B2E4-0654A41F1A2D}" destId="{18889DDA-BEDC-4E4B-861B-34D9AB9F6865}" srcOrd="0" destOrd="2" presId="urn:microsoft.com/office/officeart/2005/8/layout/hList1"/>
    <dgm:cxn modelId="{08F2E714-8840-2C45-B16E-A61AC3B41F77}" srcId="{7C0635D8-942D-714D-9EDE-52356A97C3D3}" destId="{21690B25-5729-4B42-BCF6-FF753EA0BE70}" srcOrd="2" destOrd="0" parTransId="{16279A70-C218-B64E-84BD-B1D2FECCC7C6}" sibTransId="{30E2EFCB-4009-AD4C-BFCF-5ED4A84E50A6}"/>
    <dgm:cxn modelId="{F3F2F31B-615B-D445-9887-02B170380957}" type="presOf" srcId="{D17AE98D-4299-6947-80CA-35005BD69E51}" destId="{359E0CDA-8B82-1549-8F35-AC35ABDD0378}" srcOrd="0" destOrd="3" presId="urn:microsoft.com/office/officeart/2005/8/layout/hList1"/>
    <dgm:cxn modelId="{A975D61F-8473-C846-A80E-FDDAC4BC5910}" type="presOf" srcId="{A1835FAD-EB64-A848-AAF0-A64046A46667}" destId="{359E0CDA-8B82-1549-8F35-AC35ABDD0378}" srcOrd="0" destOrd="5" presId="urn:microsoft.com/office/officeart/2005/8/layout/hList1"/>
    <dgm:cxn modelId="{8696B920-775A-114B-B8D8-0C7262046F1D}" srcId="{7C0635D8-942D-714D-9EDE-52356A97C3D3}" destId="{A1835FAD-EB64-A848-AAF0-A64046A46667}" srcOrd="5" destOrd="0" parTransId="{B2C8C6C1-C6E5-F444-9E85-DC723DE793CD}" sibTransId="{1FBA77E4-402A-4E4A-878E-973AA6AD55C1}"/>
    <dgm:cxn modelId="{6CA59C25-990E-4B41-9529-4A062B689D12}" srcId="{7C0635D8-942D-714D-9EDE-52356A97C3D3}" destId="{AB74F0C7-9C48-1640-9E52-24B5C8B344F4}" srcOrd="4" destOrd="0" parTransId="{BDB33984-4C3E-D44C-8B2E-FCA6D9CB56F0}" sibTransId="{AAFFDFD6-BA56-0A49-BAA0-E47D32038A91}"/>
    <dgm:cxn modelId="{0C98CC2D-FB84-9042-8F3C-A2293CB3FC82}" srcId="{7C0635D8-942D-714D-9EDE-52356A97C3D3}" destId="{84E4B2B6-DF1C-164E-A1C3-A59D1DBF74EA}" srcOrd="0" destOrd="0" parTransId="{36936C81-A699-EB41-93E1-B4DEF473CBFF}" sibTransId="{5FEB43F2-C1DD-994E-A53D-8A9F0694655A}"/>
    <dgm:cxn modelId="{FA00643D-2E80-1B4E-96A7-35BBCB4E74D4}" srcId="{2E8910F3-C94D-8149-9C0E-C62073C77593}" destId="{388A17A3-B1B7-2242-96D5-434BF7EEFCB5}" srcOrd="6" destOrd="0" parTransId="{D6862111-5C83-A24C-854B-3D94266CF254}" sibTransId="{ECF2064D-9500-F143-B783-DD6C2E1A53BD}"/>
    <dgm:cxn modelId="{2E29AB60-059C-C64B-836A-ECAD9C3FA9AC}" srcId="{2E8910F3-C94D-8149-9C0E-C62073C77593}" destId="{3B6EB573-C3D2-B344-A3C5-07530B4F00DC}" srcOrd="4" destOrd="0" parTransId="{2021459B-4B24-194C-837F-5FF51813EB73}" sibTransId="{F81F3F42-76C9-8049-8DF6-9B8E79A139B6}"/>
    <dgm:cxn modelId="{D3633762-D2E2-9049-B96A-3633D15359C6}" type="presOf" srcId="{AB74F0C7-9C48-1640-9E52-24B5C8B344F4}" destId="{359E0CDA-8B82-1549-8F35-AC35ABDD0378}" srcOrd="0" destOrd="4" presId="urn:microsoft.com/office/officeart/2005/8/layout/hList1"/>
    <dgm:cxn modelId="{EC836245-C344-4540-9FA7-FAED4C803231}" type="presOf" srcId="{B039D791-CFAD-7D42-8625-3BA7D50B1FF6}" destId="{18889DDA-BEDC-4E4B-861B-34D9AB9F6865}" srcOrd="0" destOrd="0" presId="urn:microsoft.com/office/officeart/2005/8/layout/hList1"/>
    <dgm:cxn modelId="{E54AF666-82E8-854F-9DB8-D6C671BC8960}" srcId="{F6321D34-C642-0345-9041-66B9E1669628}" destId="{7C0635D8-942D-714D-9EDE-52356A97C3D3}" srcOrd="1" destOrd="0" parTransId="{6FFD53D5-3B6D-F74C-B815-2F653D985487}" sibTransId="{D9AE2C1A-4C47-0647-97C0-41D3D0992241}"/>
    <dgm:cxn modelId="{6118EF6A-0028-5045-AD7F-11B5EAD357E5}" type="presOf" srcId="{B51099CF-3F60-2B47-A933-915DE81E899D}" destId="{359E0CDA-8B82-1549-8F35-AC35ABDD0378}" srcOrd="0" destOrd="1" presId="urn:microsoft.com/office/officeart/2005/8/layout/hList1"/>
    <dgm:cxn modelId="{7BACB96E-E055-B542-867B-D7AE4E6B0EF6}" type="presOf" srcId="{F0491A25-A42C-6B4D-A262-D81EF139598D}" destId="{18889DDA-BEDC-4E4B-861B-34D9AB9F6865}" srcOrd="0" destOrd="5" presId="urn:microsoft.com/office/officeart/2005/8/layout/hList1"/>
    <dgm:cxn modelId="{74E7F475-C746-A446-8547-15BCC79D0912}" type="presOf" srcId="{21690B25-5729-4B42-BCF6-FF753EA0BE70}" destId="{359E0CDA-8B82-1549-8F35-AC35ABDD0378}" srcOrd="0" destOrd="2" presId="urn:microsoft.com/office/officeart/2005/8/layout/hList1"/>
    <dgm:cxn modelId="{BF25D456-120A-2347-81E5-5DC7CE684D6F}" srcId="{F6321D34-C642-0345-9041-66B9E1669628}" destId="{2E8910F3-C94D-8149-9C0E-C62073C77593}" srcOrd="0" destOrd="0" parTransId="{1D4C69EE-304B-DD41-97ED-2D8FA7D5153F}" sibTransId="{0F03E46E-0732-8A44-B1F4-798151C273F2}"/>
    <dgm:cxn modelId="{D6886FA9-7F43-1C4A-A3B9-77DF6CCB2256}" srcId="{2E8910F3-C94D-8149-9C0E-C62073C77593}" destId="{B039D791-CFAD-7D42-8625-3BA7D50B1FF6}" srcOrd="0" destOrd="0" parTransId="{1A41074C-9E28-784E-9B7C-EB5EB3DF1DFB}" sibTransId="{6504B70E-99E1-404D-9419-12C073135AF9}"/>
    <dgm:cxn modelId="{F8D403BC-36B9-8342-9486-333280299206}" type="presOf" srcId="{84E4B2B6-DF1C-164E-A1C3-A59D1DBF74EA}" destId="{359E0CDA-8B82-1549-8F35-AC35ABDD0378}" srcOrd="0" destOrd="0" presId="urn:microsoft.com/office/officeart/2005/8/layout/hList1"/>
    <dgm:cxn modelId="{7899E1BC-77C7-9243-8955-78F1EC6BAE38}" type="presOf" srcId="{388A17A3-B1B7-2242-96D5-434BF7EEFCB5}" destId="{18889DDA-BEDC-4E4B-861B-34D9AB9F6865}" srcOrd="0" destOrd="6" presId="urn:microsoft.com/office/officeart/2005/8/layout/hList1"/>
    <dgm:cxn modelId="{11329EC6-E710-8441-BAC5-C7B5C3A48FE9}" type="presOf" srcId="{7C0635D8-942D-714D-9EDE-52356A97C3D3}" destId="{F70E24B0-3DEA-7549-B2E2-5442470ECDC9}" srcOrd="0" destOrd="0" presId="urn:microsoft.com/office/officeart/2005/8/layout/hList1"/>
    <dgm:cxn modelId="{56DF8BCC-965C-2C44-8A2A-45195B30E81F}" srcId="{2E8910F3-C94D-8149-9C0E-C62073C77593}" destId="{4D23C042-4349-244C-B2E4-0654A41F1A2D}" srcOrd="2" destOrd="0" parTransId="{4181DF2D-589F-D143-BAB8-381B8C9E6075}" sibTransId="{B86420A7-FD80-B342-AE22-7B315B5DC1C3}"/>
    <dgm:cxn modelId="{5008FBD0-9FC4-D64A-B0CC-3BAF991D53CC}" type="presOf" srcId="{3B6EB573-C3D2-B344-A3C5-07530B4F00DC}" destId="{18889DDA-BEDC-4E4B-861B-34D9AB9F6865}" srcOrd="0" destOrd="4" presId="urn:microsoft.com/office/officeart/2005/8/layout/hList1"/>
    <dgm:cxn modelId="{1CFFC6D1-FF7E-3B40-A659-019D57426199}" srcId="{7C0635D8-942D-714D-9EDE-52356A97C3D3}" destId="{DFE7036C-99B4-4C4C-B7F8-189384677552}" srcOrd="6" destOrd="0" parTransId="{AD82004F-DB29-414C-9F54-F5558AF0BF6A}" sibTransId="{B51CE97E-02C0-C84B-8E35-76B6020AE05B}"/>
    <dgm:cxn modelId="{7CD174D4-C48A-FA43-AC3E-ABF4AA281D11}" srcId="{2E8910F3-C94D-8149-9C0E-C62073C77593}" destId="{4528B640-7EC2-F642-BB1C-01AAC224E66D}" srcOrd="1" destOrd="0" parTransId="{DD11B2DE-B6AF-2649-B194-4949E2EDE7B1}" sibTransId="{AE4DA8AA-B0A9-3048-BDB7-ABCD74B185AD}"/>
    <dgm:cxn modelId="{FA8464D9-98A0-984B-B367-C4AFAF6C39E6}" type="presOf" srcId="{DFE7036C-99B4-4C4C-B7F8-189384677552}" destId="{359E0CDA-8B82-1549-8F35-AC35ABDD0378}" srcOrd="0" destOrd="6" presId="urn:microsoft.com/office/officeart/2005/8/layout/hList1"/>
    <dgm:cxn modelId="{0B6CAEE0-C413-3E4C-A580-B6FDCB4C4700}" type="presOf" srcId="{F6321D34-C642-0345-9041-66B9E1669628}" destId="{82D3A902-8D94-164E-9BFB-D1080FD8371D}" srcOrd="0" destOrd="0" presId="urn:microsoft.com/office/officeart/2005/8/layout/hList1"/>
    <dgm:cxn modelId="{D5C487E2-CF23-2D45-B348-656D69862349}" type="presOf" srcId="{4528B640-7EC2-F642-BB1C-01AAC224E66D}" destId="{18889DDA-BEDC-4E4B-861B-34D9AB9F6865}" srcOrd="0" destOrd="1" presId="urn:microsoft.com/office/officeart/2005/8/layout/hList1"/>
    <dgm:cxn modelId="{E49282E6-999C-8D49-AB4C-C865EF700D13}" srcId="{7C0635D8-942D-714D-9EDE-52356A97C3D3}" destId="{B51099CF-3F60-2B47-A933-915DE81E899D}" srcOrd="1" destOrd="0" parTransId="{7D6343AC-7038-B148-896F-2139A3CA7FF3}" sibTransId="{278A1040-462D-8F44-B4E7-CA2F91993C74}"/>
    <dgm:cxn modelId="{E40AC7E6-CB89-8F4B-822A-FD34ABF8D9A0}" srcId="{2E8910F3-C94D-8149-9C0E-C62073C77593}" destId="{F0491A25-A42C-6B4D-A262-D81EF139598D}" srcOrd="5" destOrd="0" parTransId="{F21FF81E-27B6-DB4D-9977-FCB2EA11618B}" sibTransId="{E07719A0-90D6-3245-A440-4AE618699FE9}"/>
    <dgm:cxn modelId="{B33C9F88-B75B-1A44-82BF-76DDC6172EA9}" type="presParOf" srcId="{82D3A902-8D94-164E-9BFB-D1080FD8371D}" destId="{A2FEB986-8618-2542-A6BE-EDA611A4253D}" srcOrd="0" destOrd="0" presId="urn:microsoft.com/office/officeart/2005/8/layout/hList1"/>
    <dgm:cxn modelId="{B0B009D0-1367-E04C-997D-A573E92409B2}" type="presParOf" srcId="{A2FEB986-8618-2542-A6BE-EDA611A4253D}" destId="{93CD984B-3B1A-9C4E-A6C0-D91E7176127B}" srcOrd="0" destOrd="0" presId="urn:microsoft.com/office/officeart/2005/8/layout/hList1"/>
    <dgm:cxn modelId="{3C83EF2A-5C06-1D42-8AD4-7AE25F275DE0}" type="presParOf" srcId="{A2FEB986-8618-2542-A6BE-EDA611A4253D}" destId="{18889DDA-BEDC-4E4B-861B-34D9AB9F6865}" srcOrd="1" destOrd="0" presId="urn:microsoft.com/office/officeart/2005/8/layout/hList1"/>
    <dgm:cxn modelId="{EC65CA23-1E91-1142-91FC-49D40F038081}" type="presParOf" srcId="{82D3A902-8D94-164E-9BFB-D1080FD8371D}" destId="{3D0A7BDD-B4B8-F242-9967-EEDFC167BDEC}" srcOrd="1" destOrd="0" presId="urn:microsoft.com/office/officeart/2005/8/layout/hList1"/>
    <dgm:cxn modelId="{A9194B93-B1DB-8445-86C8-12249D6B2986}" type="presParOf" srcId="{82D3A902-8D94-164E-9BFB-D1080FD8371D}" destId="{19E74F15-CFB6-8E41-AAB0-1A027B1FC660}" srcOrd="2" destOrd="0" presId="urn:microsoft.com/office/officeart/2005/8/layout/hList1"/>
    <dgm:cxn modelId="{1CAEE9E9-3A34-8345-90C0-65754E01B12B}" type="presParOf" srcId="{19E74F15-CFB6-8E41-AAB0-1A027B1FC660}" destId="{F70E24B0-3DEA-7549-B2E2-5442470ECDC9}" srcOrd="0" destOrd="0" presId="urn:microsoft.com/office/officeart/2005/8/layout/hList1"/>
    <dgm:cxn modelId="{4774CC9C-401C-BD42-82D1-5EC2AD1E843B}" type="presParOf" srcId="{19E74F15-CFB6-8E41-AAB0-1A027B1FC660}" destId="{359E0CDA-8B82-1549-8F35-AC35ABDD037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CE2810-CFCC-45FB-8146-2EC93DE27528}"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AU"/>
        </a:p>
      </dgm:t>
    </dgm:pt>
    <dgm:pt modelId="{3F460C85-C705-4258-B0DA-4F94464C9A79}">
      <dgm:prSet phldrT="[Text]"/>
      <dgm:spPr>
        <a:solidFill>
          <a:srgbClr val="FFFF00"/>
        </a:solidFill>
      </dgm:spPr>
      <dgm:t>
        <a:bodyPr/>
        <a:lstStyle/>
        <a:p>
          <a:r>
            <a:rPr lang="en-AU" b="1" dirty="0"/>
            <a:t>Complex skills / strategi</a:t>
          </a:r>
          <a:r>
            <a:rPr lang="en-AU" dirty="0"/>
            <a:t>es</a:t>
          </a:r>
        </a:p>
      </dgm:t>
    </dgm:pt>
    <dgm:pt modelId="{B365A2B0-7109-4787-B65F-1EEEDB94ED3E}" type="parTrans" cxnId="{08D11E67-72F1-49EA-9B03-E9028B7D7FDA}">
      <dgm:prSet/>
      <dgm:spPr/>
      <dgm:t>
        <a:bodyPr/>
        <a:lstStyle/>
        <a:p>
          <a:endParaRPr lang="en-AU"/>
        </a:p>
      </dgm:t>
    </dgm:pt>
    <dgm:pt modelId="{882DBA1A-B3E2-4CFF-B1CB-E7F215AFF7C8}" type="sibTrans" cxnId="{08D11E67-72F1-49EA-9B03-E9028B7D7FDA}">
      <dgm:prSet/>
      <dgm:spPr/>
      <dgm:t>
        <a:bodyPr/>
        <a:lstStyle/>
        <a:p>
          <a:endParaRPr lang="en-AU"/>
        </a:p>
      </dgm:t>
    </dgm:pt>
    <dgm:pt modelId="{F3F9E59C-B772-468D-BE60-205EC827C3EE}">
      <dgm:prSet phldrT="[Text]"/>
      <dgm:spPr>
        <a:solidFill>
          <a:schemeClr val="accent6">
            <a:lumMod val="50000"/>
            <a:alpha val="90000"/>
          </a:schemeClr>
        </a:solidFill>
      </dgm:spPr>
      <dgm:t>
        <a:bodyPr/>
        <a:lstStyle/>
        <a:p>
          <a:r>
            <a:rPr lang="en-AU" b="1" dirty="0">
              <a:solidFill>
                <a:schemeClr val="bg1"/>
              </a:solidFill>
            </a:rPr>
            <a:t>Intermediate skills and strategies</a:t>
          </a:r>
        </a:p>
      </dgm:t>
    </dgm:pt>
    <dgm:pt modelId="{FB7ABD1F-14BA-4557-ADCE-11BBDDBF5A86}" type="parTrans" cxnId="{4490802C-5A19-47EF-A49D-48823EE9A3A4}">
      <dgm:prSet/>
      <dgm:spPr/>
      <dgm:t>
        <a:bodyPr/>
        <a:lstStyle/>
        <a:p>
          <a:endParaRPr lang="en-AU"/>
        </a:p>
      </dgm:t>
    </dgm:pt>
    <dgm:pt modelId="{2BB5C8FF-59F5-49BE-A714-1864A1C320D7}" type="sibTrans" cxnId="{4490802C-5A19-47EF-A49D-48823EE9A3A4}">
      <dgm:prSet/>
      <dgm:spPr/>
      <dgm:t>
        <a:bodyPr/>
        <a:lstStyle/>
        <a:p>
          <a:endParaRPr lang="en-AU"/>
        </a:p>
      </dgm:t>
    </dgm:pt>
    <dgm:pt modelId="{A060E35B-0810-490F-8D84-FD5C46B24128}">
      <dgm:prSet phldrT="[Text]"/>
      <dgm:spPr>
        <a:solidFill>
          <a:schemeClr val="tx1">
            <a:lumMod val="95000"/>
            <a:lumOff val="5000"/>
            <a:alpha val="90000"/>
          </a:schemeClr>
        </a:solidFill>
      </dgm:spPr>
      <dgm:t>
        <a:bodyPr/>
        <a:lstStyle/>
        <a:p>
          <a:r>
            <a:rPr lang="en-AU" b="1" dirty="0">
              <a:solidFill>
                <a:schemeClr val="bg1"/>
              </a:solidFill>
            </a:rPr>
            <a:t>Simple skills and strategies</a:t>
          </a:r>
        </a:p>
      </dgm:t>
    </dgm:pt>
    <dgm:pt modelId="{6E37C90B-FD50-4EE0-AAE2-4C4E4BD14387}" type="parTrans" cxnId="{E493B561-45A6-4F87-AD47-F962D18A637B}">
      <dgm:prSet/>
      <dgm:spPr/>
      <dgm:t>
        <a:bodyPr/>
        <a:lstStyle/>
        <a:p>
          <a:endParaRPr lang="en-AU"/>
        </a:p>
      </dgm:t>
    </dgm:pt>
    <dgm:pt modelId="{7E2C6737-DE50-4892-B98E-43309B8C97A7}" type="sibTrans" cxnId="{E493B561-45A6-4F87-AD47-F962D18A637B}">
      <dgm:prSet/>
      <dgm:spPr/>
      <dgm:t>
        <a:bodyPr/>
        <a:lstStyle/>
        <a:p>
          <a:endParaRPr lang="en-AU"/>
        </a:p>
      </dgm:t>
    </dgm:pt>
    <dgm:pt modelId="{85FCB66B-1254-4B92-8B46-EC6D0257E37B}" type="pres">
      <dgm:prSet presAssocID="{FFCE2810-CFCC-45FB-8146-2EC93DE27528}" presName="compositeShape" presStyleCnt="0">
        <dgm:presLayoutVars>
          <dgm:dir/>
          <dgm:resizeHandles/>
        </dgm:presLayoutVars>
      </dgm:prSet>
      <dgm:spPr/>
    </dgm:pt>
    <dgm:pt modelId="{4E0B1BB0-EE9B-47CA-A4C2-573ABE68DDEE}" type="pres">
      <dgm:prSet presAssocID="{FFCE2810-CFCC-45FB-8146-2EC93DE27528}" presName="pyramid" presStyleLbl="node1" presStyleIdx="0" presStyleCnt="1" custLinFactNeighborX="-26250" custLinFactNeighborY="-394"/>
      <dgm:spPr/>
    </dgm:pt>
    <dgm:pt modelId="{C235C87C-089F-4AE3-B09F-8ACAE5F0B3F9}" type="pres">
      <dgm:prSet presAssocID="{FFCE2810-CFCC-45FB-8146-2EC93DE27528}" presName="theList" presStyleCnt="0"/>
      <dgm:spPr/>
    </dgm:pt>
    <dgm:pt modelId="{EC65D659-5E2D-4930-BAC4-A9718099FDA0}" type="pres">
      <dgm:prSet presAssocID="{3F460C85-C705-4258-B0DA-4F94464C9A79}" presName="aNode" presStyleLbl="fgAcc1" presStyleIdx="0" presStyleCnt="3" custScaleX="176923" custScaleY="15718" custLinFactNeighborX="67308" custLinFactNeighborY="-61384">
        <dgm:presLayoutVars>
          <dgm:bulletEnabled val="1"/>
        </dgm:presLayoutVars>
      </dgm:prSet>
      <dgm:spPr/>
    </dgm:pt>
    <dgm:pt modelId="{85F6BC89-14D4-42DD-9D16-63AB71623167}" type="pres">
      <dgm:prSet presAssocID="{3F460C85-C705-4258-B0DA-4F94464C9A79}" presName="aSpace" presStyleCnt="0"/>
      <dgm:spPr/>
    </dgm:pt>
    <dgm:pt modelId="{C0984942-A513-4712-A4CA-599230D96034}" type="pres">
      <dgm:prSet presAssocID="{F3F9E59C-B772-468D-BE60-205EC827C3EE}" presName="aNode" presStyleLbl="fgAcc1" presStyleIdx="1" presStyleCnt="3" custScaleX="176923" custScaleY="15718" custLinFactNeighborX="67308" custLinFactNeighborY="62872">
        <dgm:presLayoutVars>
          <dgm:bulletEnabled val="1"/>
        </dgm:presLayoutVars>
      </dgm:prSet>
      <dgm:spPr/>
    </dgm:pt>
    <dgm:pt modelId="{D2B1CDA6-6AB9-40E7-881D-33BFD33B00AA}" type="pres">
      <dgm:prSet presAssocID="{F3F9E59C-B772-468D-BE60-205EC827C3EE}" presName="aSpace" presStyleCnt="0"/>
      <dgm:spPr/>
    </dgm:pt>
    <dgm:pt modelId="{B2959DF8-458C-445B-999E-EEFCF6147304}" type="pres">
      <dgm:prSet presAssocID="{A060E35B-0810-490F-8D84-FD5C46B24128}" presName="aNode" presStyleLbl="fgAcc1" presStyleIdx="2" presStyleCnt="3" custScaleX="176923" custScaleY="15718" custLinFactY="10891" custLinFactNeighborX="71154" custLinFactNeighborY="100000">
        <dgm:presLayoutVars>
          <dgm:bulletEnabled val="1"/>
        </dgm:presLayoutVars>
      </dgm:prSet>
      <dgm:spPr/>
    </dgm:pt>
    <dgm:pt modelId="{809E176B-A579-44C4-8DAA-1AB3F794B786}" type="pres">
      <dgm:prSet presAssocID="{A060E35B-0810-490F-8D84-FD5C46B24128}" presName="aSpace" presStyleCnt="0"/>
      <dgm:spPr/>
    </dgm:pt>
  </dgm:ptLst>
  <dgm:cxnLst>
    <dgm:cxn modelId="{6C03E81F-6071-45E7-ADF4-69097F7DF85F}" type="presOf" srcId="{3F460C85-C705-4258-B0DA-4F94464C9A79}" destId="{EC65D659-5E2D-4930-BAC4-A9718099FDA0}" srcOrd="0" destOrd="0" presId="urn:microsoft.com/office/officeart/2005/8/layout/pyramid2"/>
    <dgm:cxn modelId="{4490802C-5A19-47EF-A49D-48823EE9A3A4}" srcId="{FFCE2810-CFCC-45FB-8146-2EC93DE27528}" destId="{F3F9E59C-B772-468D-BE60-205EC827C3EE}" srcOrd="1" destOrd="0" parTransId="{FB7ABD1F-14BA-4557-ADCE-11BBDDBF5A86}" sibTransId="{2BB5C8FF-59F5-49BE-A714-1864A1C320D7}"/>
    <dgm:cxn modelId="{E493B561-45A6-4F87-AD47-F962D18A637B}" srcId="{FFCE2810-CFCC-45FB-8146-2EC93DE27528}" destId="{A060E35B-0810-490F-8D84-FD5C46B24128}" srcOrd="2" destOrd="0" parTransId="{6E37C90B-FD50-4EE0-AAE2-4C4E4BD14387}" sibTransId="{7E2C6737-DE50-4892-B98E-43309B8C97A7}"/>
    <dgm:cxn modelId="{41C3D361-A13E-480A-A620-194A997E21CA}" type="presOf" srcId="{A060E35B-0810-490F-8D84-FD5C46B24128}" destId="{B2959DF8-458C-445B-999E-EEFCF6147304}" srcOrd="0" destOrd="0" presId="urn:microsoft.com/office/officeart/2005/8/layout/pyramid2"/>
    <dgm:cxn modelId="{08D11E67-72F1-49EA-9B03-E9028B7D7FDA}" srcId="{FFCE2810-CFCC-45FB-8146-2EC93DE27528}" destId="{3F460C85-C705-4258-B0DA-4F94464C9A79}" srcOrd="0" destOrd="0" parTransId="{B365A2B0-7109-4787-B65F-1EEEDB94ED3E}" sibTransId="{882DBA1A-B3E2-4CFF-B1CB-E7F215AFF7C8}"/>
    <dgm:cxn modelId="{4D08099D-26CE-409F-8880-0194552B1AF0}" type="presOf" srcId="{FFCE2810-CFCC-45FB-8146-2EC93DE27528}" destId="{85FCB66B-1254-4B92-8B46-EC6D0257E37B}" srcOrd="0" destOrd="0" presId="urn:microsoft.com/office/officeart/2005/8/layout/pyramid2"/>
    <dgm:cxn modelId="{3C920DE3-2AA6-4A12-8DD3-534F71C90862}" type="presOf" srcId="{F3F9E59C-B772-468D-BE60-205EC827C3EE}" destId="{C0984942-A513-4712-A4CA-599230D96034}" srcOrd="0" destOrd="0" presId="urn:microsoft.com/office/officeart/2005/8/layout/pyramid2"/>
    <dgm:cxn modelId="{4F2AEAFC-EC40-43BB-B909-8B81F75FDAD8}" type="presParOf" srcId="{85FCB66B-1254-4B92-8B46-EC6D0257E37B}" destId="{4E0B1BB0-EE9B-47CA-A4C2-573ABE68DDEE}" srcOrd="0" destOrd="0" presId="urn:microsoft.com/office/officeart/2005/8/layout/pyramid2"/>
    <dgm:cxn modelId="{FF83325D-2B9B-444C-B666-F38162A2F010}" type="presParOf" srcId="{85FCB66B-1254-4B92-8B46-EC6D0257E37B}" destId="{C235C87C-089F-4AE3-B09F-8ACAE5F0B3F9}" srcOrd="1" destOrd="0" presId="urn:microsoft.com/office/officeart/2005/8/layout/pyramid2"/>
    <dgm:cxn modelId="{33232A04-8420-4E94-80CD-512600B3F920}" type="presParOf" srcId="{C235C87C-089F-4AE3-B09F-8ACAE5F0B3F9}" destId="{EC65D659-5E2D-4930-BAC4-A9718099FDA0}" srcOrd="0" destOrd="0" presId="urn:microsoft.com/office/officeart/2005/8/layout/pyramid2"/>
    <dgm:cxn modelId="{0A194D4A-E81B-4C1C-8137-6A39A5170512}" type="presParOf" srcId="{C235C87C-089F-4AE3-B09F-8ACAE5F0B3F9}" destId="{85F6BC89-14D4-42DD-9D16-63AB71623167}" srcOrd="1" destOrd="0" presId="urn:microsoft.com/office/officeart/2005/8/layout/pyramid2"/>
    <dgm:cxn modelId="{82AE731E-BFDD-43D0-8CCB-EFBEEAABB6DE}" type="presParOf" srcId="{C235C87C-089F-4AE3-B09F-8ACAE5F0B3F9}" destId="{C0984942-A513-4712-A4CA-599230D96034}" srcOrd="2" destOrd="0" presId="urn:microsoft.com/office/officeart/2005/8/layout/pyramid2"/>
    <dgm:cxn modelId="{DB579756-391C-466D-A5A8-AF2E1762A145}" type="presParOf" srcId="{C235C87C-089F-4AE3-B09F-8ACAE5F0B3F9}" destId="{D2B1CDA6-6AB9-40E7-881D-33BFD33B00AA}" srcOrd="3" destOrd="0" presId="urn:microsoft.com/office/officeart/2005/8/layout/pyramid2"/>
    <dgm:cxn modelId="{0E9DE137-7D36-430C-B8DA-10D102B566FB}" type="presParOf" srcId="{C235C87C-089F-4AE3-B09F-8ACAE5F0B3F9}" destId="{B2959DF8-458C-445B-999E-EEFCF6147304}" srcOrd="4" destOrd="0" presId="urn:microsoft.com/office/officeart/2005/8/layout/pyramid2"/>
    <dgm:cxn modelId="{563684F9-0EC0-40F8-88FD-F435216C1814}" type="presParOf" srcId="{C235C87C-089F-4AE3-B09F-8ACAE5F0B3F9}" destId="{809E176B-A579-44C4-8DAA-1AB3F794B786}"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9135CE-342C-4964-983E-280934D190A6}" type="doc">
      <dgm:prSet loTypeId="urn:microsoft.com/office/officeart/2005/8/layout/orgChart1" loCatId="hierarchy" qsTypeId="urn:microsoft.com/office/officeart/2005/8/quickstyle/simple3" qsCatId="simple" csTypeId="urn:microsoft.com/office/officeart/2005/8/colors/colorful4" csCatId="colorful" phldr="1"/>
      <dgm:spPr/>
      <dgm:t>
        <a:bodyPr/>
        <a:lstStyle/>
        <a:p>
          <a:endParaRPr lang="en-AU"/>
        </a:p>
      </dgm:t>
    </dgm:pt>
    <dgm:pt modelId="{EFF500AB-4949-492E-8FD0-77B8AA0664CC}">
      <dgm:prSet phldrT="[Text]" custT="1">
        <dgm:style>
          <a:lnRef idx="1">
            <a:schemeClr val="accent3"/>
          </a:lnRef>
          <a:fillRef idx="2">
            <a:schemeClr val="accent3"/>
          </a:fillRef>
          <a:effectRef idx="1">
            <a:schemeClr val="accent3"/>
          </a:effectRef>
          <a:fontRef idx="minor">
            <a:schemeClr val="dk1"/>
          </a:fontRef>
        </dgm:style>
      </dgm:prSet>
      <dgm:spPr>
        <a:solidFill>
          <a:srgbClr val="00FF00"/>
        </a:solidFill>
        <a:ln w="28575">
          <a:solidFill>
            <a:schemeClr val="tx1"/>
          </a:solidFill>
        </a:ln>
      </dgm:spPr>
      <dgm:t>
        <a:bodyPr/>
        <a:lstStyle/>
        <a:p>
          <a:r>
            <a:rPr lang="en-GB" sz="2000" b="1">
              <a:solidFill>
                <a:schemeClr val="tx1"/>
              </a:solidFill>
            </a:rPr>
            <a:t>Classification of Movement Skills</a:t>
          </a:r>
          <a:endParaRPr lang="en-AU" sz="2000" b="1">
            <a:solidFill>
              <a:schemeClr val="tx1"/>
            </a:solidFill>
          </a:endParaRPr>
        </a:p>
      </dgm:t>
    </dgm:pt>
    <dgm:pt modelId="{2B1B95B7-DDF3-4920-B18D-59621367FFD7}" type="parTrans" cxnId="{180FBD27-E305-4A0A-89A9-D0CB3293F56B}">
      <dgm:prSet/>
      <dgm:spPr/>
      <dgm:t>
        <a:bodyPr/>
        <a:lstStyle/>
        <a:p>
          <a:endParaRPr lang="en-AU"/>
        </a:p>
      </dgm:t>
    </dgm:pt>
    <dgm:pt modelId="{30B85660-2B0D-426B-A902-4DEB7F9AF454}" type="sibTrans" cxnId="{180FBD27-E305-4A0A-89A9-D0CB3293F56B}">
      <dgm:prSet/>
      <dgm:spPr/>
      <dgm:t>
        <a:bodyPr/>
        <a:lstStyle/>
        <a:p>
          <a:endParaRPr lang="en-AU"/>
        </a:p>
      </dgm:t>
    </dgm:pt>
    <dgm:pt modelId="{C029FBD1-6218-408D-9D07-D634339EE6D3}">
      <dgm:prSet phldrT="[Text]" custT="1">
        <dgm:style>
          <a:lnRef idx="2">
            <a:schemeClr val="accent5">
              <a:shade val="50000"/>
            </a:schemeClr>
          </a:lnRef>
          <a:fillRef idx="1">
            <a:schemeClr val="accent5"/>
          </a:fillRef>
          <a:effectRef idx="0">
            <a:schemeClr val="accent5"/>
          </a:effectRef>
          <a:fontRef idx="minor">
            <a:schemeClr val="lt1"/>
          </a:fontRef>
        </dgm:style>
      </dgm:prSet>
      <dgm:spPr>
        <a:solidFill>
          <a:srgbClr val="FFC000"/>
        </a:solidFill>
        <a:ln>
          <a:solidFill>
            <a:schemeClr val="bg1"/>
          </a:solidFill>
        </a:ln>
      </dgm:spPr>
      <dgm:t>
        <a:bodyPr/>
        <a:lstStyle/>
        <a:p>
          <a:pPr>
            <a:lnSpc>
              <a:spcPct val="100000"/>
            </a:lnSpc>
          </a:pPr>
          <a:r>
            <a:rPr lang="en-GB" sz="1800" b="1">
              <a:solidFill>
                <a:schemeClr val="bg1"/>
              </a:solidFill>
            </a:rPr>
            <a:t>Predictability of the Environment</a:t>
          </a:r>
          <a:endParaRPr lang="en-AU" sz="1800" b="1">
            <a:solidFill>
              <a:schemeClr val="bg1"/>
            </a:solidFill>
          </a:endParaRPr>
        </a:p>
      </dgm:t>
    </dgm:pt>
    <dgm:pt modelId="{5A41DBDE-2314-4A02-964A-26618D8A4ABE}" type="parTrans" cxnId="{6BC46890-2D4B-4882-B650-BE11FEC67CA7}">
      <dgm:prSet/>
      <dgm:spPr>
        <a:ln>
          <a:solidFill>
            <a:schemeClr val="tx1"/>
          </a:solidFill>
        </a:ln>
      </dgm:spPr>
      <dgm:t>
        <a:bodyPr/>
        <a:lstStyle/>
        <a:p>
          <a:endParaRPr lang="en-AU"/>
        </a:p>
      </dgm:t>
    </dgm:pt>
    <dgm:pt modelId="{AF200602-802F-455B-8069-0A955A9D7BC5}" type="sibTrans" cxnId="{6BC46890-2D4B-4882-B650-BE11FEC67CA7}">
      <dgm:prSet/>
      <dgm:spPr/>
      <dgm:t>
        <a:bodyPr/>
        <a:lstStyle/>
        <a:p>
          <a:endParaRPr lang="en-AU"/>
        </a:p>
      </dgm:t>
    </dgm:pt>
    <dgm:pt modelId="{FFD20BD9-842D-4639-8928-3B0496E5D53D}">
      <dgm:prSet phldrT="[Text]">
        <dgm:style>
          <a:lnRef idx="2">
            <a:schemeClr val="accent5">
              <a:shade val="50000"/>
            </a:schemeClr>
          </a:lnRef>
          <a:fillRef idx="1">
            <a:schemeClr val="accent5"/>
          </a:fillRef>
          <a:effectRef idx="0">
            <a:schemeClr val="accent5"/>
          </a:effectRef>
          <a:fontRef idx="minor">
            <a:schemeClr val="lt1"/>
          </a:fontRef>
        </dgm:style>
      </dgm:prSet>
      <dgm:spPr>
        <a:solidFill>
          <a:srgbClr val="FFC000"/>
        </a:solidFill>
        <a:ln cap="flat" cmpd="sng">
          <a:solidFill>
            <a:schemeClr val="bg1"/>
          </a:solidFill>
        </a:ln>
      </dgm:spPr>
      <dgm:t>
        <a:bodyPr/>
        <a:lstStyle/>
        <a:p>
          <a:r>
            <a:rPr lang="en-GB">
              <a:solidFill>
                <a:schemeClr val="bg1"/>
              </a:solidFill>
            </a:rPr>
            <a:t>Open</a:t>
          </a:r>
          <a:endParaRPr lang="en-AU">
            <a:solidFill>
              <a:schemeClr val="bg1"/>
            </a:solidFill>
          </a:endParaRPr>
        </a:p>
      </dgm:t>
    </dgm:pt>
    <dgm:pt modelId="{DAABB121-5C53-4DF1-8204-16D7A5C03801}" type="parTrans" cxnId="{45A1C50D-D66E-4F70-A18E-9C4CAE2BD24C}">
      <dgm:prSet/>
      <dgm:spPr>
        <a:ln>
          <a:solidFill>
            <a:schemeClr val="tx1"/>
          </a:solidFill>
        </a:ln>
      </dgm:spPr>
      <dgm:t>
        <a:bodyPr/>
        <a:lstStyle/>
        <a:p>
          <a:endParaRPr lang="en-AU"/>
        </a:p>
      </dgm:t>
    </dgm:pt>
    <dgm:pt modelId="{205CBE11-975B-4471-A204-3886824A1893}" type="sibTrans" cxnId="{45A1C50D-D66E-4F70-A18E-9C4CAE2BD24C}">
      <dgm:prSet/>
      <dgm:spPr/>
      <dgm:t>
        <a:bodyPr/>
        <a:lstStyle/>
        <a:p>
          <a:endParaRPr lang="en-AU"/>
        </a:p>
      </dgm:t>
    </dgm:pt>
    <dgm:pt modelId="{3B3C02B6-AE51-4AF4-904C-8818227FEE26}">
      <dgm:prSet custT="1">
        <dgm:style>
          <a:lnRef idx="2">
            <a:schemeClr val="accent2">
              <a:shade val="50000"/>
            </a:schemeClr>
          </a:lnRef>
          <a:fillRef idx="1">
            <a:schemeClr val="accent2"/>
          </a:fillRef>
          <a:effectRef idx="0">
            <a:schemeClr val="accent2"/>
          </a:effectRef>
          <a:fontRef idx="minor">
            <a:schemeClr val="lt1"/>
          </a:fontRef>
        </dgm:style>
      </dgm:prSet>
      <dgm:spPr>
        <a:solidFill>
          <a:srgbClr val="FF0000"/>
        </a:solidFill>
        <a:ln>
          <a:solidFill>
            <a:schemeClr val="bg1"/>
          </a:solidFill>
        </a:ln>
      </dgm:spPr>
      <dgm:t>
        <a:bodyPr/>
        <a:lstStyle/>
        <a:p>
          <a:r>
            <a:rPr lang="en-GB" sz="1800" b="1">
              <a:solidFill>
                <a:schemeClr val="bg1"/>
              </a:solidFill>
            </a:rPr>
            <a:t>Type of Movement</a:t>
          </a:r>
          <a:endParaRPr lang="en-AU" sz="1800" b="1">
            <a:solidFill>
              <a:schemeClr val="bg1"/>
            </a:solidFill>
          </a:endParaRPr>
        </a:p>
      </dgm:t>
    </dgm:pt>
    <dgm:pt modelId="{97C41529-D9AA-483B-8E56-CF6563C24472}" type="parTrans" cxnId="{19D8B40E-FEAC-4F28-A418-4B7660A31CF7}">
      <dgm:prSet/>
      <dgm:spPr>
        <a:ln>
          <a:solidFill>
            <a:schemeClr val="tx1"/>
          </a:solidFill>
        </a:ln>
      </dgm:spPr>
      <dgm:t>
        <a:bodyPr/>
        <a:lstStyle/>
        <a:p>
          <a:endParaRPr lang="en-AU"/>
        </a:p>
      </dgm:t>
    </dgm:pt>
    <dgm:pt modelId="{39AF4915-1565-4220-8B07-275E5BF94C57}" type="sibTrans" cxnId="{19D8B40E-FEAC-4F28-A418-4B7660A31CF7}">
      <dgm:prSet/>
      <dgm:spPr/>
      <dgm:t>
        <a:bodyPr/>
        <a:lstStyle/>
        <a:p>
          <a:endParaRPr lang="en-AU"/>
        </a:p>
      </dgm:t>
    </dgm:pt>
    <dgm:pt modelId="{4AA16CCB-4E8F-4A48-9CEF-43C66D678FE0}">
      <dgm:prSet custT="1">
        <dgm:style>
          <a:lnRef idx="2">
            <a:schemeClr val="accent1">
              <a:shade val="50000"/>
            </a:schemeClr>
          </a:lnRef>
          <a:fillRef idx="1">
            <a:schemeClr val="accent1"/>
          </a:fillRef>
          <a:effectRef idx="0">
            <a:schemeClr val="accent1"/>
          </a:effectRef>
          <a:fontRef idx="minor">
            <a:schemeClr val="lt1"/>
          </a:fontRef>
        </dgm:style>
      </dgm:prSet>
      <dgm:spPr>
        <a:solidFill>
          <a:srgbClr val="00B0F0"/>
        </a:solidFill>
        <a:ln>
          <a:solidFill>
            <a:schemeClr val="bg1"/>
          </a:solidFill>
        </a:ln>
      </dgm:spPr>
      <dgm:t>
        <a:bodyPr/>
        <a:lstStyle/>
        <a:p>
          <a:r>
            <a:rPr lang="en-GB" sz="1800" b="1">
              <a:solidFill>
                <a:schemeClr val="bg1"/>
              </a:solidFill>
            </a:rPr>
            <a:t>Movement Precision</a:t>
          </a:r>
          <a:endParaRPr lang="en-AU" sz="1800" b="1">
            <a:solidFill>
              <a:schemeClr val="bg1"/>
            </a:solidFill>
          </a:endParaRPr>
        </a:p>
      </dgm:t>
    </dgm:pt>
    <dgm:pt modelId="{C0ED8307-36D7-47D1-B7BC-D0A7DA75B95E}" type="sibTrans" cxnId="{C97AB666-F051-4085-AB26-7F479025B9E8}">
      <dgm:prSet/>
      <dgm:spPr/>
      <dgm:t>
        <a:bodyPr/>
        <a:lstStyle/>
        <a:p>
          <a:endParaRPr lang="en-AU"/>
        </a:p>
      </dgm:t>
    </dgm:pt>
    <dgm:pt modelId="{3E368752-F5E1-4C28-9047-AE85B283A943}" type="parTrans" cxnId="{C97AB666-F051-4085-AB26-7F479025B9E8}">
      <dgm:prSet/>
      <dgm:spPr>
        <a:ln>
          <a:solidFill>
            <a:schemeClr val="tx1"/>
          </a:solidFill>
        </a:ln>
      </dgm:spPr>
      <dgm:t>
        <a:bodyPr/>
        <a:lstStyle/>
        <a:p>
          <a:endParaRPr lang="en-AU"/>
        </a:p>
      </dgm:t>
    </dgm:pt>
    <dgm:pt modelId="{4B538899-087B-40E4-99A7-E15A6C6E5B49}">
      <dgm:prSet>
        <dgm:style>
          <a:lnRef idx="2">
            <a:schemeClr val="accent5">
              <a:shade val="50000"/>
            </a:schemeClr>
          </a:lnRef>
          <a:fillRef idx="1">
            <a:schemeClr val="accent5"/>
          </a:fillRef>
          <a:effectRef idx="0">
            <a:schemeClr val="accent5"/>
          </a:effectRef>
          <a:fontRef idx="minor">
            <a:schemeClr val="lt1"/>
          </a:fontRef>
        </dgm:style>
      </dgm:prSet>
      <dgm:spPr>
        <a:solidFill>
          <a:srgbClr val="FFC000"/>
        </a:solidFill>
        <a:ln cap="flat" cmpd="sng">
          <a:solidFill>
            <a:schemeClr val="bg1"/>
          </a:solidFill>
        </a:ln>
      </dgm:spPr>
      <dgm:t>
        <a:bodyPr/>
        <a:lstStyle/>
        <a:p>
          <a:r>
            <a:rPr lang="en-GB">
              <a:solidFill>
                <a:schemeClr val="bg1"/>
              </a:solidFill>
            </a:rPr>
            <a:t>Closed</a:t>
          </a:r>
          <a:endParaRPr lang="en-AU">
            <a:solidFill>
              <a:schemeClr val="bg1"/>
            </a:solidFill>
          </a:endParaRPr>
        </a:p>
      </dgm:t>
    </dgm:pt>
    <dgm:pt modelId="{DD387627-0009-4615-B899-B27D14EB7126}" type="parTrans" cxnId="{5BDF691B-D9A0-4249-AB82-52576C6866E8}">
      <dgm:prSet/>
      <dgm:spPr>
        <a:ln>
          <a:solidFill>
            <a:schemeClr val="tx1"/>
          </a:solidFill>
        </a:ln>
      </dgm:spPr>
      <dgm:t>
        <a:bodyPr/>
        <a:lstStyle/>
        <a:p>
          <a:endParaRPr lang="en-AU"/>
        </a:p>
      </dgm:t>
    </dgm:pt>
    <dgm:pt modelId="{A8CE7E49-6156-4877-8E80-1FDF6087061F}" type="sibTrans" cxnId="{5BDF691B-D9A0-4249-AB82-52576C6866E8}">
      <dgm:prSet/>
      <dgm:spPr/>
      <dgm:t>
        <a:bodyPr/>
        <a:lstStyle/>
        <a:p>
          <a:endParaRPr lang="en-AU"/>
        </a:p>
      </dgm:t>
    </dgm:pt>
    <dgm:pt modelId="{9CD43BED-50B5-43F8-9A20-BC1C6C60AE5C}">
      <dgm:prSet>
        <dgm:style>
          <a:lnRef idx="2">
            <a:schemeClr val="accent1">
              <a:shade val="50000"/>
            </a:schemeClr>
          </a:lnRef>
          <a:fillRef idx="1">
            <a:schemeClr val="accent1"/>
          </a:fillRef>
          <a:effectRef idx="0">
            <a:schemeClr val="accent1"/>
          </a:effectRef>
          <a:fontRef idx="minor">
            <a:schemeClr val="lt1"/>
          </a:fontRef>
        </dgm:style>
      </dgm:prSet>
      <dgm:spPr>
        <a:solidFill>
          <a:srgbClr val="00B0F0"/>
        </a:solidFill>
        <a:ln cap="flat" cmpd="sng">
          <a:solidFill>
            <a:schemeClr val="bg1"/>
          </a:solidFill>
        </a:ln>
      </dgm:spPr>
      <dgm:t>
        <a:bodyPr/>
        <a:lstStyle/>
        <a:p>
          <a:r>
            <a:rPr lang="en-GB" b="0">
              <a:solidFill>
                <a:schemeClr val="bg1"/>
              </a:solidFill>
            </a:rPr>
            <a:t>Fine</a:t>
          </a:r>
          <a:endParaRPr lang="en-AU" b="0">
            <a:solidFill>
              <a:schemeClr val="bg1"/>
            </a:solidFill>
          </a:endParaRPr>
        </a:p>
      </dgm:t>
    </dgm:pt>
    <dgm:pt modelId="{2CC9487A-CADB-4BFE-91B9-881AE51FE7D0}" type="parTrans" cxnId="{3A6332F4-2148-4740-9516-1FCB505A7E6F}">
      <dgm:prSet/>
      <dgm:spPr>
        <a:ln>
          <a:solidFill>
            <a:schemeClr val="tx1"/>
          </a:solidFill>
        </a:ln>
      </dgm:spPr>
      <dgm:t>
        <a:bodyPr/>
        <a:lstStyle/>
        <a:p>
          <a:endParaRPr lang="en-AU"/>
        </a:p>
      </dgm:t>
    </dgm:pt>
    <dgm:pt modelId="{9BB47CFF-8D4F-464D-A0BA-2D0C2C9186A0}" type="sibTrans" cxnId="{3A6332F4-2148-4740-9516-1FCB505A7E6F}">
      <dgm:prSet/>
      <dgm:spPr/>
      <dgm:t>
        <a:bodyPr/>
        <a:lstStyle/>
        <a:p>
          <a:endParaRPr lang="en-AU"/>
        </a:p>
      </dgm:t>
    </dgm:pt>
    <dgm:pt modelId="{8076C5F0-45C2-4406-9462-7CC54945AB61}">
      <dgm:prSet>
        <dgm:style>
          <a:lnRef idx="2">
            <a:schemeClr val="accent1">
              <a:shade val="50000"/>
            </a:schemeClr>
          </a:lnRef>
          <a:fillRef idx="1">
            <a:schemeClr val="accent1"/>
          </a:fillRef>
          <a:effectRef idx="0">
            <a:schemeClr val="accent1"/>
          </a:effectRef>
          <a:fontRef idx="minor">
            <a:schemeClr val="lt1"/>
          </a:fontRef>
        </dgm:style>
      </dgm:prSet>
      <dgm:spPr>
        <a:solidFill>
          <a:srgbClr val="00B0F0"/>
        </a:solidFill>
        <a:ln cap="flat" cmpd="sng">
          <a:solidFill>
            <a:schemeClr val="bg1"/>
          </a:solidFill>
        </a:ln>
      </dgm:spPr>
      <dgm:t>
        <a:bodyPr/>
        <a:lstStyle/>
        <a:p>
          <a:r>
            <a:rPr lang="en-GB" b="0">
              <a:solidFill>
                <a:schemeClr val="bg1"/>
              </a:solidFill>
            </a:rPr>
            <a:t>Gross</a:t>
          </a:r>
          <a:endParaRPr lang="en-AU" b="0">
            <a:solidFill>
              <a:schemeClr val="bg1"/>
            </a:solidFill>
          </a:endParaRPr>
        </a:p>
      </dgm:t>
    </dgm:pt>
    <dgm:pt modelId="{21FE87CD-8EC4-4688-B05E-5EFCDCCB2543}" type="parTrans" cxnId="{661E0DD2-0357-4E9A-BCC0-B087AF0AC01B}">
      <dgm:prSet/>
      <dgm:spPr>
        <a:ln>
          <a:solidFill>
            <a:schemeClr val="tx1"/>
          </a:solidFill>
        </a:ln>
      </dgm:spPr>
      <dgm:t>
        <a:bodyPr/>
        <a:lstStyle/>
        <a:p>
          <a:endParaRPr lang="en-AU"/>
        </a:p>
      </dgm:t>
    </dgm:pt>
    <dgm:pt modelId="{5D227DDF-3087-4EEB-9647-2A2AB5DA9D17}" type="sibTrans" cxnId="{661E0DD2-0357-4E9A-BCC0-B087AF0AC01B}">
      <dgm:prSet/>
      <dgm:spPr/>
      <dgm:t>
        <a:bodyPr/>
        <a:lstStyle/>
        <a:p>
          <a:endParaRPr lang="en-AU"/>
        </a:p>
      </dgm:t>
    </dgm:pt>
    <dgm:pt modelId="{3D7C0EDF-A9AB-4B4F-8A47-37F21ED3118F}">
      <dgm:prSet>
        <dgm:style>
          <a:lnRef idx="2">
            <a:schemeClr val="accent2">
              <a:shade val="50000"/>
            </a:schemeClr>
          </a:lnRef>
          <a:fillRef idx="1">
            <a:schemeClr val="accent2"/>
          </a:fillRef>
          <a:effectRef idx="0">
            <a:schemeClr val="accent2"/>
          </a:effectRef>
          <a:fontRef idx="minor">
            <a:schemeClr val="lt1"/>
          </a:fontRef>
        </dgm:style>
      </dgm:prSet>
      <dgm:spPr>
        <a:solidFill>
          <a:srgbClr val="FF0000"/>
        </a:solidFill>
        <a:ln cap="flat" cmpd="sng">
          <a:solidFill>
            <a:schemeClr val="bg1"/>
          </a:solidFill>
        </a:ln>
      </dgm:spPr>
      <dgm:t>
        <a:bodyPr/>
        <a:lstStyle/>
        <a:p>
          <a:r>
            <a:rPr lang="en-GB">
              <a:solidFill>
                <a:schemeClr val="bg1"/>
              </a:solidFill>
            </a:rPr>
            <a:t>Discrete</a:t>
          </a:r>
          <a:endParaRPr lang="en-AU">
            <a:solidFill>
              <a:schemeClr val="bg1"/>
            </a:solidFill>
          </a:endParaRPr>
        </a:p>
      </dgm:t>
    </dgm:pt>
    <dgm:pt modelId="{08C99176-329D-4C4D-9B4E-C598C7EA30B9}" type="parTrans" cxnId="{9E2A4297-7A98-4332-B9AC-2AA5A95DBC77}">
      <dgm:prSet/>
      <dgm:spPr>
        <a:ln>
          <a:solidFill>
            <a:schemeClr val="tx1"/>
          </a:solidFill>
        </a:ln>
      </dgm:spPr>
      <dgm:t>
        <a:bodyPr/>
        <a:lstStyle/>
        <a:p>
          <a:endParaRPr lang="en-AU"/>
        </a:p>
      </dgm:t>
    </dgm:pt>
    <dgm:pt modelId="{F694A308-FC7B-4A7F-9471-35FAC97B2002}" type="sibTrans" cxnId="{9E2A4297-7A98-4332-B9AC-2AA5A95DBC77}">
      <dgm:prSet/>
      <dgm:spPr/>
      <dgm:t>
        <a:bodyPr/>
        <a:lstStyle/>
        <a:p>
          <a:endParaRPr lang="en-AU"/>
        </a:p>
      </dgm:t>
    </dgm:pt>
    <dgm:pt modelId="{A60CD56A-B8EC-4FB5-950B-D586D2F82AF4}">
      <dgm:prSet>
        <dgm:style>
          <a:lnRef idx="2">
            <a:schemeClr val="accent2">
              <a:shade val="50000"/>
            </a:schemeClr>
          </a:lnRef>
          <a:fillRef idx="1">
            <a:schemeClr val="accent2"/>
          </a:fillRef>
          <a:effectRef idx="0">
            <a:schemeClr val="accent2"/>
          </a:effectRef>
          <a:fontRef idx="minor">
            <a:schemeClr val="lt1"/>
          </a:fontRef>
        </dgm:style>
      </dgm:prSet>
      <dgm:spPr>
        <a:solidFill>
          <a:srgbClr val="FF0000"/>
        </a:solidFill>
        <a:ln cap="flat" cmpd="sng">
          <a:solidFill>
            <a:schemeClr val="bg1"/>
          </a:solidFill>
        </a:ln>
      </dgm:spPr>
      <dgm:t>
        <a:bodyPr/>
        <a:lstStyle/>
        <a:p>
          <a:r>
            <a:rPr lang="en-GB">
              <a:solidFill>
                <a:schemeClr val="bg1"/>
              </a:solidFill>
            </a:rPr>
            <a:t>Continuous</a:t>
          </a:r>
          <a:endParaRPr lang="en-AU">
            <a:solidFill>
              <a:schemeClr val="bg1"/>
            </a:solidFill>
          </a:endParaRPr>
        </a:p>
      </dgm:t>
    </dgm:pt>
    <dgm:pt modelId="{87B12FB0-71EF-49BB-84AE-86FDCFC73BAF}" type="parTrans" cxnId="{E108D7AA-3536-49F2-ACA9-551DC7206031}">
      <dgm:prSet/>
      <dgm:spPr>
        <a:ln>
          <a:solidFill>
            <a:schemeClr val="tx1"/>
          </a:solidFill>
        </a:ln>
      </dgm:spPr>
      <dgm:t>
        <a:bodyPr/>
        <a:lstStyle/>
        <a:p>
          <a:endParaRPr lang="en-AU"/>
        </a:p>
      </dgm:t>
    </dgm:pt>
    <dgm:pt modelId="{604C7566-274E-486B-87D9-175D1F866D8E}" type="sibTrans" cxnId="{E108D7AA-3536-49F2-ACA9-551DC7206031}">
      <dgm:prSet/>
      <dgm:spPr/>
      <dgm:t>
        <a:bodyPr/>
        <a:lstStyle/>
        <a:p>
          <a:endParaRPr lang="en-AU"/>
        </a:p>
      </dgm:t>
    </dgm:pt>
    <dgm:pt modelId="{EBB0BA95-C660-47AA-BCF1-93E4BAA01D32}">
      <dgm:prSet>
        <dgm:style>
          <a:lnRef idx="2">
            <a:schemeClr val="accent2">
              <a:shade val="50000"/>
            </a:schemeClr>
          </a:lnRef>
          <a:fillRef idx="1">
            <a:schemeClr val="accent2"/>
          </a:fillRef>
          <a:effectRef idx="0">
            <a:schemeClr val="accent2"/>
          </a:effectRef>
          <a:fontRef idx="minor">
            <a:schemeClr val="lt1"/>
          </a:fontRef>
        </dgm:style>
      </dgm:prSet>
      <dgm:spPr>
        <a:solidFill>
          <a:srgbClr val="FF0000"/>
        </a:solidFill>
        <a:ln cap="flat" cmpd="sng">
          <a:solidFill>
            <a:schemeClr val="bg1"/>
          </a:solidFill>
        </a:ln>
      </dgm:spPr>
      <dgm:t>
        <a:bodyPr/>
        <a:lstStyle/>
        <a:p>
          <a:r>
            <a:rPr lang="en-GB">
              <a:solidFill>
                <a:schemeClr val="bg1"/>
              </a:solidFill>
            </a:rPr>
            <a:t>Serial</a:t>
          </a:r>
          <a:endParaRPr lang="en-AU">
            <a:solidFill>
              <a:schemeClr val="bg1"/>
            </a:solidFill>
          </a:endParaRPr>
        </a:p>
      </dgm:t>
    </dgm:pt>
    <dgm:pt modelId="{38A55E80-26FF-4586-8683-4B473E003E16}" type="parTrans" cxnId="{F8C0BD2E-6216-4FC3-B190-17D4EA3C6BDC}">
      <dgm:prSet/>
      <dgm:spPr>
        <a:ln>
          <a:solidFill>
            <a:schemeClr val="tx1"/>
          </a:solidFill>
        </a:ln>
      </dgm:spPr>
      <dgm:t>
        <a:bodyPr/>
        <a:lstStyle/>
        <a:p>
          <a:endParaRPr lang="en-AU"/>
        </a:p>
      </dgm:t>
    </dgm:pt>
    <dgm:pt modelId="{96C957A8-4E52-4526-BBC8-1F4A88DE1FE5}" type="sibTrans" cxnId="{F8C0BD2E-6216-4FC3-B190-17D4EA3C6BDC}">
      <dgm:prSet/>
      <dgm:spPr/>
      <dgm:t>
        <a:bodyPr/>
        <a:lstStyle/>
        <a:p>
          <a:endParaRPr lang="en-AU"/>
        </a:p>
      </dgm:t>
    </dgm:pt>
    <dgm:pt modelId="{AAF0B04D-A07B-4337-B48B-A13D78825D02}" type="pres">
      <dgm:prSet presAssocID="{DB9135CE-342C-4964-983E-280934D190A6}" presName="hierChild1" presStyleCnt="0">
        <dgm:presLayoutVars>
          <dgm:orgChart val="1"/>
          <dgm:chPref val="1"/>
          <dgm:dir/>
          <dgm:animOne val="branch"/>
          <dgm:animLvl val="lvl"/>
          <dgm:resizeHandles/>
        </dgm:presLayoutVars>
      </dgm:prSet>
      <dgm:spPr/>
    </dgm:pt>
    <dgm:pt modelId="{E6BA1170-89C7-4125-B3DB-CF26258EABCF}" type="pres">
      <dgm:prSet presAssocID="{EFF500AB-4949-492E-8FD0-77B8AA0664CC}" presName="hierRoot1" presStyleCnt="0">
        <dgm:presLayoutVars>
          <dgm:hierBranch val="init"/>
        </dgm:presLayoutVars>
      </dgm:prSet>
      <dgm:spPr/>
    </dgm:pt>
    <dgm:pt modelId="{EC6EDF0F-136F-4F20-8FD2-4B7753787591}" type="pres">
      <dgm:prSet presAssocID="{EFF500AB-4949-492E-8FD0-77B8AA0664CC}" presName="rootComposite1" presStyleCnt="0"/>
      <dgm:spPr/>
    </dgm:pt>
    <dgm:pt modelId="{81FC5037-1C99-4FF2-8CD8-6688EF8B1424}" type="pres">
      <dgm:prSet presAssocID="{EFF500AB-4949-492E-8FD0-77B8AA0664CC}" presName="rootText1" presStyleLbl="node0" presStyleIdx="0" presStyleCnt="1" custScaleX="223926" custScaleY="173486">
        <dgm:presLayoutVars>
          <dgm:chPref val="3"/>
        </dgm:presLayoutVars>
      </dgm:prSet>
      <dgm:spPr/>
    </dgm:pt>
    <dgm:pt modelId="{AA2CD0C3-89F3-40F9-AE8B-9A347921C277}" type="pres">
      <dgm:prSet presAssocID="{EFF500AB-4949-492E-8FD0-77B8AA0664CC}" presName="rootConnector1" presStyleLbl="node1" presStyleIdx="0" presStyleCnt="0"/>
      <dgm:spPr/>
    </dgm:pt>
    <dgm:pt modelId="{960A844C-E672-4077-9263-1116DC8323F5}" type="pres">
      <dgm:prSet presAssocID="{EFF500AB-4949-492E-8FD0-77B8AA0664CC}" presName="hierChild2" presStyleCnt="0"/>
      <dgm:spPr/>
    </dgm:pt>
    <dgm:pt modelId="{4E04692B-6BBB-46B7-A7AC-410CBD31D9C6}" type="pres">
      <dgm:prSet presAssocID="{3E368752-F5E1-4C28-9047-AE85B283A943}" presName="Name37" presStyleLbl="parChTrans1D2" presStyleIdx="0" presStyleCnt="3"/>
      <dgm:spPr/>
    </dgm:pt>
    <dgm:pt modelId="{B38D3146-1425-47C6-BDDA-99743CD2A0F3}" type="pres">
      <dgm:prSet presAssocID="{4AA16CCB-4E8F-4A48-9CEF-43C66D678FE0}" presName="hierRoot2" presStyleCnt="0">
        <dgm:presLayoutVars>
          <dgm:hierBranch/>
        </dgm:presLayoutVars>
      </dgm:prSet>
      <dgm:spPr/>
    </dgm:pt>
    <dgm:pt modelId="{088AA0AF-F498-471D-A2C0-A1D3C897D80E}" type="pres">
      <dgm:prSet presAssocID="{4AA16CCB-4E8F-4A48-9CEF-43C66D678FE0}" presName="rootComposite" presStyleCnt="0"/>
      <dgm:spPr/>
    </dgm:pt>
    <dgm:pt modelId="{51A52799-01D3-453B-9AE6-72156273B783}" type="pres">
      <dgm:prSet presAssocID="{4AA16CCB-4E8F-4A48-9CEF-43C66D678FE0}" presName="rootText" presStyleLbl="node2" presStyleIdx="0" presStyleCnt="3" custScaleX="167478" custScaleY="136031" custLinFactNeighborY="55028">
        <dgm:presLayoutVars>
          <dgm:chPref val="3"/>
        </dgm:presLayoutVars>
      </dgm:prSet>
      <dgm:spPr/>
    </dgm:pt>
    <dgm:pt modelId="{1BDAE8BA-716D-48EA-98ED-B2373D2A8F6A}" type="pres">
      <dgm:prSet presAssocID="{4AA16CCB-4E8F-4A48-9CEF-43C66D678FE0}" presName="rootConnector" presStyleLbl="node2" presStyleIdx="0" presStyleCnt="3"/>
      <dgm:spPr/>
    </dgm:pt>
    <dgm:pt modelId="{FA5B88A6-155A-4422-982E-100E30B90A03}" type="pres">
      <dgm:prSet presAssocID="{4AA16CCB-4E8F-4A48-9CEF-43C66D678FE0}" presName="hierChild4" presStyleCnt="0"/>
      <dgm:spPr/>
    </dgm:pt>
    <dgm:pt modelId="{A88A2D5B-5E92-4943-96F5-2B5D5AD68663}" type="pres">
      <dgm:prSet presAssocID="{2CC9487A-CADB-4BFE-91B9-881AE51FE7D0}" presName="Name35" presStyleLbl="parChTrans1D3" presStyleIdx="0" presStyleCnt="7"/>
      <dgm:spPr/>
    </dgm:pt>
    <dgm:pt modelId="{CFAFF1D2-2BE5-4B75-BA4E-95174998C0A0}" type="pres">
      <dgm:prSet presAssocID="{9CD43BED-50B5-43F8-9A20-BC1C6C60AE5C}" presName="hierRoot2" presStyleCnt="0">
        <dgm:presLayoutVars>
          <dgm:hierBranch/>
        </dgm:presLayoutVars>
      </dgm:prSet>
      <dgm:spPr/>
    </dgm:pt>
    <dgm:pt modelId="{7935D268-CDD2-4561-A309-0338DF1DC9DE}" type="pres">
      <dgm:prSet presAssocID="{9CD43BED-50B5-43F8-9A20-BC1C6C60AE5C}" presName="rootComposite" presStyleCnt="0"/>
      <dgm:spPr/>
    </dgm:pt>
    <dgm:pt modelId="{2CD3D815-3064-4CB6-8B08-E6941FA63024}" type="pres">
      <dgm:prSet presAssocID="{9CD43BED-50B5-43F8-9A20-BC1C6C60AE5C}" presName="rootText" presStyleLbl="node3" presStyleIdx="0" presStyleCnt="7" custLinFactY="40916" custLinFactNeighborY="100000">
        <dgm:presLayoutVars>
          <dgm:chPref val="3"/>
        </dgm:presLayoutVars>
      </dgm:prSet>
      <dgm:spPr/>
    </dgm:pt>
    <dgm:pt modelId="{E2404893-40B5-4DE5-9279-A21F7DDFE239}" type="pres">
      <dgm:prSet presAssocID="{9CD43BED-50B5-43F8-9A20-BC1C6C60AE5C}" presName="rootConnector" presStyleLbl="node3" presStyleIdx="0" presStyleCnt="7"/>
      <dgm:spPr/>
    </dgm:pt>
    <dgm:pt modelId="{8201679E-0817-445E-BD6C-5A36AE4B3EE2}" type="pres">
      <dgm:prSet presAssocID="{9CD43BED-50B5-43F8-9A20-BC1C6C60AE5C}" presName="hierChild4" presStyleCnt="0"/>
      <dgm:spPr/>
    </dgm:pt>
    <dgm:pt modelId="{51917354-8C07-439A-BA8D-414F3B0E7A50}" type="pres">
      <dgm:prSet presAssocID="{9CD43BED-50B5-43F8-9A20-BC1C6C60AE5C}" presName="hierChild5" presStyleCnt="0"/>
      <dgm:spPr/>
    </dgm:pt>
    <dgm:pt modelId="{02CD1F45-A542-42D3-AECC-6B69B2EDFDB0}" type="pres">
      <dgm:prSet presAssocID="{21FE87CD-8EC4-4688-B05E-5EFCDCCB2543}" presName="Name35" presStyleLbl="parChTrans1D3" presStyleIdx="1" presStyleCnt="7"/>
      <dgm:spPr/>
    </dgm:pt>
    <dgm:pt modelId="{D91FCA5D-22AC-4471-93CF-AC119619BAC8}" type="pres">
      <dgm:prSet presAssocID="{8076C5F0-45C2-4406-9462-7CC54945AB61}" presName="hierRoot2" presStyleCnt="0">
        <dgm:presLayoutVars>
          <dgm:hierBranch val="init"/>
        </dgm:presLayoutVars>
      </dgm:prSet>
      <dgm:spPr/>
    </dgm:pt>
    <dgm:pt modelId="{18C01D37-8C68-4AC0-A36E-612E162C4215}" type="pres">
      <dgm:prSet presAssocID="{8076C5F0-45C2-4406-9462-7CC54945AB61}" presName="rootComposite" presStyleCnt="0"/>
      <dgm:spPr/>
    </dgm:pt>
    <dgm:pt modelId="{FBA8286A-58AB-4A73-96D8-399E5355597F}" type="pres">
      <dgm:prSet presAssocID="{8076C5F0-45C2-4406-9462-7CC54945AB61}" presName="rootText" presStyleLbl="node3" presStyleIdx="1" presStyleCnt="7" custLinFactY="40916" custLinFactNeighborY="100000">
        <dgm:presLayoutVars>
          <dgm:chPref val="3"/>
        </dgm:presLayoutVars>
      </dgm:prSet>
      <dgm:spPr/>
    </dgm:pt>
    <dgm:pt modelId="{288F5AF9-3EE7-470C-B59A-7D0FECE86B66}" type="pres">
      <dgm:prSet presAssocID="{8076C5F0-45C2-4406-9462-7CC54945AB61}" presName="rootConnector" presStyleLbl="node3" presStyleIdx="1" presStyleCnt="7"/>
      <dgm:spPr/>
    </dgm:pt>
    <dgm:pt modelId="{1042A5F4-E117-4EE0-A0F9-C28B0DDB0595}" type="pres">
      <dgm:prSet presAssocID="{8076C5F0-45C2-4406-9462-7CC54945AB61}" presName="hierChild4" presStyleCnt="0"/>
      <dgm:spPr/>
    </dgm:pt>
    <dgm:pt modelId="{D07FD34F-B13A-44C7-8737-58FDE8D46F7A}" type="pres">
      <dgm:prSet presAssocID="{8076C5F0-45C2-4406-9462-7CC54945AB61}" presName="hierChild5" presStyleCnt="0"/>
      <dgm:spPr/>
    </dgm:pt>
    <dgm:pt modelId="{A3C97E55-0949-42B8-AAF5-6780DFE15129}" type="pres">
      <dgm:prSet presAssocID="{4AA16CCB-4E8F-4A48-9CEF-43C66D678FE0}" presName="hierChild5" presStyleCnt="0"/>
      <dgm:spPr/>
    </dgm:pt>
    <dgm:pt modelId="{324E99E1-8489-4F40-9E1E-C0AAA623B351}" type="pres">
      <dgm:prSet presAssocID="{97C41529-D9AA-483B-8E56-CF6563C24472}" presName="Name37" presStyleLbl="parChTrans1D2" presStyleIdx="1" presStyleCnt="3"/>
      <dgm:spPr/>
    </dgm:pt>
    <dgm:pt modelId="{BF089509-69B0-4606-B30E-7CC8DF54C0FE}" type="pres">
      <dgm:prSet presAssocID="{3B3C02B6-AE51-4AF4-904C-8818227FEE26}" presName="hierRoot2" presStyleCnt="0">
        <dgm:presLayoutVars>
          <dgm:hierBranch/>
        </dgm:presLayoutVars>
      </dgm:prSet>
      <dgm:spPr/>
    </dgm:pt>
    <dgm:pt modelId="{0D9B4BD6-C079-4368-B319-DB8941B577EF}" type="pres">
      <dgm:prSet presAssocID="{3B3C02B6-AE51-4AF4-904C-8818227FEE26}" presName="rootComposite" presStyleCnt="0"/>
      <dgm:spPr/>
    </dgm:pt>
    <dgm:pt modelId="{38BCCF53-6093-4BF1-BDF9-9BF9AAD46666}" type="pres">
      <dgm:prSet presAssocID="{3B3C02B6-AE51-4AF4-904C-8818227FEE26}" presName="rootText" presStyleLbl="node2" presStyleIdx="1" presStyleCnt="3" custScaleX="187510" custScaleY="136031" custLinFactNeighborY="55028">
        <dgm:presLayoutVars>
          <dgm:chPref val="3"/>
        </dgm:presLayoutVars>
      </dgm:prSet>
      <dgm:spPr/>
    </dgm:pt>
    <dgm:pt modelId="{288A42F6-934C-48A6-BCC0-58667C307EC1}" type="pres">
      <dgm:prSet presAssocID="{3B3C02B6-AE51-4AF4-904C-8818227FEE26}" presName="rootConnector" presStyleLbl="node2" presStyleIdx="1" presStyleCnt="3"/>
      <dgm:spPr/>
    </dgm:pt>
    <dgm:pt modelId="{B29709C3-8EB2-4FAE-81B7-1F73379013E7}" type="pres">
      <dgm:prSet presAssocID="{3B3C02B6-AE51-4AF4-904C-8818227FEE26}" presName="hierChild4" presStyleCnt="0"/>
      <dgm:spPr/>
    </dgm:pt>
    <dgm:pt modelId="{41C55D17-1A07-4F44-9CA7-DC0CFAE280D5}" type="pres">
      <dgm:prSet presAssocID="{08C99176-329D-4C4D-9B4E-C598C7EA30B9}" presName="Name35" presStyleLbl="parChTrans1D3" presStyleIdx="2" presStyleCnt="7"/>
      <dgm:spPr/>
    </dgm:pt>
    <dgm:pt modelId="{F0FF47F6-FA2C-4C2C-835D-77A6CA2ACAE7}" type="pres">
      <dgm:prSet presAssocID="{3D7C0EDF-A9AB-4B4F-8A47-37F21ED3118F}" presName="hierRoot2" presStyleCnt="0">
        <dgm:presLayoutVars>
          <dgm:hierBranch val="init"/>
        </dgm:presLayoutVars>
      </dgm:prSet>
      <dgm:spPr/>
    </dgm:pt>
    <dgm:pt modelId="{ED28353E-2377-4959-A2FB-D19E334F63AD}" type="pres">
      <dgm:prSet presAssocID="{3D7C0EDF-A9AB-4B4F-8A47-37F21ED3118F}" presName="rootComposite" presStyleCnt="0"/>
      <dgm:spPr/>
    </dgm:pt>
    <dgm:pt modelId="{203FF83E-5E42-41B1-8719-E5CDBB4AAAC5}" type="pres">
      <dgm:prSet presAssocID="{3D7C0EDF-A9AB-4B4F-8A47-37F21ED3118F}" presName="rootText" presStyleLbl="node3" presStyleIdx="2" presStyleCnt="7" custLinFactY="40916" custLinFactNeighborY="100000">
        <dgm:presLayoutVars>
          <dgm:chPref val="3"/>
        </dgm:presLayoutVars>
      </dgm:prSet>
      <dgm:spPr/>
    </dgm:pt>
    <dgm:pt modelId="{33D601F9-9FFC-4F40-BEAE-BE2C6146FBF6}" type="pres">
      <dgm:prSet presAssocID="{3D7C0EDF-A9AB-4B4F-8A47-37F21ED3118F}" presName="rootConnector" presStyleLbl="node3" presStyleIdx="2" presStyleCnt="7"/>
      <dgm:spPr/>
    </dgm:pt>
    <dgm:pt modelId="{0C05A1EB-0462-4015-B02F-4D665FB19DAC}" type="pres">
      <dgm:prSet presAssocID="{3D7C0EDF-A9AB-4B4F-8A47-37F21ED3118F}" presName="hierChild4" presStyleCnt="0"/>
      <dgm:spPr/>
    </dgm:pt>
    <dgm:pt modelId="{ABFE034D-926F-4669-A7BD-AACBFF8D5A53}" type="pres">
      <dgm:prSet presAssocID="{3D7C0EDF-A9AB-4B4F-8A47-37F21ED3118F}" presName="hierChild5" presStyleCnt="0"/>
      <dgm:spPr/>
    </dgm:pt>
    <dgm:pt modelId="{B8BF4108-C068-43D8-8DC0-AAC3AD8F7BC4}" type="pres">
      <dgm:prSet presAssocID="{38A55E80-26FF-4586-8683-4B473E003E16}" presName="Name35" presStyleLbl="parChTrans1D3" presStyleIdx="3" presStyleCnt="7"/>
      <dgm:spPr/>
    </dgm:pt>
    <dgm:pt modelId="{988BF39D-E2AB-48C9-99C9-492103E7DBB5}" type="pres">
      <dgm:prSet presAssocID="{EBB0BA95-C660-47AA-BCF1-93E4BAA01D32}" presName="hierRoot2" presStyleCnt="0">
        <dgm:presLayoutVars>
          <dgm:hierBranch val="init"/>
        </dgm:presLayoutVars>
      </dgm:prSet>
      <dgm:spPr/>
    </dgm:pt>
    <dgm:pt modelId="{33419B37-4CFF-4A9F-8A55-BAE5D758498B}" type="pres">
      <dgm:prSet presAssocID="{EBB0BA95-C660-47AA-BCF1-93E4BAA01D32}" presName="rootComposite" presStyleCnt="0"/>
      <dgm:spPr/>
    </dgm:pt>
    <dgm:pt modelId="{79F64B10-4C68-4D34-B40E-348CF7F74382}" type="pres">
      <dgm:prSet presAssocID="{EBB0BA95-C660-47AA-BCF1-93E4BAA01D32}" presName="rootText" presStyleLbl="node3" presStyleIdx="3" presStyleCnt="7" custLinFactY="40916" custLinFactNeighborY="100000">
        <dgm:presLayoutVars>
          <dgm:chPref val="3"/>
        </dgm:presLayoutVars>
      </dgm:prSet>
      <dgm:spPr/>
    </dgm:pt>
    <dgm:pt modelId="{9ED71A4D-696A-4CED-9EDA-B3E13C31C1A8}" type="pres">
      <dgm:prSet presAssocID="{EBB0BA95-C660-47AA-BCF1-93E4BAA01D32}" presName="rootConnector" presStyleLbl="node3" presStyleIdx="3" presStyleCnt="7"/>
      <dgm:spPr/>
    </dgm:pt>
    <dgm:pt modelId="{49916E0A-AB26-4812-85A0-2806352EA18B}" type="pres">
      <dgm:prSet presAssocID="{EBB0BA95-C660-47AA-BCF1-93E4BAA01D32}" presName="hierChild4" presStyleCnt="0"/>
      <dgm:spPr/>
    </dgm:pt>
    <dgm:pt modelId="{93202AE8-B681-4F53-97C3-591B1D368BC5}" type="pres">
      <dgm:prSet presAssocID="{EBB0BA95-C660-47AA-BCF1-93E4BAA01D32}" presName="hierChild5" presStyleCnt="0"/>
      <dgm:spPr/>
    </dgm:pt>
    <dgm:pt modelId="{BEF8CEDD-FE14-47E1-8339-E835F6B91882}" type="pres">
      <dgm:prSet presAssocID="{87B12FB0-71EF-49BB-84AE-86FDCFC73BAF}" presName="Name35" presStyleLbl="parChTrans1D3" presStyleIdx="4" presStyleCnt="7"/>
      <dgm:spPr/>
    </dgm:pt>
    <dgm:pt modelId="{F94D5A9D-3A08-4BBD-AACE-8B6C5DD45168}" type="pres">
      <dgm:prSet presAssocID="{A60CD56A-B8EC-4FB5-950B-D586D2F82AF4}" presName="hierRoot2" presStyleCnt="0">
        <dgm:presLayoutVars>
          <dgm:hierBranch val="init"/>
        </dgm:presLayoutVars>
      </dgm:prSet>
      <dgm:spPr/>
    </dgm:pt>
    <dgm:pt modelId="{FBABB832-B7F2-402D-815A-F9238519BA9C}" type="pres">
      <dgm:prSet presAssocID="{A60CD56A-B8EC-4FB5-950B-D586D2F82AF4}" presName="rootComposite" presStyleCnt="0"/>
      <dgm:spPr/>
    </dgm:pt>
    <dgm:pt modelId="{F6CB2981-29A1-4E89-837A-B50245290857}" type="pres">
      <dgm:prSet presAssocID="{A60CD56A-B8EC-4FB5-950B-D586D2F82AF4}" presName="rootText" presStyleLbl="node3" presStyleIdx="4" presStyleCnt="7" custLinFactY="40916" custLinFactNeighborY="100000">
        <dgm:presLayoutVars>
          <dgm:chPref val="3"/>
        </dgm:presLayoutVars>
      </dgm:prSet>
      <dgm:spPr/>
    </dgm:pt>
    <dgm:pt modelId="{D42DF5D7-C311-4001-B057-1862D3551545}" type="pres">
      <dgm:prSet presAssocID="{A60CD56A-B8EC-4FB5-950B-D586D2F82AF4}" presName="rootConnector" presStyleLbl="node3" presStyleIdx="4" presStyleCnt="7"/>
      <dgm:spPr/>
    </dgm:pt>
    <dgm:pt modelId="{3F06F70B-6CFF-4273-9224-C4F4B704DAF3}" type="pres">
      <dgm:prSet presAssocID="{A60CD56A-B8EC-4FB5-950B-D586D2F82AF4}" presName="hierChild4" presStyleCnt="0"/>
      <dgm:spPr/>
    </dgm:pt>
    <dgm:pt modelId="{182162F4-9B17-4E76-975E-861A188662F8}" type="pres">
      <dgm:prSet presAssocID="{A60CD56A-B8EC-4FB5-950B-D586D2F82AF4}" presName="hierChild5" presStyleCnt="0"/>
      <dgm:spPr/>
    </dgm:pt>
    <dgm:pt modelId="{863885CF-916C-4C6E-ACB4-AD8BEE900A53}" type="pres">
      <dgm:prSet presAssocID="{3B3C02B6-AE51-4AF4-904C-8818227FEE26}" presName="hierChild5" presStyleCnt="0"/>
      <dgm:spPr/>
    </dgm:pt>
    <dgm:pt modelId="{950C93B6-615E-4CC8-B0C4-CCDDF5759F4D}" type="pres">
      <dgm:prSet presAssocID="{5A41DBDE-2314-4A02-964A-26618D8A4ABE}" presName="Name37" presStyleLbl="parChTrans1D2" presStyleIdx="2" presStyleCnt="3"/>
      <dgm:spPr/>
    </dgm:pt>
    <dgm:pt modelId="{1379A99C-00C3-4BE9-8D6F-C0AC9463C804}" type="pres">
      <dgm:prSet presAssocID="{C029FBD1-6218-408D-9D07-D634339EE6D3}" presName="hierRoot2" presStyleCnt="0">
        <dgm:presLayoutVars>
          <dgm:hierBranch/>
        </dgm:presLayoutVars>
      </dgm:prSet>
      <dgm:spPr/>
    </dgm:pt>
    <dgm:pt modelId="{8537C1E1-7857-444E-B274-BDD1CBE1FB0D}" type="pres">
      <dgm:prSet presAssocID="{C029FBD1-6218-408D-9D07-D634339EE6D3}" presName="rootComposite" presStyleCnt="0"/>
      <dgm:spPr/>
    </dgm:pt>
    <dgm:pt modelId="{03B7518C-1713-4EDA-A3A0-666EEB0A6C29}" type="pres">
      <dgm:prSet presAssocID="{C029FBD1-6218-408D-9D07-D634339EE6D3}" presName="rootText" presStyleLbl="node2" presStyleIdx="2" presStyleCnt="3" custScaleX="167868" custScaleY="136031" custLinFactNeighborY="55028">
        <dgm:presLayoutVars>
          <dgm:chPref val="3"/>
        </dgm:presLayoutVars>
      </dgm:prSet>
      <dgm:spPr/>
    </dgm:pt>
    <dgm:pt modelId="{E5BFE2E3-A541-4D62-B912-69F3B1C49646}" type="pres">
      <dgm:prSet presAssocID="{C029FBD1-6218-408D-9D07-D634339EE6D3}" presName="rootConnector" presStyleLbl="node2" presStyleIdx="2" presStyleCnt="3"/>
      <dgm:spPr/>
    </dgm:pt>
    <dgm:pt modelId="{9D0EB3A4-79A9-46B4-ADD9-ABFE1DA47DC4}" type="pres">
      <dgm:prSet presAssocID="{C029FBD1-6218-408D-9D07-D634339EE6D3}" presName="hierChild4" presStyleCnt="0"/>
      <dgm:spPr/>
    </dgm:pt>
    <dgm:pt modelId="{A7F51A03-CE66-4FAF-8053-792E6A050F7B}" type="pres">
      <dgm:prSet presAssocID="{DD387627-0009-4615-B899-B27D14EB7126}" presName="Name35" presStyleLbl="parChTrans1D3" presStyleIdx="5" presStyleCnt="7"/>
      <dgm:spPr/>
    </dgm:pt>
    <dgm:pt modelId="{03D13384-3F9F-4BD6-AB0C-FD8DB35D9D3A}" type="pres">
      <dgm:prSet presAssocID="{4B538899-087B-40E4-99A7-E15A6C6E5B49}" presName="hierRoot2" presStyleCnt="0">
        <dgm:presLayoutVars>
          <dgm:hierBranch val="init"/>
        </dgm:presLayoutVars>
      </dgm:prSet>
      <dgm:spPr/>
    </dgm:pt>
    <dgm:pt modelId="{69BFEC9F-C96F-4329-A7F4-FEEF0BC49ABA}" type="pres">
      <dgm:prSet presAssocID="{4B538899-087B-40E4-99A7-E15A6C6E5B49}" presName="rootComposite" presStyleCnt="0"/>
      <dgm:spPr/>
    </dgm:pt>
    <dgm:pt modelId="{57E12E03-BA9A-4466-938E-C362C829DEFC}" type="pres">
      <dgm:prSet presAssocID="{4B538899-087B-40E4-99A7-E15A6C6E5B49}" presName="rootText" presStyleLbl="node3" presStyleIdx="5" presStyleCnt="7" custLinFactY="40916" custLinFactNeighborY="100000">
        <dgm:presLayoutVars>
          <dgm:chPref val="3"/>
        </dgm:presLayoutVars>
      </dgm:prSet>
      <dgm:spPr/>
    </dgm:pt>
    <dgm:pt modelId="{A8C11615-FA08-413B-B71A-218368B31869}" type="pres">
      <dgm:prSet presAssocID="{4B538899-087B-40E4-99A7-E15A6C6E5B49}" presName="rootConnector" presStyleLbl="node3" presStyleIdx="5" presStyleCnt="7"/>
      <dgm:spPr/>
    </dgm:pt>
    <dgm:pt modelId="{54A71ADB-6FBC-4664-8FEB-352CB1CDB034}" type="pres">
      <dgm:prSet presAssocID="{4B538899-087B-40E4-99A7-E15A6C6E5B49}" presName="hierChild4" presStyleCnt="0"/>
      <dgm:spPr/>
    </dgm:pt>
    <dgm:pt modelId="{B6BC47C4-0A10-42CA-85A0-68663C655AC0}" type="pres">
      <dgm:prSet presAssocID="{4B538899-087B-40E4-99A7-E15A6C6E5B49}" presName="hierChild5" presStyleCnt="0"/>
      <dgm:spPr/>
    </dgm:pt>
    <dgm:pt modelId="{BC4F3A03-26A5-4FAD-9503-F5E550D1F7AC}" type="pres">
      <dgm:prSet presAssocID="{DAABB121-5C53-4DF1-8204-16D7A5C03801}" presName="Name35" presStyleLbl="parChTrans1D3" presStyleIdx="6" presStyleCnt="7"/>
      <dgm:spPr/>
    </dgm:pt>
    <dgm:pt modelId="{F16DD80D-E222-4B96-97A3-90731F6B7A36}" type="pres">
      <dgm:prSet presAssocID="{FFD20BD9-842D-4639-8928-3B0496E5D53D}" presName="hierRoot2" presStyleCnt="0">
        <dgm:presLayoutVars>
          <dgm:hierBranch val="init"/>
        </dgm:presLayoutVars>
      </dgm:prSet>
      <dgm:spPr/>
    </dgm:pt>
    <dgm:pt modelId="{CC9B1AC0-CFE1-42FE-9449-6ED465306344}" type="pres">
      <dgm:prSet presAssocID="{FFD20BD9-842D-4639-8928-3B0496E5D53D}" presName="rootComposite" presStyleCnt="0"/>
      <dgm:spPr/>
    </dgm:pt>
    <dgm:pt modelId="{E815ECF9-91AA-4629-BDC7-474609186E29}" type="pres">
      <dgm:prSet presAssocID="{FFD20BD9-842D-4639-8928-3B0496E5D53D}" presName="rootText" presStyleLbl="node3" presStyleIdx="6" presStyleCnt="7" custLinFactY="40916" custLinFactNeighborY="100000">
        <dgm:presLayoutVars>
          <dgm:chPref val="3"/>
        </dgm:presLayoutVars>
      </dgm:prSet>
      <dgm:spPr/>
    </dgm:pt>
    <dgm:pt modelId="{5EB8DE16-3BF0-4DB3-A2EE-DC68551BB32B}" type="pres">
      <dgm:prSet presAssocID="{FFD20BD9-842D-4639-8928-3B0496E5D53D}" presName="rootConnector" presStyleLbl="node3" presStyleIdx="6" presStyleCnt="7"/>
      <dgm:spPr/>
    </dgm:pt>
    <dgm:pt modelId="{4D7A3F9B-9C91-466F-96B4-9C9F9DE132F2}" type="pres">
      <dgm:prSet presAssocID="{FFD20BD9-842D-4639-8928-3B0496E5D53D}" presName="hierChild4" presStyleCnt="0"/>
      <dgm:spPr/>
    </dgm:pt>
    <dgm:pt modelId="{89FA499B-C2AE-4493-A467-6B646D1E2B6D}" type="pres">
      <dgm:prSet presAssocID="{FFD20BD9-842D-4639-8928-3B0496E5D53D}" presName="hierChild5" presStyleCnt="0"/>
      <dgm:spPr/>
    </dgm:pt>
    <dgm:pt modelId="{CFC7B534-B7B1-42B2-AA5A-CA7404F5E928}" type="pres">
      <dgm:prSet presAssocID="{C029FBD1-6218-408D-9D07-D634339EE6D3}" presName="hierChild5" presStyleCnt="0"/>
      <dgm:spPr/>
    </dgm:pt>
    <dgm:pt modelId="{0E3E75D5-CCB3-427A-BC00-1E28C529C8A8}" type="pres">
      <dgm:prSet presAssocID="{EFF500AB-4949-492E-8FD0-77B8AA0664CC}" presName="hierChild3" presStyleCnt="0"/>
      <dgm:spPr/>
    </dgm:pt>
  </dgm:ptLst>
  <dgm:cxnLst>
    <dgm:cxn modelId="{037EDE02-B13C-4E92-B967-131DAC3CF2F4}" type="presOf" srcId="{A60CD56A-B8EC-4FB5-950B-D586D2F82AF4}" destId="{D42DF5D7-C311-4001-B057-1862D3551545}" srcOrd="1" destOrd="0" presId="urn:microsoft.com/office/officeart/2005/8/layout/orgChart1"/>
    <dgm:cxn modelId="{A41B5706-5563-4FBE-89BA-716858DE8596}" type="presOf" srcId="{3D7C0EDF-A9AB-4B4F-8A47-37F21ED3118F}" destId="{33D601F9-9FFC-4F40-BEAE-BE2C6146FBF6}" srcOrd="1" destOrd="0" presId="urn:microsoft.com/office/officeart/2005/8/layout/orgChart1"/>
    <dgm:cxn modelId="{96FBED07-D224-4F4C-9237-D3172AEA631E}" type="presOf" srcId="{DB9135CE-342C-4964-983E-280934D190A6}" destId="{AAF0B04D-A07B-4337-B48B-A13D78825D02}" srcOrd="0" destOrd="0" presId="urn:microsoft.com/office/officeart/2005/8/layout/orgChart1"/>
    <dgm:cxn modelId="{0F206A08-3547-45AF-9F10-FD157F03936B}" type="presOf" srcId="{EFF500AB-4949-492E-8FD0-77B8AA0664CC}" destId="{81FC5037-1C99-4FF2-8CD8-6688EF8B1424}" srcOrd="0" destOrd="0" presId="urn:microsoft.com/office/officeart/2005/8/layout/orgChart1"/>
    <dgm:cxn modelId="{D1BD140A-C4C5-45C6-A513-0E15C46EAECF}" type="presOf" srcId="{97C41529-D9AA-483B-8E56-CF6563C24472}" destId="{324E99E1-8489-4F40-9E1E-C0AAA623B351}" srcOrd="0" destOrd="0" presId="urn:microsoft.com/office/officeart/2005/8/layout/orgChart1"/>
    <dgm:cxn modelId="{CF8B670A-86B9-407C-88B1-A20542C8109A}" type="presOf" srcId="{3B3C02B6-AE51-4AF4-904C-8818227FEE26}" destId="{38BCCF53-6093-4BF1-BDF9-9BF9AAD46666}" srcOrd="0" destOrd="0" presId="urn:microsoft.com/office/officeart/2005/8/layout/orgChart1"/>
    <dgm:cxn modelId="{45A1C50D-D66E-4F70-A18E-9C4CAE2BD24C}" srcId="{C029FBD1-6218-408D-9D07-D634339EE6D3}" destId="{FFD20BD9-842D-4639-8928-3B0496E5D53D}" srcOrd="1" destOrd="0" parTransId="{DAABB121-5C53-4DF1-8204-16D7A5C03801}" sibTransId="{205CBE11-975B-4471-A204-3886824A1893}"/>
    <dgm:cxn modelId="{4983440E-C2AC-4A15-BD37-2B699A5DA8C1}" type="presOf" srcId="{8076C5F0-45C2-4406-9462-7CC54945AB61}" destId="{288F5AF9-3EE7-470C-B59A-7D0FECE86B66}" srcOrd="1" destOrd="0" presId="urn:microsoft.com/office/officeart/2005/8/layout/orgChart1"/>
    <dgm:cxn modelId="{19D8B40E-FEAC-4F28-A418-4B7660A31CF7}" srcId="{EFF500AB-4949-492E-8FD0-77B8AA0664CC}" destId="{3B3C02B6-AE51-4AF4-904C-8818227FEE26}" srcOrd="1" destOrd="0" parTransId="{97C41529-D9AA-483B-8E56-CF6563C24472}" sibTransId="{39AF4915-1565-4220-8B07-275E5BF94C57}"/>
    <dgm:cxn modelId="{B76A0A13-626D-4131-A69F-3CD2A5A76D8A}" type="presOf" srcId="{DAABB121-5C53-4DF1-8204-16D7A5C03801}" destId="{BC4F3A03-26A5-4FAD-9503-F5E550D1F7AC}" srcOrd="0" destOrd="0" presId="urn:microsoft.com/office/officeart/2005/8/layout/orgChart1"/>
    <dgm:cxn modelId="{5BDF691B-D9A0-4249-AB82-52576C6866E8}" srcId="{C029FBD1-6218-408D-9D07-D634339EE6D3}" destId="{4B538899-087B-40E4-99A7-E15A6C6E5B49}" srcOrd="0" destOrd="0" parTransId="{DD387627-0009-4615-B899-B27D14EB7126}" sibTransId="{A8CE7E49-6156-4877-8E80-1FDF6087061F}"/>
    <dgm:cxn modelId="{DC544A1B-3548-45CF-A32D-A068D38E4F56}" type="presOf" srcId="{4B538899-087B-40E4-99A7-E15A6C6E5B49}" destId="{A8C11615-FA08-413B-B71A-218368B31869}" srcOrd="1" destOrd="0" presId="urn:microsoft.com/office/officeart/2005/8/layout/orgChart1"/>
    <dgm:cxn modelId="{53D6751C-7358-4BDE-850B-F71F0BFB870C}" type="presOf" srcId="{C029FBD1-6218-408D-9D07-D634339EE6D3}" destId="{03B7518C-1713-4EDA-A3A0-666EEB0A6C29}" srcOrd="0" destOrd="0" presId="urn:microsoft.com/office/officeart/2005/8/layout/orgChart1"/>
    <dgm:cxn modelId="{180FBD27-E305-4A0A-89A9-D0CB3293F56B}" srcId="{DB9135CE-342C-4964-983E-280934D190A6}" destId="{EFF500AB-4949-492E-8FD0-77B8AA0664CC}" srcOrd="0" destOrd="0" parTransId="{2B1B95B7-DDF3-4920-B18D-59621367FFD7}" sibTransId="{30B85660-2B0D-426B-A902-4DEB7F9AF454}"/>
    <dgm:cxn modelId="{F8C0BD2E-6216-4FC3-B190-17D4EA3C6BDC}" srcId="{3B3C02B6-AE51-4AF4-904C-8818227FEE26}" destId="{EBB0BA95-C660-47AA-BCF1-93E4BAA01D32}" srcOrd="1" destOrd="0" parTransId="{38A55E80-26FF-4586-8683-4B473E003E16}" sibTransId="{96C957A8-4E52-4526-BBC8-1F4A88DE1FE5}"/>
    <dgm:cxn modelId="{BD5D7538-3142-4B93-BD7B-F5DF15ECEBFE}" type="presOf" srcId="{08C99176-329D-4C4D-9B4E-C598C7EA30B9}" destId="{41C55D17-1A07-4F44-9CA7-DC0CFAE280D5}" srcOrd="0" destOrd="0" presId="urn:microsoft.com/office/officeart/2005/8/layout/orgChart1"/>
    <dgm:cxn modelId="{0393A746-C392-451D-9106-19D6E6423259}" type="presOf" srcId="{DD387627-0009-4615-B899-B27D14EB7126}" destId="{A7F51A03-CE66-4FAF-8053-792E6A050F7B}" srcOrd="0" destOrd="0" presId="urn:microsoft.com/office/officeart/2005/8/layout/orgChart1"/>
    <dgm:cxn modelId="{C97AB666-F051-4085-AB26-7F479025B9E8}" srcId="{EFF500AB-4949-492E-8FD0-77B8AA0664CC}" destId="{4AA16CCB-4E8F-4A48-9CEF-43C66D678FE0}" srcOrd="0" destOrd="0" parTransId="{3E368752-F5E1-4C28-9047-AE85B283A943}" sibTransId="{C0ED8307-36D7-47D1-B7BC-D0A7DA75B95E}"/>
    <dgm:cxn modelId="{185E536C-B095-4A04-88AC-22C5AA7DB73B}" type="presOf" srcId="{9CD43BED-50B5-43F8-9A20-BC1C6C60AE5C}" destId="{2CD3D815-3064-4CB6-8B08-E6941FA63024}" srcOrd="0" destOrd="0" presId="urn:microsoft.com/office/officeart/2005/8/layout/orgChart1"/>
    <dgm:cxn modelId="{C2A85E72-624E-4FAE-B82E-C99A2225EB22}" type="presOf" srcId="{8076C5F0-45C2-4406-9462-7CC54945AB61}" destId="{FBA8286A-58AB-4A73-96D8-399E5355597F}" srcOrd="0" destOrd="0" presId="urn:microsoft.com/office/officeart/2005/8/layout/orgChart1"/>
    <dgm:cxn modelId="{40BEC652-E450-4B51-A063-79DA85C93A45}" type="presOf" srcId="{FFD20BD9-842D-4639-8928-3B0496E5D53D}" destId="{5EB8DE16-3BF0-4DB3-A2EE-DC68551BB32B}" srcOrd="1" destOrd="0" presId="urn:microsoft.com/office/officeart/2005/8/layout/orgChart1"/>
    <dgm:cxn modelId="{EC8FF373-B40A-491C-9E31-94BB7447DD60}" type="presOf" srcId="{21FE87CD-8EC4-4688-B05E-5EFCDCCB2543}" destId="{02CD1F45-A542-42D3-AECC-6B69B2EDFDB0}" srcOrd="0" destOrd="0" presId="urn:microsoft.com/office/officeart/2005/8/layout/orgChart1"/>
    <dgm:cxn modelId="{35A00A74-F82D-4A83-8B46-2EE6BFE20D9C}" type="presOf" srcId="{3E368752-F5E1-4C28-9047-AE85B283A943}" destId="{4E04692B-6BBB-46B7-A7AC-410CBD31D9C6}" srcOrd="0" destOrd="0" presId="urn:microsoft.com/office/officeart/2005/8/layout/orgChart1"/>
    <dgm:cxn modelId="{52754755-D66D-4224-A7DF-813FA8679450}" type="presOf" srcId="{EBB0BA95-C660-47AA-BCF1-93E4BAA01D32}" destId="{79F64B10-4C68-4D34-B40E-348CF7F74382}" srcOrd="0" destOrd="0" presId="urn:microsoft.com/office/officeart/2005/8/layout/orgChart1"/>
    <dgm:cxn modelId="{57A9DE7C-67F3-4714-BD78-B4FA6C2ABC25}" type="presOf" srcId="{A60CD56A-B8EC-4FB5-950B-D586D2F82AF4}" destId="{F6CB2981-29A1-4E89-837A-B50245290857}" srcOrd="0" destOrd="0" presId="urn:microsoft.com/office/officeart/2005/8/layout/orgChart1"/>
    <dgm:cxn modelId="{42AA6481-A7B4-420C-935F-3ABF41B57357}" type="presOf" srcId="{2CC9487A-CADB-4BFE-91B9-881AE51FE7D0}" destId="{A88A2D5B-5E92-4943-96F5-2B5D5AD68663}" srcOrd="0" destOrd="0" presId="urn:microsoft.com/office/officeart/2005/8/layout/orgChart1"/>
    <dgm:cxn modelId="{DC94598B-5DEB-481A-91DF-7E0A8F985E33}" type="presOf" srcId="{3D7C0EDF-A9AB-4B4F-8A47-37F21ED3118F}" destId="{203FF83E-5E42-41B1-8719-E5CDBB4AAAC5}" srcOrd="0" destOrd="0" presId="urn:microsoft.com/office/officeart/2005/8/layout/orgChart1"/>
    <dgm:cxn modelId="{6BC46890-2D4B-4882-B650-BE11FEC67CA7}" srcId="{EFF500AB-4949-492E-8FD0-77B8AA0664CC}" destId="{C029FBD1-6218-408D-9D07-D634339EE6D3}" srcOrd="2" destOrd="0" parTransId="{5A41DBDE-2314-4A02-964A-26618D8A4ABE}" sibTransId="{AF200602-802F-455B-8069-0A955A9D7BC5}"/>
    <dgm:cxn modelId="{6D9A0494-BA3F-40C2-BFA9-A21F1A6753ED}" type="presOf" srcId="{4B538899-087B-40E4-99A7-E15A6C6E5B49}" destId="{57E12E03-BA9A-4466-938E-C362C829DEFC}" srcOrd="0" destOrd="0" presId="urn:microsoft.com/office/officeart/2005/8/layout/orgChart1"/>
    <dgm:cxn modelId="{9E2A4297-7A98-4332-B9AC-2AA5A95DBC77}" srcId="{3B3C02B6-AE51-4AF4-904C-8818227FEE26}" destId="{3D7C0EDF-A9AB-4B4F-8A47-37F21ED3118F}" srcOrd="0" destOrd="0" parTransId="{08C99176-329D-4C4D-9B4E-C598C7EA30B9}" sibTransId="{F694A308-FC7B-4A7F-9471-35FAC97B2002}"/>
    <dgm:cxn modelId="{2042FDA1-DFBF-4552-A520-18CEB28E1A85}" type="presOf" srcId="{5A41DBDE-2314-4A02-964A-26618D8A4ABE}" destId="{950C93B6-615E-4CC8-B0C4-CCDDF5759F4D}" srcOrd="0" destOrd="0" presId="urn:microsoft.com/office/officeart/2005/8/layout/orgChart1"/>
    <dgm:cxn modelId="{E108D7AA-3536-49F2-ACA9-551DC7206031}" srcId="{3B3C02B6-AE51-4AF4-904C-8818227FEE26}" destId="{A60CD56A-B8EC-4FB5-950B-D586D2F82AF4}" srcOrd="2" destOrd="0" parTransId="{87B12FB0-71EF-49BB-84AE-86FDCFC73BAF}" sibTransId="{604C7566-274E-486B-87D9-175D1F866D8E}"/>
    <dgm:cxn modelId="{28DAE8AF-3445-4538-BB67-AF03BE1796AB}" type="presOf" srcId="{9CD43BED-50B5-43F8-9A20-BC1C6C60AE5C}" destId="{E2404893-40B5-4DE5-9279-A21F7DDFE239}" srcOrd="1" destOrd="0" presId="urn:microsoft.com/office/officeart/2005/8/layout/orgChart1"/>
    <dgm:cxn modelId="{96A9DEC6-3A9A-4786-94B8-3F847C717B0C}" type="presOf" srcId="{4AA16CCB-4E8F-4A48-9CEF-43C66D678FE0}" destId="{1BDAE8BA-716D-48EA-98ED-B2373D2A8F6A}" srcOrd="1" destOrd="0" presId="urn:microsoft.com/office/officeart/2005/8/layout/orgChart1"/>
    <dgm:cxn modelId="{271ED1CF-1C9F-404F-B4C0-158CC94EC9DF}" type="presOf" srcId="{FFD20BD9-842D-4639-8928-3B0496E5D53D}" destId="{E815ECF9-91AA-4629-BDC7-474609186E29}" srcOrd="0" destOrd="0" presId="urn:microsoft.com/office/officeart/2005/8/layout/orgChart1"/>
    <dgm:cxn modelId="{661E0DD2-0357-4E9A-BCC0-B087AF0AC01B}" srcId="{4AA16CCB-4E8F-4A48-9CEF-43C66D678FE0}" destId="{8076C5F0-45C2-4406-9462-7CC54945AB61}" srcOrd="1" destOrd="0" parTransId="{21FE87CD-8EC4-4688-B05E-5EFCDCCB2543}" sibTransId="{5D227DDF-3087-4EEB-9647-2A2AB5DA9D17}"/>
    <dgm:cxn modelId="{620776D3-8E80-4668-B5B6-943CAE210F7C}" type="presOf" srcId="{87B12FB0-71EF-49BB-84AE-86FDCFC73BAF}" destId="{BEF8CEDD-FE14-47E1-8339-E835F6B91882}" srcOrd="0" destOrd="0" presId="urn:microsoft.com/office/officeart/2005/8/layout/orgChart1"/>
    <dgm:cxn modelId="{AB80B5E0-9982-414D-A302-89862D1A39A8}" type="presOf" srcId="{3B3C02B6-AE51-4AF4-904C-8818227FEE26}" destId="{288A42F6-934C-48A6-BCC0-58667C307EC1}" srcOrd="1" destOrd="0" presId="urn:microsoft.com/office/officeart/2005/8/layout/orgChart1"/>
    <dgm:cxn modelId="{3CE877E5-A120-41B6-880D-CA57662FD281}" type="presOf" srcId="{C029FBD1-6218-408D-9D07-D634339EE6D3}" destId="{E5BFE2E3-A541-4D62-B912-69F3B1C49646}" srcOrd="1" destOrd="0" presId="urn:microsoft.com/office/officeart/2005/8/layout/orgChart1"/>
    <dgm:cxn modelId="{864F34E6-E817-4F3D-8D65-7709CF22C4C0}" type="presOf" srcId="{38A55E80-26FF-4586-8683-4B473E003E16}" destId="{B8BF4108-C068-43D8-8DC0-AAC3AD8F7BC4}" srcOrd="0" destOrd="0" presId="urn:microsoft.com/office/officeart/2005/8/layout/orgChart1"/>
    <dgm:cxn modelId="{3A6332F4-2148-4740-9516-1FCB505A7E6F}" srcId="{4AA16CCB-4E8F-4A48-9CEF-43C66D678FE0}" destId="{9CD43BED-50B5-43F8-9A20-BC1C6C60AE5C}" srcOrd="0" destOrd="0" parTransId="{2CC9487A-CADB-4BFE-91B9-881AE51FE7D0}" sibTransId="{9BB47CFF-8D4F-464D-A0BA-2D0C2C9186A0}"/>
    <dgm:cxn modelId="{9DBF66F5-3DA1-48E2-A50F-1BDD231EF549}" type="presOf" srcId="{EFF500AB-4949-492E-8FD0-77B8AA0664CC}" destId="{AA2CD0C3-89F3-40F9-AE8B-9A347921C277}" srcOrd="1" destOrd="0" presId="urn:microsoft.com/office/officeart/2005/8/layout/orgChart1"/>
    <dgm:cxn modelId="{66FC53F7-B9D4-4B96-908A-B9DE751107FE}" type="presOf" srcId="{4AA16CCB-4E8F-4A48-9CEF-43C66D678FE0}" destId="{51A52799-01D3-453B-9AE6-72156273B783}" srcOrd="0" destOrd="0" presId="urn:microsoft.com/office/officeart/2005/8/layout/orgChart1"/>
    <dgm:cxn modelId="{4B3811FE-CEE0-4CE8-B237-438A6FF8D718}" type="presOf" srcId="{EBB0BA95-C660-47AA-BCF1-93E4BAA01D32}" destId="{9ED71A4D-696A-4CED-9EDA-B3E13C31C1A8}" srcOrd="1" destOrd="0" presId="urn:microsoft.com/office/officeart/2005/8/layout/orgChart1"/>
    <dgm:cxn modelId="{F0AE1D21-05DB-437E-9B1F-37FDC36C2E8C}" type="presParOf" srcId="{AAF0B04D-A07B-4337-B48B-A13D78825D02}" destId="{E6BA1170-89C7-4125-B3DB-CF26258EABCF}" srcOrd="0" destOrd="0" presId="urn:microsoft.com/office/officeart/2005/8/layout/orgChart1"/>
    <dgm:cxn modelId="{C36D1C56-4780-49AB-8482-EB94E7BF86A5}" type="presParOf" srcId="{E6BA1170-89C7-4125-B3DB-CF26258EABCF}" destId="{EC6EDF0F-136F-4F20-8FD2-4B7753787591}" srcOrd="0" destOrd="0" presId="urn:microsoft.com/office/officeart/2005/8/layout/orgChart1"/>
    <dgm:cxn modelId="{3F3E697C-BFD9-47E4-B580-060DA0AF54C5}" type="presParOf" srcId="{EC6EDF0F-136F-4F20-8FD2-4B7753787591}" destId="{81FC5037-1C99-4FF2-8CD8-6688EF8B1424}" srcOrd="0" destOrd="0" presId="urn:microsoft.com/office/officeart/2005/8/layout/orgChart1"/>
    <dgm:cxn modelId="{7007FA51-E0F4-4E9F-8CA8-48AF89F813AF}" type="presParOf" srcId="{EC6EDF0F-136F-4F20-8FD2-4B7753787591}" destId="{AA2CD0C3-89F3-40F9-AE8B-9A347921C277}" srcOrd="1" destOrd="0" presId="urn:microsoft.com/office/officeart/2005/8/layout/orgChart1"/>
    <dgm:cxn modelId="{EE6B4D36-0757-421D-9075-55DF4CBED0D5}" type="presParOf" srcId="{E6BA1170-89C7-4125-B3DB-CF26258EABCF}" destId="{960A844C-E672-4077-9263-1116DC8323F5}" srcOrd="1" destOrd="0" presId="urn:microsoft.com/office/officeart/2005/8/layout/orgChart1"/>
    <dgm:cxn modelId="{C22CA4D6-F494-490E-BE6E-AB057F8231F2}" type="presParOf" srcId="{960A844C-E672-4077-9263-1116DC8323F5}" destId="{4E04692B-6BBB-46B7-A7AC-410CBD31D9C6}" srcOrd="0" destOrd="0" presId="urn:microsoft.com/office/officeart/2005/8/layout/orgChart1"/>
    <dgm:cxn modelId="{517BBCD7-ABD3-4032-9148-4B094AA40E7F}" type="presParOf" srcId="{960A844C-E672-4077-9263-1116DC8323F5}" destId="{B38D3146-1425-47C6-BDDA-99743CD2A0F3}" srcOrd="1" destOrd="0" presId="urn:microsoft.com/office/officeart/2005/8/layout/orgChart1"/>
    <dgm:cxn modelId="{59473BB0-CCAA-4F3A-82AD-08E0FD5B69D8}" type="presParOf" srcId="{B38D3146-1425-47C6-BDDA-99743CD2A0F3}" destId="{088AA0AF-F498-471D-A2C0-A1D3C897D80E}" srcOrd="0" destOrd="0" presId="urn:microsoft.com/office/officeart/2005/8/layout/orgChart1"/>
    <dgm:cxn modelId="{B74C0E6C-83F4-4FD9-9649-3464ABFCCC9B}" type="presParOf" srcId="{088AA0AF-F498-471D-A2C0-A1D3C897D80E}" destId="{51A52799-01D3-453B-9AE6-72156273B783}" srcOrd="0" destOrd="0" presId="urn:microsoft.com/office/officeart/2005/8/layout/orgChart1"/>
    <dgm:cxn modelId="{CD782E16-48B8-4CF9-88C7-33BC1C32971F}" type="presParOf" srcId="{088AA0AF-F498-471D-A2C0-A1D3C897D80E}" destId="{1BDAE8BA-716D-48EA-98ED-B2373D2A8F6A}" srcOrd="1" destOrd="0" presId="urn:microsoft.com/office/officeart/2005/8/layout/orgChart1"/>
    <dgm:cxn modelId="{B7EB816B-CB3F-4272-ACA1-37C3EA4B6EFD}" type="presParOf" srcId="{B38D3146-1425-47C6-BDDA-99743CD2A0F3}" destId="{FA5B88A6-155A-4422-982E-100E30B90A03}" srcOrd="1" destOrd="0" presId="urn:microsoft.com/office/officeart/2005/8/layout/orgChart1"/>
    <dgm:cxn modelId="{7809B0BC-5257-4230-9B61-211D5FDF887A}" type="presParOf" srcId="{FA5B88A6-155A-4422-982E-100E30B90A03}" destId="{A88A2D5B-5E92-4943-96F5-2B5D5AD68663}" srcOrd="0" destOrd="0" presId="urn:microsoft.com/office/officeart/2005/8/layout/orgChart1"/>
    <dgm:cxn modelId="{FB7678AE-6433-406A-B6FC-E54D589C416C}" type="presParOf" srcId="{FA5B88A6-155A-4422-982E-100E30B90A03}" destId="{CFAFF1D2-2BE5-4B75-BA4E-95174998C0A0}" srcOrd="1" destOrd="0" presId="urn:microsoft.com/office/officeart/2005/8/layout/orgChart1"/>
    <dgm:cxn modelId="{E994C222-7EB1-4885-9557-6A732B3B2E4B}" type="presParOf" srcId="{CFAFF1D2-2BE5-4B75-BA4E-95174998C0A0}" destId="{7935D268-CDD2-4561-A309-0338DF1DC9DE}" srcOrd="0" destOrd="0" presId="urn:microsoft.com/office/officeart/2005/8/layout/orgChart1"/>
    <dgm:cxn modelId="{8F4D983B-5D0B-41D1-B307-47652E2ACDE3}" type="presParOf" srcId="{7935D268-CDD2-4561-A309-0338DF1DC9DE}" destId="{2CD3D815-3064-4CB6-8B08-E6941FA63024}" srcOrd="0" destOrd="0" presId="urn:microsoft.com/office/officeart/2005/8/layout/orgChart1"/>
    <dgm:cxn modelId="{396AF51D-09DD-4B95-9FE4-CE9DA8BF1850}" type="presParOf" srcId="{7935D268-CDD2-4561-A309-0338DF1DC9DE}" destId="{E2404893-40B5-4DE5-9279-A21F7DDFE239}" srcOrd="1" destOrd="0" presId="urn:microsoft.com/office/officeart/2005/8/layout/orgChart1"/>
    <dgm:cxn modelId="{2ED1AB58-CC8D-424F-9E44-F99EE9AB67E3}" type="presParOf" srcId="{CFAFF1D2-2BE5-4B75-BA4E-95174998C0A0}" destId="{8201679E-0817-445E-BD6C-5A36AE4B3EE2}" srcOrd="1" destOrd="0" presId="urn:microsoft.com/office/officeart/2005/8/layout/orgChart1"/>
    <dgm:cxn modelId="{3D267B9F-6820-4AC8-B6D4-91BBB84CB4D8}" type="presParOf" srcId="{CFAFF1D2-2BE5-4B75-BA4E-95174998C0A0}" destId="{51917354-8C07-439A-BA8D-414F3B0E7A50}" srcOrd="2" destOrd="0" presId="urn:microsoft.com/office/officeart/2005/8/layout/orgChart1"/>
    <dgm:cxn modelId="{2BB4D462-F4D9-451D-A721-73ECDE0F101A}" type="presParOf" srcId="{FA5B88A6-155A-4422-982E-100E30B90A03}" destId="{02CD1F45-A542-42D3-AECC-6B69B2EDFDB0}" srcOrd="2" destOrd="0" presId="urn:microsoft.com/office/officeart/2005/8/layout/orgChart1"/>
    <dgm:cxn modelId="{F739C9A7-8C0C-4204-AD55-5166A4EF94C3}" type="presParOf" srcId="{FA5B88A6-155A-4422-982E-100E30B90A03}" destId="{D91FCA5D-22AC-4471-93CF-AC119619BAC8}" srcOrd="3" destOrd="0" presId="urn:microsoft.com/office/officeart/2005/8/layout/orgChart1"/>
    <dgm:cxn modelId="{E6A0D3FD-73FC-43AF-9A29-8DFBEA0ADC2D}" type="presParOf" srcId="{D91FCA5D-22AC-4471-93CF-AC119619BAC8}" destId="{18C01D37-8C68-4AC0-A36E-612E162C4215}" srcOrd="0" destOrd="0" presId="urn:microsoft.com/office/officeart/2005/8/layout/orgChart1"/>
    <dgm:cxn modelId="{FB6CB9A4-127B-4BF5-B88E-41FD4F68D4AA}" type="presParOf" srcId="{18C01D37-8C68-4AC0-A36E-612E162C4215}" destId="{FBA8286A-58AB-4A73-96D8-399E5355597F}" srcOrd="0" destOrd="0" presId="urn:microsoft.com/office/officeart/2005/8/layout/orgChart1"/>
    <dgm:cxn modelId="{AF832CF6-3AC8-4FA7-9665-CCB43B1AEFB1}" type="presParOf" srcId="{18C01D37-8C68-4AC0-A36E-612E162C4215}" destId="{288F5AF9-3EE7-470C-B59A-7D0FECE86B66}" srcOrd="1" destOrd="0" presId="urn:microsoft.com/office/officeart/2005/8/layout/orgChart1"/>
    <dgm:cxn modelId="{344E7EC5-2B5A-40BA-94D5-186058E05F6F}" type="presParOf" srcId="{D91FCA5D-22AC-4471-93CF-AC119619BAC8}" destId="{1042A5F4-E117-4EE0-A0F9-C28B0DDB0595}" srcOrd="1" destOrd="0" presId="urn:microsoft.com/office/officeart/2005/8/layout/orgChart1"/>
    <dgm:cxn modelId="{1B0035FC-AA5C-4651-B771-0927C4397E77}" type="presParOf" srcId="{D91FCA5D-22AC-4471-93CF-AC119619BAC8}" destId="{D07FD34F-B13A-44C7-8737-58FDE8D46F7A}" srcOrd="2" destOrd="0" presId="urn:microsoft.com/office/officeart/2005/8/layout/orgChart1"/>
    <dgm:cxn modelId="{EF70A410-6F6C-44DF-B4D8-8B20C6C28667}" type="presParOf" srcId="{B38D3146-1425-47C6-BDDA-99743CD2A0F3}" destId="{A3C97E55-0949-42B8-AAF5-6780DFE15129}" srcOrd="2" destOrd="0" presId="urn:microsoft.com/office/officeart/2005/8/layout/orgChart1"/>
    <dgm:cxn modelId="{494A15EE-7F2B-4684-A433-F6E27B2758A2}" type="presParOf" srcId="{960A844C-E672-4077-9263-1116DC8323F5}" destId="{324E99E1-8489-4F40-9E1E-C0AAA623B351}" srcOrd="2" destOrd="0" presId="urn:microsoft.com/office/officeart/2005/8/layout/orgChart1"/>
    <dgm:cxn modelId="{CB813C41-16CA-4EF3-A2EA-6451AEF70C78}" type="presParOf" srcId="{960A844C-E672-4077-9263-1116DC8323F5}" destId="{BF089509-69B0-4606-B30E-7CC8DF54C0FE}" srcOrd="3" destOrd="0" presId="urn:microsoft.com/office/officeart/2005/8/layout/orgChart1"/>
    <dgm:cxn modelId="{3F3D1CDC-5BB4-403C-99EC-E54DD5B2BD06}" type="presParOf" srcId="{BF089509-69B0-4606-B30E-7CC8DF54C0FE}" destId="{0D9B4BD6-C079-4368-B319-DB8941B577EF}" srcOrd="0" destOrd="0" presId="urn:microsoft.com/office/officeart/2005/8/layout/orgChart1"/>
    <dgm:cxn modelId="{A7B96737-8FFC-4214-AF8D-2C3E9AD564D5}" type="presParOf" srcId="{0D9B4BD6-C079-4368-B319-DB8941B577EF}" destId="{38BCCF53-6093-4BF1-BDF9-9BF9AAD46666}" srcOrd="0" destOrd="0" presId="urn:microsoft.com/office/officeart/2005/8/layout/orgChart1"/>
    <dgm:cxn modelId="{F5B5DE2D-AF4D-42AE-A3C8-BE412FA0C6A3}" type="presParOf" srcId="{0D9B4BD6-C079-4368-B319-DB8941B577EF}" destId="{288A42F6-934C-48A6-BCC0-58667C307EC1}" srcOrd="1" destOrd="0" presId="urn:microsoft.com/office/officeart/2005/8/layout/orgChart1"/>
    <dgm:cxn modelId="{BC4C7ECC-3050-45AD-B771-1335348FAEF5}" type="presParOf" srcId="{BF089509-69B0-4606-B30E-7CC8DF54C0FE}" destId="{B29709C3-8EB2-4FAE-81B7-1F73379013E7}" srcOrd="1" destOrd="0" presId="urn:microsoft.com/office/officeart/2005/8/layout/orgChart1"/>
    <dgm:cxn modelId="{B16B8F75-AB09-4DC7-ADA8-988C3907781F}" type="presParOf" srcId="{B29709C3-8EB2-4FAE-81B7-1F73379013E7}" destId="{41C55D17-1A07-4F44-9CA7-DC0CFAE280D5}" srcOrd="0" destOrd="0" presId="urn:microsoft.com/office/officeart/2005/8/layout/orgChart1"/>
    <dgm:cxn modelId="{B94AC849-C2EF-4AAA-B867-DE380C498351}" type="presParOf" srcId="{B29709C3-8EB2-4FAE-81B7-1F73379013E7}" destId="{F0FF47F6-FA2C-4C2C-835D-77A6CA2ACAE7}" srcOrd="1" destOrd="0" presId="urn:microsoft.com/office/officeart/2005/8/layout/orgChart1"/>
    <dgm:cxn modelId="{6183C3ED-B4C2-430A-A23A-48F2816566CA}" type="presParOf" srcId="{F0FF47F6-FA2C-4C2C-835D-77A6CA2ACAE7}" destId="{ED28353E-2377-4959-A2FB-D19E334F63AD}" srcOrd="0" destOrd="0" presId="urn:microsoft.com/office/officeart/2005/8/layout/orgChart1"/>
    <dgm:cxn modelId="{1BDE6D37-08FF-463D-AF0B-04DF6C98D9EB}" type="presParOf" srcId="{ED28353E-2377-4959-A2FB-D19E334F63AD}" destId="{203FF83E-5E42-41B1-8719-E5CDBB4AAAC5}" srcOrd="0" destOrd="0" presId="urn:microsoft.com/office/officeart/2005/8/layout/orgChart1"/>
    <dgm:cxn modelId="{F8AF6573-0E19-4154-8398-24F6A2E5D089}" type="presParOf" srcId="{ED28353E-2377-4959-A2FB-D19E334F63AD}" destId="{33D601F9-9FFC-4F40-BEAE-BE2C6146FBF6}" srcOrd="1" destOrd="0" presId="urn:microsoft.com/office/officeart/2005/8/layout/orgChart1"/>
    <dgm:cxn modelId="{067AC800-26CD-4E1C-B273-4790C9539B56}" type="presParOf" srcId="{F0FF47F6-FA2C-4C2C-835D-77A6CA2ACAE7}" destId="{0C05A1EB-0462-4015-B02F-4D665FB19DAC}" srcOrd="1" destOrd="0" presId="urn:microsoft.com/office/officeart/2005/8/layout/orgChart1"/>
    <dgm:cxn modelId="{389EDF47-3FB2-4561-8C83-9D74658675EC}" type="presParOf" srcId="{F0FF47F6-FA2C-4C2C-835D-77A6CA2ACAE7}" destId="{ABFE034D-926F-4669-A7BD-AACBFF8D5A53}" srcOrd="2" destOrd="0" presId="urn:microsoft.com/office/officeart/2005/8/layout/orgChart1"/>
    <dgm:cxn modelId="{D5575BC2-6BF7-443A-8A4E-487AAF1652E2}" type="presParOf" srcId="{B29709C3-8EB2-4FAE-81B7-1F73379013E7}" destId="{B8BF4108-C068-43D8-8DC0-AAC3AD8F7BC4}" srcOrd="2" destOrd="0" presId="urn:microsoft.com/office/officeart/2005/8/layout/orgChart1"/>
    <dgm:cxn modelId="{69A29E9B-FFCE-4881-9B49-9A25789FE23B}" type="presParOf" srcId="{B29709C3-8EB2-4FAE-81B7-1F73379013E7}" destId="{988BF39D-E2AB-48C9-99C9-492103E7DBB5}" srcOrd="3" destOrd="0" presId="urn:microsoft.com/office/officeart/2005/8/layout/orgChart1"/>
    <dgm:cxn modelId="{48329DB3-4B8B-4212-BBC3-E41166B4B33D}" type="presParOf" srcId="{988BF39D-E2AB-48C9-99C9-492103E7DBB5}" destId="{33419B37-4CFF-4A9F-8A55-BAE5D758498B}" srcOrd="0" destOrd="0" presId="urn:microsoft.com/office/officeart/2005/8/layout/orgChart1"/>
    <dgm:cxn modelId="{1C93BF06-FBCF-444C-AD26-D27DABAAC0F8}" type="presParOf" srcId="{33419B37-4CFF-4A9F-8A55-BAE5D758498B}" destId="{79F64B10-4C68-4D34-B40E-348CF7F74382}" srcOrd="0" destOrd="0" presId="urn:microsoft.com/office/officeart/2005/8/layout/orgChart1"/>
    <dgm:cxn modelId="{43A20A3F-2421-435D-8E33-F379D1B593E6}" type="presParOf" srcId="{33419B37-4CFF-4A9F-8A55-BAE5D758498B}" destId="{9ED71A4D-696A-4CED-9EDA-B3E13C31C1A8}" srcOrd="1" destOrd="0" presId="urn:microsoft.com/office/officeart/2005/8/layout/orgChart1"/>
    <dgm:cxn modelId="{47CA63E1-B093-4434-B703-AABC4774C1AE}" type="presParOf" srcId="{988BF39D-E2AB-48C9-99C9-492103E7DBB5}" destId="{49916E0A-AB26-4812-85A0-2806352EA18B}" srcOrd="1" destOrd="0" presId="urn:microsoft.com/office/officeart/2005/8/layout/orgChart1"/>
    <dgm:cxn modelId="{36783CEE-1AEC-468E-A469-69A89ACF62B1}" type="presParOf" srcId="{988BF39D-E2AB-48C9-99C9-492103E7DBB5}" destId="{93202AE8-B681-4F53-97C3-591B1D368BC5}" srcOrd="2" destOrd="0" presId="urn:microsoft.com/office/officeart/2005/8/layout/orgChart1"/>
    <dgm:cxn modelId="{96C46229-4583-48D4-A7D4-350C3DC39D68}" type="presParOf" srcId="{B29709C3-8EB2-4FAE-81B7-1F73379013E7}" destId="{BEF8CEDD-FE14-47E1-8339-E835F6B91882}" srcOrd="4" destOrd="0" presId="urn:microsoft.com/office/officeart/2005/8/layout/orgChart1"/>
    <dgm:cxn modelId="{40F60A19-0079-497A-A6E8-5254C6A3B6C3}" type="presParOf" srcId="{B29709C3-8EB2-4FAE-81B7-1F73379013E7}" destId="{F94D5A9D-3A08-4BBD-AACE-8B6C5DD45168}" srcOrd="5" destOrd="0" presId="urn:microsoft.com/office/officeart/2005/8/layout/orgChart1"/>
    <dgm:cxn modelId="{DBC429FE-44FC-4B25-BEDA-7A0DDA1CFD7C}" type="presParOf" srcId="{F94D5A9D-3A08-4BBD-AACE-8B6C5DD45168}" destId="{FBABB832-B7F2-402D-815A-F9238519BA9C}" srcOrd="0" destOrd="0" presId="urn:microsoft.com/office/officeart/2005/8/layout/orgChart1"/>
    <dgm:cxn modelId="{7A6D0791-80C7-4A08-8B43-3D7CCD05B304}" type="presParOf" srcId="{FBABB832-B7F2-402D-815A-F9238519BA9C}" destId="{F6CB2981-29A1-4E89-837A-B50245290857}" srcOrd="0" destOrd="0" presId="urn:microsoft.com/office/officeart/2005/8/layout/orgChart1"/>
    <dgm:cxn modelId="{95D90302-D079-40B3-8DEC-E8577B4E604A}" type="presParOf" srcId="{FBABB832-B7F2-402D-815A-F9238519BA9C}" destId="{D42DF5D7-C311-4001-B057-1862D3551545}" srcOrd="1" destOrd="0" presId="urn:microsoft.com/office/officeart/2005/8/layout/orgChart1"/>
    <dgm:cxn modelId="{2131D5D6-5640-4133-9115-FA7C969C43C2}" type="presParOf" srcId="{F94D5A9D-3A08-4BBD-AACE-8B6C5DD45168}" destId="{3F06F70B-6CFF-4273-9224-C4F4B704DAF3}" srcOrd="1" destOrd="0" presId="urn:microsoft.com/office/officeart/2005/8/layout/orgChart1"/>
    <dgm:cxn modelId="{4A7D799C-1984-4935-99AC-D6E66AC784EB}" type="presParOf" srcId="{F94D5A9D-3A08-4BBD-AACE-8B6C5DD45168}" destId="{182162F4-9B17-4E76-975E-861A188662F8}" srcOrd="2" destOrd="0" presId="urn:microsoft.com/office/officeart/2005/8/layout/orgChart1"/>
    <dgm:cxn modelId="{DB4DE15A-A841-48A5-80BC-FD8B536FA560}" type="presParOf" srcId="{BF089509-69B0-4606-B30E-7CC8DF54C0FE}" destId="{863885CF-916C-4C6E-ACB4-AD8BEE900A53}" srcOrd="2" destOrd="0" presId="urn:microsoft.com/office/officeart/2005/8/layout/orgChart1"/>
    <dgm:cxn modelId="{4784FDAE-FB23-45F1-A251-231AEA52864E}" type="presParOf" srcId="{960A844C-E672-4077-9263-1116DC8323F5}" destId="{950C93B6-615E-4CC8-B0C4-CCDDF5759F4D}" srcOrd="4" destOrd="0" presId="urn:microsoft.com/office/officeart/2005/8/layout/orgChart1"/>
    <dgm:cxn modelId="{4F429A26-DB90-4AD1-A91B-4E312B17ADAD}" type="presParOf" srcId="{960A844C-E672-4077-9263-1116DC8323F5}" destId="{1379A99C-00C3-4BE9-8D6F-C0AC9463C804}" srcOrd="5" destOrd="0" presId="urn:microsoft.com/office/officeart/2005/8/layout/orgChart1"/>
    <dgm:cxn modelId="{9309A2B3-7D7D-4057-ABB0-76617A0D7846}" type="presParOf" srcId="{1379A99C-00C3-4BE9-8D6F-C0AC9463C804}" destId="{8537C1E1-7857-444E-B274-BDD1CBE1FB0D}" srcOrd="0" destOrd="0" presId="urn:microsoft.com/office/officeart/2005/8/layout/orgChart1"/>
    <dgm:cxn modelId="{BA7B0663-C96F-4A7E-8EF5-9EF0F7EDEEF4}" type="presParOf" srcId="{8537C1E1-7857-444E-B274-BDD1CBE1FB0D}" destId="{03B7518C-1713-4EDA-A3A0-666EEB0A6C29}" srcOrd="0" destOrd="0" presId="urn:microsoft.com/office/officeart/2005/8/layout/orgChart1"/>
    <dgm:cxn modelId="{0E31AE80-B79D-4498-8862-A9A998892139}" type="presParOf" srcId="{8537C1E1-7857-444E-B274-BDD1CBE1FB0D}" destId="{E5BFE2E3-A541-4D62-B912-69F3B1C49646}" srcOrd="1" destOrd="0" presId="urn:microsoft.com/office/officeart/2005/8/layout/orgChart1"/>
    <dgm:cxn modelId="{E1BB3887-C736-424E-9919-C7D49785357C}" type="presParOf" srcId="{1379A99C-00C3-4BE9-8D6F-C0AC9463C804}" destId="{9D0EB3A4-79A9-46B4-ADD9-ABFE1DA47DC4}" srcOrd="1" destOrd="0" presId="urn:microsoft.com/office/officeart/2005/8/layout/orgChart1"/>
    <dgm:cxn modelId="{8AAF19E0-3447-454A-A172-5533446DF215}" type="presParOf" srcId="{9D0EB3A4-79A9-46B4-ADD9-ABFE1DA47DC4}" destId="{A7F51A03-CE66-4FAF-8053-792E6A050F7B}" srcOrd="0" destOrd="0" presId="urn:microsoft.com/office/officeart/2005/8/layout/orgChart1"/>
    <dgm:cxn modelId="{F329B48E-A5D2-4825-8A47-D84BF8D79046}" type="presParOf" srcId="{9D0EB3A4-79A9-46B4-ADD9-ABFE1DA47DC4}" destId="{03D13384-3F9F-4BD6-AB0C-FD8DB35D9D3A}" srcOrd="1" destOrd="0" presId="urn:microsoft.com/office/officeart/2005/8/layout/orgChart1"/>
    <dgm:cxn modelId="{794397F4-CB06-41A3-A4A3-DD58834B2656}" type="presParOf" srcId="{03D13384-3F9F-4BD6-AB0C-FD8DB35D9D3A}" destId="{69BFEC9F-C96F-4329-A7F4-FEEF0BC49ABA}" srcOrd="0" destOrd="0" presId="urn:microsoft.com/office/officeart/2005/8/layout/orgChart1"/>
    <dgm:cxn modelId="{ED4C6D90-48B6-463D-B40E-4A93A17F1E0C}" type="presParOf" srcId="{69BFEC9F-C96F-4329-A7F4-FEEF0BC49ABA}" destId="{57E12E03-BA9A-4466-938E-C362C829DEFC}" srcOrd="0" destOrd="0" presId="urn:microsoft.com/office/officeart/2005/8/layout/orgChart1"/>
    <dgm:cxn modelId="{6830CC61-1B22-4731-8C02-A38D93E9186E}" type="presParOf" srcId="{69BFEC9F-C96F-4329-A7F4-FEEF0BC49ABA}" destId="{A8C11615-FA08-413B-B71A-218368B31869}" srcOrd="1" destOrd="0" presId="urn:microsoft.com/office/officeart/2005/8/layout/orgChart1"/>
    <dgm:cxn modelId="{FB4F0D63-90FC-4AB4-9A53-28F527BD079C}" type="presParOf" srcId="{03D13384-3F9F-4BD6-AB0C-FD8DB35D9D3A}" destId="{54A71ADB-6FBC-4664-8FEB-352CB1CDB034}" srcOrd="1" destOrd="0" presId="urn:microsoft.com/office/officeart/2005/8/layout/orgChart1"/>
    <dgm:cxn modelId="{E937AFE8-C742-4E6D-8D08-9EF7CADE28B3}" type="presParOf" srcId="{03D13384-3F9F-4BD6-AB0C-FD8DB35D9D3A}" destId="{B6BC47C4-0A10-42CA-85A0-68663C655AC0}" srcOrd="2" destOrd="0" presId="urn:microsoft.com/office/officeart/2005/8/layout/orgChart1"/>
    <dgm:cxn modelId="{8F92C44D-26D6-4E5D-BBD4-73034D28B518}" type="presParOf" srcId="{9D0EB3A4-79A9-46B4-ADD9-ABFE1DA47DC4}" destId="{BC4F3A03-26A5-4FAD-9503-F5E550D1F7AC}" srcOrd="2" destOrd="0" presId="urn:microsoft.com/office/officeart/2005/8/layout/orgChart1"/>
    <dgm:cxn modelId="{EFE15180-FD18-40DC-BEBD-7821C8387EEB}" type="presParOf" srcId="{9D0EB3A4-79A9-46B4-ADD9-ABFE1DA47DC4}" destId="{F16DD80D-E222-4B96-97A3-90731F6B7A36}" srcOrd="3" destOrd="0" presId="urn:microsoft.com/office/officeart/2005/8/layout/orgChart1"/>
    <dgm:cxn modelId="{3E821BF3-C73F-47E4-BCBC-DFE9799CF7AF}" type="presParOf" srcId="{F16DD80D-E222-4B96-97A3-90731F6B7A36}" destId="{CC9B1AC0-CFE1-42FE-9449-6ED465306344}" srcOrd="0" destOrd="0" presId="urn:microsoft.com/office/officeart/2005/8/layout/orgChart1"/>
    <dgm:cxn modelId="{584EB540-885E-48C3-AB2F-C06BA554B965}" type="presParOf" srcId="{CC9B1AC0-CFE1-42FE-9449-6ED465306344}" destId="{E815ECF9-91AA-4629-BDC7-474609186E29}" srcOrd="0" destOrd="0" presId="urn:microsoft.com/office/officeart/2005/8/layout/orgChart1"/>
    <dgm:cxn modelId="{72D5EAE9-0FAC-4595-BF9A-C974BB48EA80}" type="presParOf" srcId="{CC9B1AC0-CFE1-42FE-9449-6ED465306344}" destId="{5EB8DE16-3BF0-4DB3-A2EE-DC68551BB32B}" srcOrd="1" destOrd="0" presId="urn:microsoft.com/office/officeart/2005/8/layout/orgChart1"/>
    <dgm:cxn modelId="{0A8362FC-3714-4DFE-8BB7-174084A184FF}" type="presParOf" srcId="{F16DD80D-E222-4B96-97A3-90731F6B7A36}" destId="{4D7A3F9B-9C91-466F-96B4-9C9F9DE132F2}" srcOrd="1" destOrd="0" presId="urn:microsoft.com/office/officeart/2005/8/layout/orgChart1"/>
    <dgm:cxn modelId="{E68BD19B-B218-4E6D-B0C8-2D96758A355E}" type="presParOf" srcId="{F16DD80D-E222-4B96-97A3-90731F6B7A36}" destId="{89FA499B-C2AE-4493-A467-6B646D1E2B6D}" srcOrd="2" destOrd="0" presId="urn:microsoft.com/office/officeart/2005/8/layout/orgChart1"/>
    <dgm:cxn modelId="{C019A679-EA36-4AA2-8316-0B45C8BF41E6}" type="presParOf" srcId="{1379A99C-00C3-4BE9-8D6F-C0AC9463C804}" destId="{CFC7B534-B7B1-42B2-AA5A-CA7404F5E928}" srcOrd="2" destOrd="0" presId="urn:microsoft.com/office/officeart/2005/8/layout/orgChart1"/>
    <dgm:cxn modelId="{BB1D261B-C451-4766-A8C9-4901EC75F030}" type="presParOf" srcId="{E6BA1170-89C7-4125-B3DB-CF26258EABCF}" destId="{0E3E75D5-CCB3-427A-BC00-1E28C529C8A8}" srcOrd="2" destOrd="0" presId="urn:microsoft.com/office/officeart/2005/8/layout/orgChart1"/>
  </dgm:cxnLst>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D75DF03-E2F9-344B-85AC-34B92C559216}" type="doc">
      <dgm:prSet loTypeId="urn:microsoft.com/office/officeart/2005/8/layout/process3" loCatId="" qsTypeId="urn:microsoft.com/office/officeart/2005/8/quickstyle/simple1" qsCatId="simple" csTypeId="urn:microsoft.com/office/officeart/2005/8/colors/colorful2" csCatId="colorful" phldr="1"/>
      <dgm:spPr/>
      <dgm:t>
        <a:bodyPr/>
        <a:lstStyle/>
        <a:p>
          <a:endParaRPr lang="en-US"/>
        </a:p>
      </dgm:t>
    </dgm:pt>
    <dgm:pt modelId="{91807936-9E18-8E43-8B78-4904486074E1}">
      <dgm:prSet phldrT="[Text]"/>
      <dgm:spPr/>
      <dgm:t>
        <a:bodyPr/>
        <a:lstStyle/>
        <a:p>
          <a:r>
            <a:rPr lang="en-US" dirty="0"/>
            <a:t>Cognitive Stage</a:t>
          </a:r>
        </a:p>
      </dgm:t>
    </dgm:pt>
    <dgm:pt modelId="{EF593D66-CEDE-2C4A-8871-09CBE8BCA8B2}" type="parTrans" cxnId="{B3395551-DE33-D64F-87DC-F021176B310E}">
      <dgm:prSet/>
      <dgm:spPr/>
      <dgm:t>
        <a:bodyPr/>
        <a:lstStyle/>
        <a:p>
          <a:endParaRPr lang="en-US"/>
        </a:p>
      </dgm:t>
    </dgm:pt>
    <dgm:pt modelId="{14314B06-9E8A-B648-9FDA-0D4F2C30CE50}" type="sibTrans" cxnId="{B3395551-DE33-D64F-87DC-F021176B310E}">
      <dgm:prSet/>
      <dgm:spPr/>
      <dgm:t>
        <a:bodyPr/>
        <a:lstStyle/>
        <a:p>
          <a:endParaRPr lang="en-US"/>
        </a:p>
      </dgm:t>
    </dgm:pt>
    <dgm:pt modelId="{39713A0E-B412-9D42-B594-946C86EDE6AB}">
      <dgm:prSet phldrT="[Text]"/>
      <dgm:spPr/>
      <dgm:t>
        <a:bodyPr/>
        <a:lstStyle/>
        <a:p>
          <a:r>
            <a:rPr lang="en-US" dirty="0"/>
            <a:t>What is to be done?</a:t>
          </a:r>
        </a:p>
      </dgm:t>
    </dgm:pt>
    <dgm:pt modelId="{7F590B7A-9966-2E4D-8F93-EB5E151B7842}" type="parTrans" cxnId="{E7049718-E7D1-AF45-A99C-BC013D7FDE5F}">
      <dgm:prSet/>
      <dgm:spPr/>
      <dgm:t>
        <a:bodyPr/>
        <a:lstStyle/>
        <a:p>
          <a:endParaRPr lang="en-US"/>
        </a:p>
      </dgm:t>
    </dgm:pt>
    <dgm:pt modelId="{12F98D4E-085B-9A4C-8453-7701B9036FE2}" type="sibTrans" cxnId="{E7049718-E7D1-AF45-A99C-BC013D7FDE5F}">
      <dgm:prSet/>
      <dgm:spPr/>
      <dgm:t>
        <a:bodyPr/>
        <a:lstStyle/>
        <a:p>
          <a:endParaRPr lang="en-US"/>
        </a:p>
      </dgm:t>
    </dgm:pt>
    <dgm:pt modelId="{0FB5974F-808E-9C4C-B0E1-F2991016A205}">
      <dgm:prSet phldrT="[Text]"/>
      <dgm:spPr/>
      <dgm:t>
        <a:bodyPr/>
        <a:lstStyle/>
        <a:p>
          <a:r>
            <a:rPr lang="en-US" dirty="0"/>
            <a:t>Associative Stage</a:t>
          </a:r>
        </a:p>
      </dgm:t>
    </dgm:pt>
    <dgm:pt modelId="{5667B49D-613A-B34A-98D0-30B3739C4A89}" type="parTrans" cxnId="{E3A75051-09A7-9F4B-9FA2-E2235105D5C1}">
      <dgm:prSet/>
      <dgm:spPr/>
      <dgm:t>
        <a:bodyPr/>
        <a:lstStyle/>
        <a:p>
          <a:endParaRPr lang="en-US"/>
        </a:p>
      </dgm:t>
    </dgm:pt>
    <dgm:pt modelId="{FC2F57F7-9A2E-0341-933C-D2C70ADDBA53}" type="sibTrans" cxnId="{E3A75051-09A7-9F4B-9FA2-E2235105D5C1}">
      <dgm:prSet/>
      <dgm:spPr/>
      <dgm:t>
        <a:bodyPr/>
        <a:lstStyle/>
        <a:p>
          <a:endParaRPr lang="en-US"/>
        </a:p>
      </dgm:t>
    </dgm:pt>
    <dgm:pt modelId="{9A000A22-577D-6044-9799-E27CF3AC5CF5}">
      <dgm:prSet phldrT="[Text]"/>
      <dgm:spPr/>
      <dgm:t>
        <a:bodyPr/>
        <a:lstStyle/>
        <a:p>
          <a:r>
            <a:rPr lang="en-US" dirty="0"/>
            <a:t>Refine technique and perform basic skill</a:t>
          </a:r>
        </a:p>
      </dgm:t>
    </dgm:pt>
    <dgm:pt modelId="{0C8CFFB6-099E-A549-A74B-EB9300B05962}" type="parTrans" cxnId="{67E322CB-23C6-1549-BA71-B046ED58F231}">
      <dgm:prSet/>
      <dgm:spPr/>
      <dgm:t>
        <a:bodyPr/>
        <a:lstStyle/>
        <a:p>
          <a:endParaRPr lang="en-US"/>
        </a:p>
      </dgm:t>
    </dgm:pt>
    <dgm:pt modelId="{2CBCC2E1-C4F2-B54C-A4EA-A3931C37F968}" type="sibTrans" cxnId="{67E322CB-23C6-1549-BA71-B046ED58F231}">
      <dgm:prSet/>
      <dgm:spPr/>
      <dgm:t>
        <a:bodyPr/>
        <a:lstStyle/>
        <a:p>
          <a:endParaRPr lang="en-US"/>
        </a:p>
      </dgm:t>
    </dgm:pt>
    <dgm:pt modelId="{EAED04D0-53CB-3F4F-8366-534E076EF5A5}">
      <dgm:prSet phldrT="[Text]"/>
      <dgm:spPr>
        <a:solidFill>
          <a:srgbClr val="FA12CE"/>
        </a:solidFill>
      </dgm:spPr>
      <dgm:t>
        <a:bodyPr/>
        <a:lstStyle/>
        <a:p>
          <a:r>
            <a:rPr lang="en-US" dirty="0"/>
            <a:t>Autonomous Stage</a:t>
          </a:r>
        </a:p>
      </dgm:t>
    </dgm:pt>
    <dgm:pt modelId="{4C44C7FA-7561-D34C-A29A-DFC538AE71FC}" type="parTrans" cxnId="{410FE9FA-0A4A-8747-B87A-D87B5C8EA20D}">
      <dgm:prSet/>
      <dgm:spPr/>
      <dgm:t>
        <a:bodyPr/>
        <a:lstStyle/>
        <a:p>
          <a:endParaRPr lang="en-US"/>
        </a:p>
      </dgm:t>
    </dgm:pt>
    <dgm:pt modelId="{2776DB5A-FD9D-6748-9481-A64323DAFF5B}" type="sibTrans" cxnId="{410FE9FA-0A4A-8747-B87A-D87B5C8EA20D}">
      <dgm:prSet/>
      <dgm:spPr/>
      <dgm:t>
        <a:bodyPr/>
        <a:lstStyle/>
        <a:p>
          <a:endParaRPr lang="en-US"/>
        </a:p>
      </dgm:t>
    </dgm:pt>
    <dgm:pt modelId="{36C0C0A2-7174-DD48-AD21-D76FC415E650}">
      <dgm:prSet phldrT="[Text]"/>
      <dgm:spPr>
        <a:ln>
          <a:solidFill>
            <a:srgbClr val="FA12CE"/>
          </a:solidFill>
        </a:ln>
      </dgm:spPr>
      <dgm:t>
        <a:bodyPr/>
        <a:lstStyle/>
        <a:p>
          <a:r>
            <a:rPr lang="en-US" dirty="0"/>
            <a:t>Focus on strategy and tactics</a:t>
          </a:r>
        </a:p>
      </dgm:t>
    </dgm:pt>
    <dgm:pt modelId="{B59738E3-D8FC-9040-BD4A-A5A1BE1B0037}" type="parTrans" cxnId="{3A91E25C-CBD6-7142-99CD-5E0F0F7BE2BD}">
      <dgm:prSet/>
      <dgm:spPr/>
      <dgm:t>
        <a:bodyPr/>
        <a:lstStyle/>
        <a:p>
          <a:endParaRPr lang="en-US"/>
        </a:p>
      </dgm:t>
    </dgm:pt>
    <dgm:pt modelId="{48307495-C240-A04A-B066-D2C449C04554}" type="sibTrans" cxnId="{3A91E25C-CBD6-7142-99CD-5E0F0F7BE2BD}">
      <dgm:prSet/>
      <dgm:spPr/>
      <dgm:t>
        <a:bodyPr/>
        <a:lstStyle/>
        <a:p>
          <a:endParaRPr lang="en-US"/>
        </a:p>
      </dgm:t>
    </dgm:pt>
    <dgm:pt modelId="{E2BF0B59-DDAB-314A-99FF-D74CB0819F21}" type="pres">
      <dgm:prSet presAssocID="{0D75DF03-E2F9-344B-85AC-34B92C559216}" presName="linearFlow" presStyleCnt="0">
        <dgm:presLayoutVars>
          <dgm:dir/>
          <dgm:animLvl val="lvl"/>
          <dgm:resizeHandles val="exact"/>
        </dgm:presLayoutVars>
      </dgm:prSet>
      <dgm:spPr/>
    </dgm:pt>
    <dgm:pt modelId="{49827529-E1C9-BA42-83F9-9FA5BAC4D92A}" type="pres">
      <dgm:prSet presAssocID="{91807936-9E18-8E43-8B78-4904486074E1}" presName="composite" presStyleCnt="0"/>
      <dgm:spPr/>
    </dgm:pt>
    <dgm:pt modelId="{5277F8E7-E929-0142-A731-E0E937C391D6}" type="pres">
      <dgm:prSet presAssocID="{91807936-9E18-8E43-8B78-4904486074E1}" presName="parTx" presStyleLbl="node1" presStyleIdx="0" presStyleCnt="3">
        <dgm:presLayoutVars>
          <dgm:chMax val="0"/>
          <dgm:chPref val="0"/>
          <dgm:bulletEnabled val="1"/>
        </dgm:presLayoutVars>
      </dgm:prSet>
      <dgm:spPr/>
    </dgm:pt>
    <dgm:pt modelId="{F8736F9F-6674-9441-9637-8BB5F43AF04F}" type="pres">
      <dgm:prSet presAssocID="{91807936-9E18-8E43-8B78-4904486074E1}" presName="parSh" presStyleLbl="node1" presStyleIdx="0" presStyleCnt="3"/>
      <dgm:spPr/>
    </dgm:pt>
    <dgm:pt modelId="{A87303CA-504F-6846-8E54-66F8081F389B}" type="pres">
      <dgm:prSet presAssocID="{91807936-9E18-8E43-8B78-4904486074E1}" presName="desTx" presStyleLbl="fgAcc1" presStyleIdx="0" presStyleCnt="3">
        <dgm:presLayoutVars>
          <dgm:bulletEnabled val="1"/>
        </dgm:presLayoutVars>
      </dgm:prSet>
      <dgm:spPr/>
    </dgm:pt>
    <dgm:pt modelId="{16EE7E86-9D0F-4A46-A599-2624738512E9}" type="pres">
      <dgm:prSet presAssocID="{14314B06-9E8A-B648-9FDA-0D4F2C30CE50}" presName="sibTrans" presStyleLbl="sibTrans2D1" presStyleIdx="0" presStyleCnt="2"/>
      <dgm:spPr/>
    </dgm:pt>
    <dgm:pt modelId="{EE4DAB3C-FB69-7F44-AB00-77B4E3BE2DDF}" type="pres">
      <dgm:prSet presAssocID="{14314B06-9E8A-B648-9FDA-0D4F2C30CE50}" presName="connTx" presStyleLbl="sibTrans2D1" presStyleIdx="0" presStyleCnt="2"/>
      <dgm:spPr/>
    </dgm:pt>
    <dgm:pt modelId="{E15B0835-EB8A-8047-8726-B8D9212B1A4C}" type="pres">
      <dgm:prSet presAssocID="{0FB5974F-808E-9C4C-B0E1-F2991016A205}" presName="composite" presStyleCnt="0"/>
      <dgm:spPr/>
    </dgm:pt>
    <dgm:pt modelId="{82A97E8C-9D19-054A-94C2-82965C1398AB}" type="pres">
      <dgm:prSet presAssocID="{0FB5974F-808E-9C4C-B0E1-F2991016A205}" presName="parTx" presStyleLbl="node1" presStyleIdx="0" presStyleCnt="3">
        <dgm:presLayoutVars>
          <dgm:chMax val="0"/>
          <dgm:chPref val="0"/>
          <dgm:bulletEnabled val="1"/>
        </dgm:presLayoutVars>
      </dgm:prSet>
      <dgm:spPr/>
    </dgm:pt>
    <dgm:pt modelId="{28F189FC-FE13-964F-A9A7-8CE8DE26C20A}" type="pres">
      <dgm:prSet presAssocID="{0FB5974F-808E-9C4C-B0E1-F2991016A205}" presName="parSh" presStyleLbl="node1" presStyleIdx="1" presStyleCnt="3"/>
      <dgm:spPr/>
    </dgm:pt>
    <dgm:pt modelId="{4E6C24A6-086F-5E40-8066-F22F11072594}" type="pres">
      <dgm:prSet presAssocID="{0FB5974F-808E-9C4C-B0E1-F2991016A205}" presName="desTx" presStyleLbl="fgAcc1" presStyleIdx="1" presStyleCnt="3">
        <dgm:presLayoutVars>
          <dgm:bulletEnabled val="1"/>
        </dgm:presLayoutVars>
      </dgm:prSet>
      <dgm:spPr/>
    </dgm:pt>
    <dgm:pt modelId="{F5FD39DE-698C-C948-A925-276183F2AFCC}" type="pres">
      <dgm:prSet presAssocID="{FC2F57F7-9A2E-0341-933C-D2C70ADDBA53}" presName="sibTrans" presStyleLbl="sibTrans2D1" presStyleIdx="1" presStyleCnt="2"/>
      <dgm:spPr/>
    </dgm:pt>
    <dgm:pt modelId="{56180894-50F5-2145-9D12-CC1906224A90}" type="pres">
      <dgm:prSet presAssocID="{FC2F57F7-9A2E-0341-933C-D2C70ADDBA53}" presName="connTx" presStyleLbl="sibTrans2D1" presStyleIdx="1" presStyleCnt="2"/>
      <dgm:spPr/>
    </dgm:pt>
    <dgm:pt modelId="{7F7FF576-3CA9-1743-A036-466D2EBF18A1}" type="pres">
      <dgm:prSet presAssocID="{EAED04D0-53CB-3F4F-8366-534E076EF5A5}" presName="composite" presStyleCnt="0"/>
      <dgm:spPr/>
    </dgm:pt>
    <dgm:pt modelId="{21689A37-CFCE-F743-870C-692BB08EF5D9}" type="pres">
      <dgm:prSet presAssocID="{EAED04D0-53CB-3F4F-8366-534E076EF5A5}" presName="parTx" presStyleLbl="node1" presStyleIdx="1" presStyleCnt="3">
        <dgm:presLayoutVars>
          <dgm:chMax val="0"/>
          <dgm:chPref val="0"/>
          <dgm:bulletEnabled val="1"/>
        </dgm:presLayoutVars>
      </dgm:prSet>
      <dgm:spPr/>
    </dgm:pt>
    <dgm:pt modelId="{8E7393CF-AA28-9240-8FEC-0EE87027380E}" type="pres">
      <dgm:prSet presAssocID="{EAED04D0-53CB-3F4F-8366-534E076EF5A5}" presName="parSh" presStyleLbl="node1" presStyleIdx="2" presStyleCnt="3"/>
      <dgm:spPr/>
    </dgm:pt>
    <dgm:pt modelId="{52A94298-1ACC-AE43-B721-49A648882643}" type="pres">
      <dgm:prSet presAssocID="{EAED04D0-53CB-3F4F-8366-534E076EF5A5}" presName="desTx" presStyleLbl="fgAcc1" presStyleIdx="2" presStyleCnt="3">
        <dgm:presLayoutVars>
          <dgm:bulletEnabled val="1"/>
        </dgm:presLayoutVars>
      </dgm:prSet>
      <dgm:spPr/>
    </dgm:pt>
  </dgm:ptLst>
  <dgm:cxnLst>
    <dgm:cxn modelId="{13EA150D-53F5-DD49-989E-005F5A3FF5E5}" type="presOf" srcId="{EAED04D0-53CB-3F4F-8366-534E076EF5A5}" destId="{8E7393CF-AA28-9240-8FEC-0EE87027380E}" srcOrd="1" destOrd="0" presId="urn:microsoft.com/office/officeart/2005/8/layout/process3"/>
    <dgm:cxn modelId="{D4D1750E-1118-4645-9AE9-7053D916FBFF}" type="presOf" srcId="{0D75DF03-E2F9-344B-85AC-34B92C559216}" destId="{E2BF0B59-DDAB-314A-99FF-D74CB0819F21}" srcOrd="0" destOrd="0" presId="urn:microsoft.com/office/officeart/2005/8/layout/process3"/>
    <dgm:cxn modelId="{FF81FB17-72EB-6541-88B9-A08B0B7EA08B}" type="presOf" srcId="{91807936-9E18-8E43-8B78-4904486074E1}" destId="{F8736F9F-6674-9441-9637-8BB5F43AF04F}" srcOrd="1" destOrd="0" presId="urn:microsoft.com/office/officeart/2005/8/layout/process3"/>
    <dgm:cxn modelId="{E7049718-E7D1-AF45-A99C-BC013D7FDE5F}" srcId="{91807936-9E18-8E43-8B78-4904486074E1}" destId="{39713A0E-B412-9D42-B594-946C86EDE6AB}" srcOrd="0" destOrd="0" parTransId="{7F590B7A-9966-2E4D-8F93-EB5E151B7842}" sibTransId="{12F98D4E-085B-9A4C-8453-7701B9036FE2}"/>
    <dgm:cxn modelId="{57794822-37F8-8A45-909A-99EC945C1856}" type="presOf" srcId="{36C0C0A2-7174-DD48-AD21-D76FC415E650}" destId="{52A94298-1ACC-AE43-B721-49A648882643}" srcOrd="0" destOrd="0" presId="urn:microsoft.com/office/officeart/2005/8/layout/process3"/>
    <dgm:cxn modelId="{3A91E25C-CBD6-7142-99CD-5E0F0F7BE2BD}" srcId="{EAED04D0-53CB-3F4F-8366-534E076EF5A5}" destId="{36C0C0A2-7174-DD48-AD21-D76FC415E650}" srcOrd="0" destOrd="0" parTransId="{B59738E3-D8FC-9040-BD4A-A5A1BE1B0037}" sibTransId="{48307495-C240-A04A-B066-D2C449C04554}"/>
    <dgm:cxn modelId="{A9686769-C004-3941-AB3E-654F79D22424}" type="presOf" srcId="{14314B06-9E8A-B648-9FDA-0D4F2C30CE50}" destId="{16EE7E86-9D0F-4A46-A599-2624738512E9}" srcOrd="0" destOrd="0" presId="urn:microsoft.com/office/officeart/2005/8/layout/process3"/>
    <dgm:cxn modelId="{50AFB049-73FC-8C4C-96C7-1216821B49D1}" type="presOf" srcId="{FC2F57F7-9A2E-0341-933C-D2C70ADDBA53}" destId="{F5FD39DE-698C-C948-A925-276183F2AFCC}" srcOrd="0" destOrd="0" presId="urn:microsoft.com/office/officeart/2005/8/layout/process3"/>
    <dgm:cxn modelId="{E3A75051-09A7-9F4B-9FA2-E2235105D5C1}" srcId="{0D75DF03-E2F9-344B-85AC-34B92C559216}" destId="{0FB5974F-808E-9C4C-B0E1-F2991016A205}" srcOrd="1" destOrd="0" parTransId="{5667B49D-613A-B34A-98D0-30B3739C4A89}" sibTransId="{FC2F57F7-9A2E-0341-933C-D2C70ADDBA53}"/>
    <dgm:cxn modelId="{B3395551-DE33-D64F-87DC-F021176B310E}" srcId="{0D75DF03-E2F9-344B-85AC-34B92C559216}" destId="{91807936-9E18-8E43-8B78-4904486074E1}" srcOrd="0" destOrd="0" parTransId="{EF593D66-CEDE-2C4A-8871-09CBE8BCA8B2}" sibTransId="{14314B06-9E8A-B648-9FDA-0D4F2C30CE50}"/>
    <dgm:cxn modelId="{9D4D5671-0128-C149-8208-7E87B98870F8}" type="presOf" srcId="{0FB5974F-808E-9C4C-B0E1-F2991016A205}" destId="{28F189FC-FE13-964F-A9A7-8CE8DE26C20A}" srcOrd="1" destOrd="0" presId="urn:microsoft.com/office/officeart/2005/8/layout/process3"/>
    <dgm:cxn modelId="{C3F81F7A-B69B-6C48-9FA7-3AC9C8A66C5B}" type="presOf" srcId="{14314B06-9E8A-B648-9FDA-0D4F2C30CE50}" destId="{EE4DAB3C-FB69-7F44-AB00-77B4E3BE2DDF}" srcOrd="1" destOrd="0" presId="urn:microsoft.com/office/officeart/2005/8/layout/process3"/>
    <dgm:cxn modelId="{00EF4F8B-EA7E-CD45-99EB-FF864EFA8253}" type="presOf" srcId="{0FB5974F-808E-9C4C-B0E1-F2991016A205}" destId="{82A97E8C-9D19-054A-94C2-82965C1398AB}" srcOrd="0" destOrd="0" presId="urn:microsoft.com/office/officeart/2005/8/layout/process3"/>
    <dgm:cxn modelId="{8C56E59E-5E0B-9C44-A823-3DDDED4A6137}" type="presOf" srcId="{39713A0E-B412-9D42-B594-946C86EDE6AB}" destId="{A87303CA-504F-6846-8E54-66F8081F389B}" srcOrd="0" destOrd="0" presId="urn:microsoft.com/office/officeart/2005/8/layout/process3"/>
    <dgm:cxn modelId="{25F3559F-7865-534D-8065-5BE4F00333C9}" type="presOf" srcId="{EAED04D0-53CB-3F4F-8366-534E076EF5A5}" destId="{21689A37-CFCE-F743-870C-692BB08EF5D9}" srcOrd="0" destOrd="0" presId="urn:microsoft.com/office/officeart/2005/8/layout/process3"/>
    <dgm:cxn modelId="{38E281AF-CD7E-D543-89D7-B8A45E7E20F1}" type="presOf" srcId="{FC2F57F7-9A2E-0341-933C-D2C70ADDBA53}" destId="{56180894-50F5-2145-9D12-CC1906224A90}" srcOrd="1" destOrd="0" presId="urn:microsoft.com/office/officeart/2005/8/layout/process3"/>
    <dgm:cxn modelId="{E28D85B9-07EA-994D-ADBD-C9FEA4DE0357}" type="presOf" srcId="{91807936-9E18-8E43-8B78-4904486074E1}" destId="{5277F8E7-E929-0142-A731-E0E937C391D6}" srcOrd="0" destOrd="0" presId="urn:microsoft.com/office/officeart/2005/8/layout/process3"/>
    <dgm:cxn modelId="{67E322CB-23C6-1549-BA71-B046ED58F231}" srcId="{0FB5974F-808E-9C4C-B0E1-F2991016A205}" destId="{9A000A22-577D-6044-9799-E27CF3AC5CF5}" srcOrd="0" destOrd="0" parTransId="{0C8CFFB6-099E-A549-A74B-EB9300B05962}" sibTransId="{2CBCC2E1-C4F2-B54C-A4EA-A3931C37F968}"/>
    <dgm:cxn modelId="{6B8EACD6-BE35-614F-8200-AD230D9B6495}" type="presOf" srcId="{9A000A22-577D-6044-9799-E27CF3AC5CF5}" destId="{4E6C24A6-086F-5E40-8066-F22F11072594}" srcOrd="0" destOrd="0" presId="urn:microsoft.com/office/officeart/2005/8/layout/process3"/>
    <dgm:cxn modelId="{410FE9FA-0A4A-8747-B87A-D87B5C8EA20D}" srcId="{0D75DF03-E2F9-344B-85AC-34B92C559216}" destId="{EAED04D0-53CB-3F4F-8366-534E076EF5A5}" srcOrd="2" destOrd="0" parTransId="{4C44C7FA-7561-D34C-A29A-DFC538AE71FC}" sibTransId="{2776DB5A-FD9D-6748-9481-A64323DAFF5B}"/>
    <dgm:cxn modelId="{CBB6CC6A-9E37-F84C-8619-AAAFB2964D87}" type="presParOf" srcId="{E2BF0B59-DDAB-314A-99FF-D74CB0819F21}" destId="{49827529-E1C9-BA42-83F9-9FA5BAC4D92A}" srcOrd="0" destOrd="0" presId="urn:microsoft.com/office/officeart/2005/8/layout/process3"/>
    <dgm:cxn modelId="{82154152-1847-DD41-AA7A-059E376E0845}" type="presParOf" srcId="{49827529-E1C9-BA42-83F9-9FA5BAC4D92A}" destId="{5277F8E7-E929-0142-A731-E0E937C391D6}" srcOrd="0" destOrd="0" presId="urn:microsoft.com/office/officeart/2005/8/layout/process3"/>
    <dgm:cxn modelId="{3F5EE988-29B9-274A-BD62-C5E577EB20DE}" type="presParOf" srcId="{49827529-E1C9-BA42-83F9-9FA5BAC4D92A}" destId="{F8736F9F-6674-9441-9637-8BB5F43AF04F}" srcOrd="1" destOrd="0" presId="urn:microsoft.com/office/officeart/2005/8/layout/process3"/>
    <dgm:cxn modelId="{46A2299E-F08B-674A-826D-13715C4C8FDC}" type="presParOf" srcId="{49827529-E1C9-BA42-83F9-9FA5BAC4D92A}" destId="{A87303CA-504F-6846-8E54-66F8081F389B}" srcOrd="2" destOrd="0" presId="urn:microsoft.com/office/officeart/2005/8/layout/process3"/>
    <dgm:cxn modelId="{61D58283-B992-174C-B0B7-1094247CFCAA}" type="presParOf" srcId="{E2BF0B59-DDAB-314A-99FF-D74CB0819F21}" destId="{16EE7E86-9D0F-4A46-A599-2624738512E9}" srcOrd="1" destOrd="0" presId="urn:microsoft.com/office/officeart/2005/8/layout/process3"/>
    <dgm:cxn modelId="{AAC28056-F4BA-5048-9DAE-A6CBDE0C2D03}" type="presParOf" srcId="{16EE7E86-9D0F-4A46-A599-2624738512E9}" destId="{EE4DAB3C-FB69-7F44-AB00-77B4E3BE2DDF}" srcOrd="0" destOrd="0" presId="urn:microsoft.com/office/officeart/2005/8/layout/process3"/>
    <dgm:cxn modelId="{663F302A-7B09-4B41-8297-7A2FB3B3B81E}" type="presParOf" srcId="{E2BF0B59-DDAB-314A-99FF-D74CB0819F21}" destId="{E15B0835-EB8A-8047-8726-B8D9212B1A4C}" srcOrd="2" destOrd="0" presId="urn:microsoft.com/office/officeart/2005/8/layout/process3"/>
    <dgm:cxn modelId="{E27402D1-F0E0-CF46-992E-01B2B256ED0B}" type="presParOf" srcId="{E15B0835-EB8A-8047-8726-B8D9212B1A4C}" destId="{82A97E8C-9D19-054A-94C2-82965C1398AB}" srcOrd="0" destOrd="0" presId="urn:microsoft.com/office/officeart/2005/8/layout/process3"/>
    <dgm:cxn modelId="{DD9F489C-D012-6E47-96E0-CE8B2B19576E}" type="presParOf" srcId="{E15B0835-EB8A-8047-8726-B8D9212B1A4C}" destId="{28F189FC-FE13-964F-A9A7-8CE8DE26C20A}" srcOrd="1" destOrd="0" presId="urn:microsoft.com/office/officeart/2005/8/layout/process3"/>
    <dgm:cxn modelId="{24DB751D-3A1C-214B-AA4E-9B671ABA701B}" type="presParOf" srcId="{E15B0835-EB8A-8047-8726-B8D9212B1A4C}" destId="{4E6C24A6-086F-5E40-8066-F22F11072594}" srcOrd="2" destOrd="0" presId="urn:microsoft.com/office/officeart/2005/8/layout/process3"/>
    <dgm:cxn modelId="{EA02A213-BAB1-B240-8E1E-CDC47E8A2F33}" type="presParOf" srcId="{E2BF0B59-DDAB-314A-99FF-D74CB0819F21}" destId="{F5FD39DE-698C-C948-A925-276183F2AFCC}" srcOrd="3" destOrd="0" presId="urn:microsoft.com/office/officeart/2005/8/layout/process3"/>
    <dgm:cxn modelId="{C516B220-AF0A-844A-A4A1-F6560E50F238}" type="presParOf" srcId="{F5FD39DE-698C-C948-A925-276183F2AFCC}" destId="{56180894-50F5-2145-9D12-CC1906224A90}" srcOrd="0" destOrd="0" presId="urn:microsoft.com/office/officeart/2005/8/layout/process3"/>
    <dgm:cxn modelId="{88209E53-7FE3-CF48-8A1A-4785B4086A0E}" type="presParOf" srcId="{E2BF0B59-DDAB-314A-99FF-D74CB0819F21}" destId="{7F7FF576-3CA9-1743-A036-466D2EBF18A1}" srcOrd="4" destOrd="0" presId="urn:microsoft.com/office/officeart/2005/8/layout/process3"/>
    <dgm:cxn modelId="{E4DA5786-A658-734F-A181-AFE2902B41EE}" type="presParOf" srcId="{7F7FF576-3CA9-1743-A036-466D2EBF18A1}" destId="{21689A37-CFCE-F743-870C-692BB08EF5D9}" srcOrd="0" destOrd="0" presId="urn:microsoft.com/office/officeart/2005/8/layout/process3"/>
    <dgm:cxn modelId="{C8F2D360-131C-9947-AD6F-12C8741DC623}" type="presParOf" srcId="{7F7FF576-3CA9-1743-A036-466D2EBF18A1}" destId="{8E7393CF-AA28-9240-8FEC-0EE87027380E}" srcOrd="1" destOrd="0" presId="urn:microsoft.com/office/officeart/2005/8/layout/process3"/>
    <dgm:cxn modelId="{16A3AB4C-8D33-CD46-8EE6-585C70745EE4}" type="presParOf" srcId="{7F7FF576-3CA9-1743-A036-466D2EBF18A1}" destId="{52A94298-1ACC-AE43-B721-49A648882643}"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F3A03-26A5-4FAD-9503-F5E550D1F7AC}">
      <dsp:nvSpPr>
        <dsp:cNvPr id="0" name=""/>
        <dsp:cNvSpPr/>
      </dsp:nvSpPr>
      <dsp:spPr>
        <a:xfrm>
          <a:off x="7576446" y="3262570"/>
          <a:ext cx="640442" cy="676900"/>
        </a:xfrm>
        <a:custGeom>
          <a:avLst/>
          <a:gdLst/>
          <a:ahLst/>
          <a:cxnLst/>
          <a:rect l="0" t="0" r="0" b="0"/>
          <a:pathLst>
            <a:path>
              <a:moveTo>
                <a:pt x="0" y="0"/>
              </a:moveTo>
              <a:lnTo>
                <a:pt x="0" y="565749"/>
              </a:lnTo>
              <a:lnTo>
                <a:pt x="640442" y="565749"/>
              </a:lnTo>
              <a:lnTo>
                <a:pt x="640442"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F51A03-CE66-4FAF-8053-792E6A050F7B}">
      <dsp:nvSpPr>
        <dsp:cNvPr id="0" name=""/>
        <dsp:cNvSpPr/>
      </dsp:nvSpPr>
      <dsp:spPr>
        <a:xfrm>
          <a:off x="6936003" y="3262570"/>
          <a:ext cx="640442" cy="676900"/>
        </a:xfrm>
        <a:custGeom>
          <a:avLst/>
          <a:gdLst/>
          <a:ahLst/>
          <a:cxnLst/>
          <a:rect l="0" t="0" r="0" b="0"/>
          <a:pathLst>
            <a:path>
              <a:moveTo>
                <a:pt x="640442" y="0"/>
              </a:moveTo>
              <a:lnTo>
                <a:pt x="640442" y="565749"/>
              </a:lnTo>
              <a:lnTo>
                <a:pt x="0" y="565749"/>
              </a:lnTo>
              <a:lnTo>
                <a:pt x="0"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50C93B6-615E-4CC8-B0C4-CCDDF5759F4D}">
      <dsp:nvSpPr>
        <dsp:cNvPr id="0" name=""/>
        <dsp:cNvSpPr/>
      </dsp:nvSpPr>
      <dsp:spPr>
        <a:xfrm>
          <a:off x="4375264" y="2029008"/>
          <a:ext cx="3201182" cy="513561"/>
        </a:xfrm>
        <a:custGeom>
          <a:avLst/>
          <a:gdLst/>
          <a:ahLst/>
          <a:cxnLst/>
          <a:rect l="0" t="0" r="0" b="0"/>
          <a:pathLst>
            <a:path>
              <a:moveTo>
                <a:pt x="0" y="0"/>
              </a:moveTo>
              <a:lnTo>
                <a:pt x="0" y="402409"/>
              </a:lnTo>
              <a:lnTo>
                <a:pt x="3201182" y="402409"/>
              </a:lnTo>
              <a:lnTo>
                <a:pt x="3201182" y="51356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EF8CEDD-FE14-47E1-8339-E835F6B91882}">
      <dsp:nvSpPr>
        <dsp:cNvPr id="0" name=""/>
        <dsp:cNvSpPr/>
      </dsp:nvSpPr>
      <dsp:spPr>
        <a:xfrm>
          <a:off x="4374232" y="3262570"/>
          <a:ext cx="1280885" cy="676900"/>
        </a:xfrm>
        <a:custGeom>
          <a:avLst/>
          <a:gdLst/>
          <a:ahLst/>
          <a:cxnLst/>
          <a:rect l="0" t="0" r="0" b="0"/>
          <a:pathLst>
            <a:path>
              <a:moveTo>
                <a:pt x="0" y="0"/>
              </a:moveTo>
              <a:lnTo>
                <a:pt x="0" y="565749"/>
              </a:lnTo>
              <a:lnTo>
                <a:pt x="1280885" y="565749"/>
              </a:lnTo>
              <a:lnTo>
                <a:pt x="1280885"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8BF4108-C068-43D8-8DC0-AAC3AD8F7BC4}">
      <dsp:nvSpPr>
        <dsp:cNvPr id="0" name=""/>
        <dsp:cNvSpPr/>
      </dsp:nvSpPr>
      <dsp:spPr>
        <a:xfrm>
          <a:off x="4328512" y="3262570"/>
          <a:ext cx="91440" cy="676900"/>
        </a:xfrm>
        <a:custGeom>
          <a:avLst/>
          <a:gdLst/>
          <a:ahLst/>
          <a:cxnLst/>
          <a:rect l="0" t="0" r="0" b="0"/>
          <a:pathLst>
            <a:path>
              <a:moveTo>
                <a:pt x="45720" y="0"/>
              </a:moveTo>
              <a:lnTo>
                <a:pt x="45720"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1C55D17-1A07-4F44-9CA7-DC0CFAE280D5}">
      <dsp:nvSpPr>
        <dsp:cNvPr id="0" name=""/>
        <dsp:cNvSpPr/>
      </dsp:nvSpPr>
      <dsp:spPr>
        <a:xfrm>
          <a:off x="3093346" y="3262570"/>
          <a:ext cx="1280885" cy="676900"/>
        </a:xfrm>
        <a:custGeom>
          <a:avLst/>
          <a:gdLst/>
          <a:ahLst/>
          <a:cxnLst/>
          <a:rect l="0" t="0" r="0" b="0"/>
          <a:pathLst>
            <a:path>
              <a:moveTo>
                <a:pt x="1280885" y="0"/>
              </a:moveTo>
              <a:lnTo>
                <a:pt x="1280885" y="565749"/>
              </a:lnTo>
              <a:lnTo>
                <a:pt x="0" y="565749"/>
              </a:lnTo>
              <a:lnTo>
                <a:pt x="0"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24E99E1-8489-4F40-9E1E-C0AAA623B351}">
      <dsp:nvSpPr>
        <dsp:cNvPr id="0" name=""/>
        <dsp:cNvSpPr/>
      </dsp:nvSpPr>
      <dsp:spPr>
        <a:xfrm>
          <a:off x="4328512" y="2029008"/>
          <a:ext cx="91440" cy="513561"/>
        </a:xfrm>
        <a:custGeom>
          <a:avLst/>
          <a:gdLst/>
          <a:ahLst/>
          <a:cxnLst/>
          <a:rect l="0" t="0" r="0" b="0"/>
          <a:pathLst>
            <a:path>
              <a:moveTo>
                <a:pt x="46752" y="0"/>
              </a:moveTo>
              <a:lnTo>
                <a:pt x="46752" y="402409"/>
              </a:lnTo>
              <a:lnTo>
                <a:pt x="45720" y="402409"/>
              </a:lnTo>
              <a:lnTo>
                <a:pt x="45720" y="51356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2CD1F45-A542-42D3-AECC-6B69B2EDFDB0}">
      <dsp:nvSpPr>
        <dsp:cNvPr id="0" name=""/>
        <dsp:cNvSpPr/>
      </dsp:nvSpPr>
      <dsp:spPr>
        <a:xfrm>
          <a:off x="1172017" y="3262570"/>
          <a:ext cx="640442" cy="676900"/>
        </a:xfrm>
        <a:custGeom>
          <a:avLst/>
          <a:gdLst/>
          <a:ahLst/>
          <a:cxnLst/>
          <a:rect l="0" t="0" r="0" b="0"/>
          <a:pathLst>
            <a:path>
              <a:moveTo>
                <a:pt x="0" y="0"/>
              </a:moveTo>
              <a:lnTo>
                <a:pt x="0" y="565749"/>
              </a:lnTo>
              <a:lnTo>
                <a:pt x="640442" y="565749"/>
              </a:lnTo>
              <a:lnTo>
                <a:pt x="640442"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88A2D5B-5E92-4943-96F5-2B5D5AD68663}">
      <dsp:nvSpPr>
        <dsp:cNvPr id="0" name=""/>
        <dsp:cNvSpPr/>
      </dsp:nvSpPr>
      <dsp:spPr>
        <a:xfrm>
          <a:off x="531574" y="3262570"/>
          <a:ext cx="640442" cy="676900"/>
        </a:xfrm>
        <a:custGeom>
          <a:avLst/>
          <a:gdLst/>
          <a:ahLst/>
          <a:cxnLst/>
          <a:rect l="0" t="0" r="0" b="0"/>
          <a:pathLst>
            <a:path>
              <a:moveTo>
                <a:pt x="640442" y="0"/>
              </a:moveTo>
              <a:lnTo>
                <a:pt x="640442" y="565749"/>
              </a:lnTo>
              <a:lnTo>
                <a:pt x="0" y="565749"/>
              </a:lnTo>
              <a:lnTo>
                <a:pt x="0"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04692B-6BBB-46B7-A7AC-410CBD31D9C6}">
      <dsp:nvSpPr>
        <dsp:cNvPr id="0" name=""/>
        <dsp:cNvSpPr/>
      </dsp:nvSpPr>
      <dsp:spPr>
        <a:xfrm>
          <a:off x="1172017" y="2029008"/>
          <a:ext cx="3203246" cy="513561"/>
        </a:xfrm>
        <a:custGeom>
          <a:avLst/>
          <a:gdLst/>
          <a:ahLst/>
          <a:cxnLst/>
          <a:rect l="0" t="0" r="0" b="0"/>
          <a:pathLst>
            <a:path>
              <a:moveTo>
                <a:pt x="3203246" y="0"/>
              </a:moveTo>
              <a:lnTo>
                <a:pt x="3203246" y="402409"/>
              </a:lnTo>
              <a:lnTo>
                <a:pt x="0" y="402409"/>
              </a:lnTo>
              <a:lnTo>
                <a:pt x="0" y="51356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1FC5037-1C99-4FF2-8CD8-6688EF8B1424}">
      <dsp:nvSpPr>
        <dsp:cNvPr id="0" name=""/>
        <dsp:cNvSpPr/>
      </dsp:nvSpPr>
      <dsp:spPr>
        <a:xfrm>
          <a:off x="3007410" y="885606"/>
          <a:ext cx="2735707" cy="1143402"/>
        </a:xfrm>
        <a:prstGeom prst="rect">
          <a:avLst/>
        </a:prstGeom>
        <a:solidFill>
          <a:srgbClr val="00FF00"/>
        </a:solidFill>
        <a:ln w="28575" cap="flat" cmpd="sng" algn="ctr">
          <a:solidFill>
            <a:schemeClr val="tx1"/>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a:t>Classification of Movement Skills</a:t>
          </a:r>
          <a:endParaRPr lang="en-AU" sz="2000" b="1" kern="1200"/>
        </a:p>
      </dsp:txBody>
      <dsp:txXfrm>
        <a:off x="3007410" y="885606"/>
        <a:ext cx="2735707" cy="1143402"/>
      </dsp:txXfrm>
    </dsp:sp>
    <dsp:sp modelId="{51A52799-01D3-453B-9AE6-72156273B783}">
      <dsp:nvSpPr>
        <dsp:cNvPr id="0" name=""/>
        <dsp:cNvSpPr/>
      </dsp:nvSpPr>
      <dsp:spPr>
        <a:xfrm>
          <a:off x="285570" y="2542569"/>
          <a:ext cx="1772894" cy="720000"/>
        </a:xfrm>
        <a:prstGeom prst="rect">
          <a:avLst/>
        </a:prstGeom>
        <a:solidFill>
          <a:srgbClr val="00B0F0"/>
        </a:solidFill>
        <a:ln w="25400" cap="flat" cmpd="sng" algn="ctr">
          <a:solidFill>
            <a:schemeClr val="bg1"/>
          </a:solidFill>
          <a:prstDash val="solid"/>
        </a:ln>
        <a:effectLst/>
        <a:scene3d>
          <a:camera prst="orthographicFront"/>
          <a:lightRig rig="flat" dir="t"/>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a:t>Movement Precision</a:t>
          </a:r>
          <a:endParaRPr lang="en-AU" sz="1800" b="1" kern="1200"/>
        </a:p>
      </dsp:txBody>
      <dsp:txXfrm>
        <a:off x="285570" y="2542569"/>
        <a:ext cx="1772894" cy="720000"/>
      </dsp:txXfrm>
    </dsp:sp>
    <dsp:sp modelId="{2CD3D815-3064-4CB6-8B08-E6941FA63024}">
      <dsp:nvSpPr>
        <dsp:cNvPr id="0" name=""/>
        <dsp:cNvSpPr/>
      </dsp:nvSpPr>
      <dsp:spPr>
        <a:xfrm>
          <a:off x="2282" y="3939470"/>
          <a:ext cx="1058583" cy="529291"/>
        </a:xfrm>
        <a:prstGeom prst="rect">
          <a:avLst/>
        </a:prstGeom>
        <a:solidFill>
          <a:srgbClr val="00B0F0"/>
        </a:solidFill>
        <a:ln w="25400" cap="flat" cmpd="sng" algn="ctr">
          <a:solidFill>
            <a:schemeClr val="bg1"/>
          </a:solidFill>
          <a:prstDash val="solid"/>
        </a:ln>
        <a:effectLst/>
        <a:scene3d>
          <a:camera prst="orthographicFront"/>
          <a:lightRig rig="flat" dir="t"/>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b="0" kern="1200">
              <a:solidFill>
                <a:schemeClr val="bg1"/>
              </a:solidFill>
            </a:rPr>
            <a:t>Fine</a:t>
          </a:r>
          <a:endParaRPr lang="en-AU" sz="1700" b="0" kern="1200">
            <a:solidFill>
              <a:schemeClr val="bg1"/>
            </a:solidFill>
          </a:endParaRPr>
        </a:p>
      </dsp:txBody>
      <dsp:txXfrm>
        <a:off x="2282" y="3939470"/>
        <a:ext cx="1058583" cy="529291"/>
      </dsp:txXfrm>
    </dsp:sp>
    <dsp:sp modelId="{FBA8286A-58AB-4A73-96D8-399E5355597F}">
      <dsp:nvSpPr>
        <dsp:cNvPr id="0" name=""/>
        <dsp:cNvSpPr/>
      </dsp:nvSpPr>
      <dsp:spPr>
        <a:xfrm>
          <a:off x="1283168" y="3939470"/>
          <a:ext cx="1058583" cy="529291"/>
        </a:xfrm>
        <a:prstGeom prst="rect">
          <a:avLst/>
        </a:prstGeom>
        <a:solidFill>
          <a:srgbClr val="00B0F0"/>
        </a:solidFill>
        <a:ln w="25400" cap="flat" cmpd="sng" algn="ctr">
          <a:solidFill>
            <a:schemeClr val="bg1"/>
          </a:solidFill>
          <a:prstDash val="solid"/>
        </a:ln>
        <a:effectLst/>
        <a:scene3d>
          <a:camera prst="orthographicFront"/>
          <a:lightRig rig="flat" dir="t"/>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b="0" kern="1200">
              <a:solidFill>
                <a:schemeClr val="bg1"/>
              </a:solidFill>
            </a:rPr>
            <a:t>Gross</a:t>
          </a:r>
          <a:endParaRPr lang="en-AU" sz="1700" b="0" kern="1200">
            <a:solidFill>
              <a:schemeClr val="bg1"/>
            </a:solidFill>
          </a:endParaRPr>
        </a:p>
      </dsp:txBody>
      <dsp:txXfrm>
        <a:off x="1283168" y="3939470"/>
        <a:ext cx="1058583" cy="529291"/>
      </dsp:txXfrm>
    </dsp:sp>
    <dsp:sp modelId="{38BCCF53-6093-4BF1-BDF9-9BF9AAD46666}">
      <dsp:nvSpPr>
        <dsp:cNvPr id="0" name=""/>
        <dsp:cNvSpPr/>
      </dsp:nvSpPr>
      <dsp:spPr>
        <a:xfrm>
          <a:off x="3381757" y="2542569"/>
          <a:ext cx="1984949" cy="720000"/>
        </a:xfrm>
        <a:prstGeom prst="rect">
          <a:avLst/>
        </a:prstGeom>
        <a:solidFill>
          <a:srgbClr val="FF0000"/>
        </a:solidFill>
        <a:ln w="25400" cap="flat" cmpd="sng" algn="ctr">
          <a:solidFill>
            <a:schemeClr val="bg1"/>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a:t>Type of Movement</a:t>
          </a:r>
          <a:endParaRPr lang="en-AU" sz="1800" b="1" kern="1200"/>
        </a:p>
      </dsp:txBody>
      <dsp:txXfrm>
        <a:off x="3381757" y="2542569"/>
        <a:ext cx="1984949" cy="720000"/>
      </dsp:txXfrm>
    </dsp:sp>
    <dsp:sp modelId="{203FF83E-5E42-41B1-8719-E5CDBB4AAAC5}">
      <dsp:nvSpPr>
        <dsp:cNvPr id="0" name=""/>
        <dsp:cNvSpPr/>
      </dsp:nvSpPr>
      <dsp:spPr>
        <a:xfrm>
          <a:off x="2564054" y="3939470"/>
          <a:ext cx="1058583" cy="529291"/>
        </a:xfrm>
        <a:prstGeom prst="rect">
          <a:avLst/>
        </a:prstGeom>
        <a:solidFill>
          <a:srgbClr val="FF0000"/>
        </a:solidFill>
        <a:ln w="25400" cap="flat" cmpd="sng" algn="ctr">
          <a:solidFill>
            <a:schemeClr val="bg1"/>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Discrete</a:t>
          </a:r>
          <a:endParaRPr lang="en-AU" sz="1700" kern="1200">
            <a:solidFill>
              <a:schemeClr val="bg1"/>
            </a:solidFill>
          </a:endParaRPr>
        </a:p>
      </dsp:txBody>
      <dsp:txXfrm>
        <a:off x="2564054" y="3939470"/>
        <a:ext cx="1058583" cy="529291"/>
      </dsp:txXfrm>
    </dsp:sp>
    <dsp:sp modelId="{79F64B10-4C68-4D34-B40E-348CF7F74382}">
      <dsp:nvSpPr>
        <dsp:cNvPr id="0" name=""/>
        <dsp:cNvSpPr/>
      </dsp:nvSpPr>
      <dsp:spPr>
        <a:xfrm>
          <a:off x="3844940" y="3939470"/>
          <a:ext cx="1058583" cy="529291"/>
        </a:xfrm>
        <a:prstGeom prst="rect">
          <a:avLst/>
        </a:prstGeom>
        <a:solidFill>
          <a:srgbClr val="FF0000"/>
        </a:solidFill>
        <a:ln w="25400" cap="flat" cmpd="sng" algn="ctr">
          <a:solidFill>
            <a:schemeClr val="bg1"/>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Serial</a:t>
          </a:r>
          <a:endParaRPr lang="en-AU" sz="1700" kern="1200">
            <a:solidFill>
              <a:schemeClr val="bg1"/>
            </a:solidFill>
          </a:endParaRPr>
        </a:p>
      </dsp:txBody>
      <dsp:txXfrm>
        <a:off x="3844940" y="3939470"/>
        <a:ext cx="1058583" cy="529291"/>
      </dsp:txXfrm>
    </dsp:sp>
    <dsp:sp modelId="{F6CB2981-29A1-4E89-837A-B50245290857}">
      <dsp:nvSpPr>
        <dsp:cNvPr id="0" name=""/>
        <dsp:cNvSpPr/>
      </dsp:nvSpPr>
      <dsp:spPr>
        <a:xfrm>
          <a:off x="5125826" y="3939470"/>
          <a:ext cx="1058583" cy="529291"/>
        </a:xfrm>
        <a:prstGeom prst="rect">
          <a:avLst/>
        </a:prstGeom>
        <a:solidFill>
          <a:srgbClr val="FF0000"/>
        </a:solidFill>
        <a:ln w="25400" cap="flat" cmpd="sng" algn="ctr">
          <a:solidFill>
            <a:schemeClr val="bg1"/>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Continuous</a:t>
          </a:r>
          <a:endParaRPr lang="en-AU" sz="1700" kern="1200">
            <a:solidFill>
              <a:schemeClr val="bg1"/>
            </a:solidFill>
          </a:endParaRPr>
        </a:p>
      </dsp:txBody>
      <dsp:txXfrm>
        <a:off x="5125826" y="3939470"/>
        <a:ext cx="1058583" cy="529291"/>
      </dsp:txXfrm>
    </dsp:sp>
    <dsp:sp modelId="{03B7518C-1713-4EDA-A3A0-666EEB0A6C29}">
      <dsp:nvSpPr>
        <dsp:cNvPr id="0" name=""/>
        <dsp:cNvSpPr/>
      </dsp:nvSpPr>
      <dsp:spPr>
        <a:xfrm>
          <a:off x="6687935" y="2542569"/>
          <a:ext cx="1777022" cy="720000"/>
        </a:xfrm>
        <a:prstGeom prst="rect">
          <a:avLst/>
        </a:prstGeom>
        <a:solidFill>
          <a:srgbClr val="FFC000"/>
        </a:solidFill>
        <a:ln w="25400" cap="flat" cmpd="sng" algn="ctr">
          <a:solidFill>
            <a:schemeClr val="bg1"/>
          </a:solidFill>
          <a:prstDash val="solid"/>
        </a:ln>
        <a:effectLst/>
        <a:scene3d>
          <a:camera prst="orthographicFront"/>
          <a:lightRig rig="flat"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GB" sz="1800" b="1" kern="1200">
              <a:solidFill>
                <a:schemeClr val="bg1"/>
              </a:solidFill>
            </a:rPr>
            <a:t>Predictability of the Environment</a:t>
          </a:r>
          <a:endParaRPr lang="en-AU" sz="1800" b="1" kern="1200">
            <a:solidFill>
              <a:schemeClr val="bg1"/>
            </a:solidFill>
          </a:endParaRPr>
        </a:p>
      </dsp:txBody>
      <dsp:txXfrm>
        <a:off x="6687935" y="2542569"/>
        <a:ext cx="1777022" cy="720000"/>
      </dsp:txXfrm>
    </dsp:sp>
    <dsp:sp modelId="{57E12E03-BA9A-4466-938E-C362C829DEFC}">
      <dsp:nvSpPr>
        <dsp:cNvPr id="0" name=""/>
        <dsp:cNvSpPr/>
      </dsp:nvSpPr>
      <dsp:spPr>
        <a:xfrm>
          <a:off x="6406712" y="3939470"/>
          <a:ext cx="1058583" cy="529291"/>
        </a:xfrm>
        <a:prstGeom prst="rect">
          <a:avLst/>
        </a:prstGeom>
        <a:solidFill>
          <a:srgbClr val="FFC000"/>
        </a:solidFill>
        <a:ln w="25400" cap="flat" cmpd="sng" algn="ctr">
          <a:solidFill>
            <a:schemeClr val="bg1"/>
          </a:solidFill>
          <a:prstDash val="solid"/>
        </a:ln>
        <a:effectLst/>
        <a:scene3d>
          <a:camera prst="orthographicFront"/>
          <a:lightRig rig="flat"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Closed</a:t>
          </a:r>
          <a:endParaRPr lang="en-AU" sz="1700" kern="1200">
            <a:solidFill>
              <a:schemeClr val="bg1"/>
            </a:solidFill>
          </a:endParaRPr>
        </a:p>
      </dsp:txBody>
      <dsp:txXfrm>
        <a:off x="6406712" y="3939470"/>
        <a:ext cx="1058583" cy="529291"/>
      </dsp:txXfrm>
    </dsp:sp>
    <dsp:sp modelId="{E815ECF9-91AA-4629-BDC7-474609186E29}">
      <dsp:nvSpPr>
        <dsp:cNvPr id="0" name=""/>
        <dsp:cNvSpPr/>
      </dsp:nvSpPr>
      <dsp:spPr>
        <a:xfrm>
          <a:off x="7687597" y="3939470"/>
          <a:ext cx="1058583" cy="529291"/>
        </a:xfrm>
        <a:prstGeom prst="rect">
          <a:avLst/>
        </a:prstGeom>
        <a:solidFill>
          <a:srgbClr val="FFC000"/>
        </a:solidFill>
        <a:ln w="25400" cap="flat" cmpd="sng" algn="ctr">
          <a:solidFill>
            <a:schemeClr val="bg1"/>
          </a:solidFill>
          <a:prstDash val="solid"/>
        </a:ln>
        <a:effectLst/>
        <a:scene3d>
          <a:camera prst="orthographicFront"/>
          <a:lightRig rig="flat"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Open</a:t>
          </a:r>
          <a:endParaRPr lang="en-AU" sz="1700" kern="1200">
            <a:solidFill>
              <a:schemeClr val="bg1"/>
            </a:solidFill>
          </a:endParaRPr>
        </a:p>
      </dsp:txBody>
      <dsp:txXfrm>
        <a:off x="7687597" y="3939470"/>
        <a:ext cx="1058583" cy="529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D984B-3B1A-9C4E-A6C0-D91E7176127B}">
      <dsp:nvSpPr>
        <dsp:cNvPr id="0" name=""/>
        <dsp:cNvSpPr/>
      </dsp:nvSpPr>
      <dsp:spPr>
        <a:xfrm>
          <a:off x="42" y="436519"/>
          <a:ext cx="4045317" cy="1618126"/>
        </a:xfrm>
        <a:prstGeom prst="rect">
          <a:avLst/>
        </a:prstGeom>
        <a:solidFill>
          <a:srgbClr val="FA12CE"/>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b="1" kern="1200" dirty="0"/>
            <a:t>FINE MOTOR SKILLS</a:t>
          </a:r>
        </a:p>
      </dsp:txBody>
      <dsp:txXfrm>
        <a:off x="42" y="436519"/>
        <a:ext cx="4045317" cy="1618126"/>
      </dsp:txXfrm>
    </dsp:sp>
    <dsp:sp modelId="{18889DDA-BEDC-4E4B-861B-34D9AB9F6865}">
      <dsp:nvSpPr>
        <dsp:cNvPr id="0" name=""/>
        <dsp:cNvSpPr/>
      </dsp:nvSpPr>
      <dsp:spPr>
        <a:xfrm>
          <a:off x="42" y="2054646"/>
          <a:ext cx="4045317" cy="2854800"/>
        </a:xfrm>
        <a:prstGeom prst="rect">
          <a:avLst/>
        </a:prstGeom>
        <a:solidFill>
          <a:schemeClr val="accent1">
            <a:alpha val="90000"/>
            <a:tint val="4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Small amount of force exerted by the muscles</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Involves use of small muscle groups</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Precise movements</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Often involves coordination between the hand and the eyes</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e.g. threading a needle, typing, writing</a:t>
          </a:r>
        </a:p>
      </dsp:txBody>
      <dsp:txXfrm>
        <a:off x="42" y="2054646"/>
        <a:ext cx="4045317" cy="2854800"/>
      </dsp:txXfrm>
    </dsp:sp>
    <dsp:sp modelId="{F70E24B0-3DEA-7549-B2E2-5442470ECDC9}">
      <dsp:nvSpPr>
        <dsp:cNvPr id="0" name=""/>
        <dsp:cNvSpPr/>
      </dsp:nvSpPr>
      <dsp:spPr>
        <a:xfrm>
          <a:off x="4611703" y="436519"/>
          <a:ext cx="4045317" cy="1618126"/>
        </a:xfrm>
        <a:prstGeom prst="rect">
          <a:avLst/>
        </a:prstGeom>
        <a:solidFill>
          <a:srgbClr val="FA12CE"/>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b="1" kern="1200" dirty="0"/>
            <a:t>GROSS MOTOR SKILLS</a:t>
          </a:r>
        </a:p>
      </dsp:txBody>
      <dsp:txXfrm>
        <a:off x="4611703" y="436519"/>
        <a:ext cx="4045317" cy="1618126"/>
      </dsp:txXfrm>
    </dsp:sp>
    <dsp:sp modelId="{359E0CDA-8B82-1549-8F35-AC35ABDD0378}">
      <dsp:nvSpPr>
        <dsp:cNvPr id="0" name=""/>
        <dsp:cNvSpPr/>
      </dsp:nvSpPr>
      <dsp:spPr>
        <a:xfrm>
          <a:off x="4611703" y="2054646"/>
          <a:ext cx="4045317" cy="2854800"/>
        </a:xfrm>
        <a:prstGeom prst="rect">
          <a:avLst/>
        </a:prstGeom>
        <a:solidFill>
          <a:schemeClr val="accent1">
            <a:alpha val="90000"/>
            <a:tint val="4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Large amount of force exerted by the muscles</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Involves use of large muscle groups</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Whole body movements</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Requires coordination of large muscle groups to coordinate movements</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e.g. running, walking, striking, kicking</a:t>
          </a:r>
        </a:p>
      </dsp:txBody>
      <dsp:txXfrm>
        <a:off x="4611703" y="2054646"/>
        <a:ext cx="4045317"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0A5FC-D410-E840-8773-F016D84469FC}">
      <dsp:nvSpPr>
        <dsp:cNvPr id="0" name=""/>
        <dsp:cNvSpPr/>
      </dsp:nvSpPr>
      <dsp:spPr>
        <a:xfrm>
          <a:off x="2711" y="716906"/>
          <a:ext cx="2643382" cy="1057352"/>
        </a:xfrm>
        <a:prstGeom prst="rect">
          <a:avLst/>
        </a:prstGeom>
        <a:solidFill>
          <a:srgbClr val="FA12CE"/>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DISCRETE SKILLS</a:t>
          </a:r>
        </a:p>
      </dsp:txBody>
      <dsp:txXfrm>
        <a:off x="2711" y="716906"/>
        <a:ext cx="2643382" cy="1057352"/>
      </dsp:txXfrm>
    </dsp:sp>
    <dsp:sp modelId="{CDE11BCD-FC92-2B40-A851-6FEB82420592}">
      <dsp:nvSpPr>
        <dsp:cNvPr id="0" name=""/>
        <dsp:cNvSpPr/>
      </dsp:nvSpPr>
      <dsp:spPr>
        <a:xfrm>
          <a:off x="2711" y="1774258"/>
          <a:ext cx="2643382" cy="2854800"/>
        </a:xfrm>
        <a:prstGeom prst="rect">
          <a:avLst/>
        </a:prstGeom>
        <a:solidFill>
          <a:schemeClr val="accent1">
            <a:alpha val="90000"/>
            <a:tint val="4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Brief and well-defined</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Clear beginning and end</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Skill can be repeated but performer must start from beginning</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Single, specific skill</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e.g. penalty kick in soccer</a:t>
          </a:r>
        </a:p>
      </dsp:txBody>
      <dsp:txXfrm>
        <a:off x="2711" y="1774258"/>
        <a:ext cx="2643382" cy="2854800"/>
      </dsp:txXfrm>
    </dsp:sp>
    <dsp:sp modelId="{F8F7367F-A74A-D74E-973E-E9A48C00CC55}">
      <dsp:nvSpPr>
        <dsp:cNvPr id="0" name=""/>
        <dsp:cNvSpPr/>
      </dsp:nvSpPr>
      <dsp:spPr>
        <a:xfrm>
          <a:off x="3016166" y="716906"/>
          <a:ext cx="2643382" cy="1057352"/>
        </a:xfrm>
        <a:prstGeom prst="rect">
          <a:avLst/>
        </a:prstGeom>
        <a:solidFill>
          <a:srgbClr val="FA12CE"/>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SERIAL SKILLS</a:t>
          </a:r>
        </a:p>
      </dsp:txBody>
      <dsp:txXfrm>
        <a:off x="3016166" y="716906"/>
        <a:ext cx="2643382" cy="1057352"/>
      </dsp:txXfrm>
    </dsp:sp>
    <dsp:sp modelId="{CAFF2ABD-6037-3C43-B5D1-FEC10666D0F2}">
      <dsp:nvSpPr>
        <dsp:cNvPr id="0" name=""/>
        <dsp:cNvSpPr/>
      </dsp:nvSpPr>
      <dsp:spPr>
        <a:xfrm>
          <a:off x="3016166" y="1774258"/>
          <a:ext cx="2643382" cy="2854800"/>
        </a:xfrm>
        <a:prstGeom prst="rect">
          <a:avLst/>
        </a:prstGeom>
        <a:solidFill>
          <a:schemeClr val="accent1">
            <a:alpha val="90000"/>
            <a:tint val="4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Made up of number of discrete skills put together to form an integrated movement</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More complex movement</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e.g. triple jump</a:t>
          </a:r>
        </a:p>
      </dsp:txBody>
      <dsp:txXfrm>
        <a:off x="3016166" y="1774258"/>
        <a:ext cx="2643382" cy="2854800"/>
      </dsp:txXfrm>
    </dsp:sp>
    <dsp:sp modelId="{6AE36F3B-DE62-2C4F-8715-D1042AC44C8E}">
      <dsp:nvSpPr>
        <dsp:cNvPr id="0" name=""/>
        <dsp:cNvSpPr/>
      </dsp:nvSpPr>
      <dsp:spPr>
        <a:xfrm>
          <a:off x="6029622" y="716906"/>
          <a:ext cx="2643382" cy="1057352"/>
        </a:xfrm>
        <a:prstGeom prst="rect">
          <a:avLst/>
        </a:prstGeom>
        <a:solidFill>
          <a:srgbClr val="FA12CE"/>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CONTINUOUS SKILLS</a:t>
          </a:r>
        </a:p>
      </dsp:txBody>
      <dsp:txXfrm>
        <a:off x="6029622" y="716906"/>
        <a:ext cx="2643382" cy="1057352"/>
      </dsp:txXfrm>
    </dsp:sp>
    <dsp:sp modelId="{49CBD97D-881C-5342-B8AC-88FC24BABC5F}">
      <dsp:nvSpPr>
        <dsp:cNvPr id="0" name=""/>
        <dsp:cNvSpPr/>
      </dsp:nvSpPr>
      <dsp:spPr>
        <a:xfrm>
          <a:off x="6029622" y="1774258"/>
          <a:ext cx="2643382" cy="2854800"/>
        </a:xfrm>
        <a:prstGeom prst="rect">
          <a:avLst/>
        </a:prstGeom>
        <a:solidFill>
          <a:schemeClr val="accent1">
            <a:alpha val="90000"/>
            <a:tint val="4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No obvious beginning or end </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The same movement is repeated in a cycle over and over again</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e.g. walking or running, swimming</a:t>
          </a:r>
        </a:p>
      </dsp:txBody>
      <dsp:txXfrm>
        <a:off x="6029622" y="1774258"/>
        <a:ext cx="2643382"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D984B-3B1A-9C4E-A6C0-D91E7176127B}">
      <dsp:nvSpPr>
        <dsp:cNvPr id="0" name=""/>
        <dsp:cNvSpPr/>
      </dsp:nvSpPr>
      <dsp:spPr>
        <a:xfrm>
          <a:off x="42" y="7317"/>
          <a:ext cx="4045317" cy="1065600"/>
        </a:xfrm>
        <a:prstGeom prst="rect">
          <a:avLst/>
        </a:prstGeom>
        <a:solidFill>
          <a:srgbClr val="FA12CE"/>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b="1" kern="1200" dirty="0"/>
            <a:t>OPEN SKILLS</a:t>
          </a:r>
        </a:p>
      </dsp:txBody>
      <dsp:txXfrm>
        <a:off x="42" y="7317"/>
        <a:ext cx="4045317" cy="1065600"/>
      </dsp:txXfrm>
    </dsp:sp>
    <dsp:sp modelId="{18889DDA-BEDC-4E4B-861B-34D9AB9F6865}">
      <dsp:nvSpPr>
        <dsp:cNvPr id="0" name=""/>
        <dsp:cNvSpPr/>
      </dsp:nvSpPr>
      <dsp:spPr>
        <a:xfrm>
          <a:off x="42" y="1072917"/>
          <a:ext cx="4045317" cy="4265730"/>
        </a:xfrm>
        <a:prstGeom prst="rect">
          <a:avLst/>
        </a:prstGeom>
        <a:solidFill>
          <a:schemeClr val="accent1">
            <a:alpha val="90000"/>
            <a:tint val="40000"/>
            <a:hueOff val="0"/>
            <a:satOff val="0"/>
            <a:lumOff val="0"/>
            <a:alphaOff val="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Typically occurs in dynamic (changing) environment</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Movements need to be continually adapted to meet the demands of the task</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No defined beginning and ending</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Skills are predominantly perceptual (adaptations can occur)</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Decision making made during the performance</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Skills are mostly externally paced (</a:t>
          </a:r>
          <a:r>
            <a:rPr lang="en-AU" sz="1800" kern="1200" dirty="0"/>
            <a:t>performer produces a skill at a time determined by an external source)</a:t>
          </a:r>
          <a:endParaRPr lang="en-GB" sz="1800" kern="1200" dirty="0"/>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e.g. block in volleyball, pass in football, batting in cricket</a:t>
          </a:r>
        </a:p>
      </dsp:txBody>
      <dsp:txXfrm>
        <a:off x="42" y="1072917"/>
        <a:ext cx="4045317" cy="4265730"/>
      </dsp:txXfrm>
    </dsp:sp>
    <dsp:sp modelId="{F70E24B0-3DEA-7549-B2E2-5442470ECDC9}">
      <dsp:nvSpPr>
        <dsp:cNvPr id="0" name=""/>
        <dsp:cNvSpPr/>
      </dsp:nvSpPr>
      <dsp:spPr>
        <a:xfrm>
          <a:off x="4611703" y="7317"/>
          <a:ext cx="4045317" cy="1065600"/>
        </a:xfrm>
        <a:prstGeom prst="rect">
          <a:avLst/>
        </a:prstGeom>
        <a:solidFill>
          <a:srgbClr val="FA12CE"/>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b="1" kern="1200" dirty="0"/>
            <a:t>CLOSED SKILLS</a:t>
          </a:r>
        </a:p>
      </dsp:txBody>
      <dsp:txXfrm>
        <a:off x="4611703" y="7317"/>
        <a:ext cx="4045317" cy="1065600"/>
      </dsp:txXfrm>
    </dsp:sp>
    <dsp:sp modelId="{359E0CDA-8B82-1549-8F35-AC35ABDD0378}">
      <dsp:nvSpPr>
        <dsp:cNvPr id="0" name=""/>
        <dsp:cNvSpPr/>
      </dsp:nvSpPr>
      <dsp:spPr>
        <a:xfrm>
          <a:off x="4611703" y="1072917"/>
          <a:ext cx="4045317" cy="4265730"/>
        </a:xfrm>
        <a:prstGeom prst="rect">
          <a:avLst/>
        </a:prstGeom>
        <a:solidFill>
          <a:schemeClr val="accent1">
            <a:alpha val="90000"/>
            <a:tint val="40000"/>
            <a:hueOff val="0"/>
            <a:satOff val="0"/>
            <a:lumOff val="0"/>
            <a:alphaOff val="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Typically occurs in static (fixed) environment</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Movements not affected by the environment and tend to be more habitual</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Has a defined beginning and ending</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Involves a pre-learned pattern of movement</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Decision making made prior to performance</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Skills tend to be internally/self paced (</a:t>
          </a:r>
          <a:r>
            <a:rPr lang="en-AU" sz="1800" kern="1200" dirty="0"/>
            <a:t>performer determines when to start the skill)</a:t>
          </a:r>
          <a:endParaRPr lang="en-GB" sz="1800" kern="1200" dirty="0"/>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e.g. shot in billiards, golf putt, free throw in basketball</a:t>
          </a:r>
        </a:p>
      </dsp:txBody>
      <dsp:txXfrm>
        <a:off x="4611703" y="1072917"/>
        <a:ext cx="4045317" cy="42657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D984B-3B1A-9C4E-A6C0-D91E7176127B}">
      <dsp:nvSpPr>
        <dsp:cNvPr id="0" name=""/>
        <dsp:cNvSpPr/>
      </dsp:nvSpPr>
      <dsp:spPr>
        <a:xfrm>
          <a:off x="42" y="436519"/>
          <a:ext cx="4045317" cy="1618126"/>
        </a:xfrm>
        <a:prstGeom prst="rect">
          <a:avLst/>
        </a:prstGeom>
        <a:solidFill>
          <a:srgbClr val="FA12CE"/>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b="1" kern="1200" dirty="0"/>
            <a:t>SIMPLE SKILLS</a:t>
          </a:r>
        </a:p>
      </dsp:txBody>
      <dsp:txXfrm>
        <a:off x="42" y="436519"/>
        <a:ext cx="4045317" cy="1618126"/>
      </dsp:txXfrm>
    </dsp:sp>
    <dsp:sp modelId="{18889DDA-BEDC-4E4B-861B-34D9AB9F6865}">
      <dsp:nvSpPr>
        <dsp:cNvPr id="0" name=""/>
        <dsp:cNvSpPr/>
      </dsp:nvSpPr>
      <dsp:spPr>
        <a:xfrm>
          <a:off x="42" y="2054646"/>
          <a:ext cx="4045317" cy="2854800"/>
        </a:xfrm>
        <a:prstGeom prst="rect">
          <a:avLst/>
        </a:prstGeom>
        <a:solidFill>
          <a:schemeClr val="accent1">
            <a:alpha val="90000"/>
            <a:tint val="40000"/>
            <a:hueOff val="0"/>
            <a:satOff val="0"/>
            <a:lumOff val="0"/>
            <a:alphaOff val="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Quickly learned, often by imitation of the demonstration</a:t>
          </a:r>
          <a:endParaRPr lang="en-GB" sz="1800" kern="1200" dirty="0"/>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No time pressure</a:t>
          </a:r>
          <a:endParaRPr lang="en-GB" sz="1800" kern="1200" dirty="0"/>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One cue only</a:t>
          </a:r>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No opposition players</a:t>
          </a:r>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Speed not important</a:t>
          </a:r>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Accuracy important</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e.g. hitting a baseball off a tee</a:t>
          </a:r>
        </a:p>
      </dsp:txBody>
      <dsp:txXfrm>
        <a:off x="42" y="2054646"/>
        <a:ext cx="4045317" cy="2854800"/>
      </dsp:txXfrm>
    </dsp:sp>
    <dsp:sp modelId="{F70E24B0-3DEA-7549-B2E2-5442470ECDC9}">
      <dsp:nvSpPr>
        <dsp:cNvPr id="0" name=""/>
        <dsp:cNvSpPr/>
      </dsp:nvSpPr>
      <dsp:spPr>
        <a:xfrm>
          <a:off x="4611703" y="436519"/>
          <a:ext cx="4045317" cy="1618126"/>
        </a:xfrm>
        <a:prstGeom prst="rect">
          <a:avLst/>
        </a:prstGeom>
        <a:solidFill>
          <a:srgbClr val="FA12CE"/>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b="1" kern="1200" dirty="0"/>
            <a:t>COMPLEX SKILLS</a:t>
          </a:r>
        </a:p>
      </dsp:txBody>
      <dsp:txXfrm>
        <a:off x="4611703" y="436519"/>
        <a:ext cx="4045317" cy="1618126"/>
      </dsp:txXfrm>
    </dsp:sp>
    <dsp:sp modelId="{359E0CDA-8B82-1549-8F35-AC35ABDD0378}">
      <dsp:nvSpPr>
        <dsp:cNvPr id="0" name=""/>
        <dsp:cNvSpPr/>
      </dsp:nvSpPr>
      <dsp:spPr>
        <a:xfrm>
          <a:off x="4611703" y="2054646"/>
          <a:ext cx="4045317" cy="2854800"/>
        </a:xfrm>
        <a:prstGeom prst="rect">
          <a:avLst/>
        </a:prstGeom>
        <a:solidFill>
          <a:schemeClr val="accent1">
            <a:alpha val="90000"/>
            <a:tint val="40000"/>
            <a:hueOff val="0"/>
            <a:satOff val="0"/>
            <a:lumOff val="0"/>
            <a:alphaOff val="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Require a longer learning and practice time</a:t>
          </a:r>
          <a:endParaRPr lang="en-GB" sz="1800" kern="1200" dirty="0"/>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Time pressure</a:t>
          </a:r>
          <a:endParaRPr lang="en-GB" sz="1800" kern="1200" dirty="0"/>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Many cues</a:t>
          </a:r>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Many available responses</a:t>
          </a:r>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Speed important</a:t>
          </a:r>
        </a:p>
        <a:p>
          <a:pPr marL="171450" lvl="1" indent="-171450" algn="l" defTabSz="800100">
            <a:lnSpc>
              <a:spcPct val="90000"/>
            </a:lnSpc>
            <a:spcBef>
              <a:spcPct val="0"/>
            </a:spcBef>
            <a:spcAft>
              <a:spcPct val="15000"/>
            </a:spcAft>
            <a:buFont typeface="Cambria Math" panose="02040503050406030204" pitchFamily="18" charset="0"/>
            <a:buChar char="⎯"/>
          </a:pPr>
          <a:r>
            <a:rPr lang="en-AU" sz="1800" kern="1200" dirty="0"/>
            <a:t>Accuracy important</a:t>
          </a:r>
        </a:p>
        <a:p>
          <a:pPr marL="171450" lvl="1" indent="-171450" algn="l" defTabSz="800100">
            <a:lnSpc>
              <a:spcPct val="90000"/>
            </a:lnSpc>
            <a:spcBef>
              <a:spcPct val="0"/>
            </a:spcBef>
            <a:spcAft>
              <a:spcPct val="15000"/>
            </a:spcAft>
            <a:buFont typeface="Cambria Math" panose="02040503050406030204" pitchFamily="18" charset="0"/>
            <a:buChar char="⎯"/>
          </a:pPr>
          <a:r>
            <a:rPr lang="en-GB" sz="1800" kern="1200" dirty="0"/>
            <a:t>e.g. hitting a baseball that has been thrown by a pitcher</a:t>
          </a:r>
        </a:p>
      </dsp:txBody>
      <dsp:txXfrm>
        <a:off x="4611703" y="2054646"/>
        <a:ext cx="4045317" cy="285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B1BB0-EE9B-47CA-A4C2-573ABE68DDEE}">
      <dsp:nvSpPr>
        <dsp:cNvPr id="0" name=""/>
        <dsp:cNvSpPr/>
      </dsp:nvSpPr>
      <dsp:spPr>
        <a:xfrm>
          <a:off x="785812" y="0"/>
          <a:ext cx="2667000" cy="26670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65D659-5E2D-4930-BAC4-A9718099FDA0}">
      <dsp:nvSpPr>
        <dsp:cNvPr id="0" name=""/>
        <dsp:cNvSpPr/>
      </dsp:nvSpPr>
      <dsp:spPr>
        <a:xfrm>
          <a:off x="3319468" y="266700"/>
          <a:ext cx="3067048" cy="335359"/>
        </a:xfrm>
        <a:prstGeom prst="roundRect">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b="1" kern="1200" dirty="0"/>
            <a:t>Complex skills / strategi</a:t>
          </a:r>
          <a:r>
            <a:rPr lang="en-AU" sz="1400" kern="1200" dirty="0"/>
            <a:t>es</a:t>
          </a:r>
        </a:p>
      </dsp:txBody>
      <dsp:txXfrm>
        <a:off x="3335839" y="283071"/>
        <a:ext cx="3034306" cy="302617"/>
      </dsp:txXfrm>
    </dsp:sp>
    <dsp:sp modelId="{C0984942-A513-4712-A4CA-599230D96034}">
      <dsp:nvSpPr>
        <dsp:cNvPr id="0" name=""/>
        <dsp:cNvSpPr/>
      </dsp:nvSpPr>
      <dsp:spPr>
        <a:xfrm>
          <a:off x="3319468" y="1200150"/>
          <a:ext cx="3067048" cy="335359"/>
        </a:xfrm>
        <a:prstGeom prst="roundRect">
          <a:avLst/>
        </a:prstGeom>
        <a:solidFill>
          <a:schemeClr val="accent6">
            <a:lumMod val="5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schemeClr val="bg1"/>
              </a:solidFill>
            </a:rPr>
            <a:t>Intermediate skills and strategies</a:t>
          </a:r>
        </a:p>
      </dsp:txBody>
      <dsp:txXfrm>
        <a:off x="3335839" y="1216521"/>
        <a:ext cx="3034306" cy="302617"/>
      </dsp:txXfrm>
    </dsp:sp>
    <dsp:sp modelId="{B2959DF8-458C-445B-999E-EEFCF6147304}">
      <dsp:nvSpPr>
        <dsp:cNvPr id="0" name=""/>
        <dsp:cNvSpPr/>
      </dsp:nvSpPr>
      <dsp:spPr>
        <a:xfrm>
          <a:off x="3386141" y="2133600"/>
          <a:ext cx="3067048" cy="335359"/>
        </a:xfrm>
        <a:prstGeom prst="roundRect">
          <a:avLst/>
        </a:prstGeom>
        <a:solidFill>
          <a:schemeClr val="tx1">
            <a:lumMod val="95000"/>
            <a:lumOff val="5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schemeClr val="bg1"/>
              </a:solidFill>
            </a:rPr>
            <a:t>Simple skills and strategies</a:t>
          </a:r>
        </a:p>
      </dsp:txBody>
      <dsp:txXfrm>
        <a:off x="3402512" y="2149971"/>
        <a:ext cx="3034306" cy="3026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F3A03-26A5-4FAD-9503-F5E550D1F7AC}">
      <dsp:nvSpPr>
        <dsp:cNvPr id="0" name=""/>
        <dsp:cNvSpPr/>
      </dsp:nvSpPr>
      <dsp:spPr>
        <a:xfrm>
          <a:off x="7576446" y="3149992"/>
          <a:ext cx="640442" cy="676900"/>
        </a:xfrm>
        <a:custGeom>
          <a:avLst/>
          <a:gdLst/>
          <a:ahLst/>
          <a:cxnLst/>
          <a:rect l="0" t="0" r="0" b="0"/>
          <a:pathLst>
            <a:path>
              <a:moveTo>
                <a:pt x="0" y="0"/>
              </a:moveTo>
              <a:lnTo>
                <a:pt x="0" y="565749"/>
              </a:lnTo>
              <a:lnTo>
                <a:pt x="640442" y="565749"/>
              </a:lnTo>
              <a:lnTo>
                <a:pt x="640442"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7F51A03-CE66-4FAF-8053-792E6A050F7B}">
      <dsp:nvSpPr>
        <dsp:cNvPr id="0" name=""/>
        <dsp:cNvSpPr/>
      </dsp:nvSpPr>
      <dsp:spPr>
        <a:xfrm>
          <a:off x="6936003" y="3149992"/>
          <a:ext cx="640442" cy="676900"/>
        </a:xfrm>
        <a:custGeom>
          <a:avLst/>
          <a:gdLst/>
          <a:ahLst/>
          <a:cxnLst/>
          <a:rect l="0" t="0" r="0" b="0"/>
          <a:pathLst>
            <a:path>
              <a:moveTo>
                <a:pt x="640442" y="0"/>
              </a:moveTo>
              <a:lnTo>
                <a:pt x="640442" y="565749"/>
              </a:lnTo>
              <a:lnTo>
                <a:pt x="0" y="565749"/>
              </a:lnTo>
              <a:lnTo>
                <a:pt x="0"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50C93B6-615E-4CC8-B0C4-CCDDF5759F4D}">
      <dsp:nvSpPr>
        <dsp:cNvPr id="0" name=""/>
        <dsp:cNvSpPr/>
      </dsp:nvSpPr>
      <dsp:spPr>
        <a:xfrm>
          <a:off x="4375264" y="1916430"/>
          <a:ext cx="3201182" cy="513561"/>
        </a:xfrm>
        <a:custGeom>
          <a:avLst/>
          <a:gdLst/>
          <a:ahLst/>
          <a:cxnLst/>
          <a:rect l="0" t="0" r="0" b="0"/>
          <a:pathLst>
            <a:path>
              <a:moveTo>
                <a:pt x="0" y="0"/>
              </a:moveTo>
              <a:lnTo>
                <a:pt x="0" y="402409"/>
              </a:lnTo>
              <a:lnTo>
                <a:pt x="3201182" y="402409"/>
              </a:lnTo>
              <a:lnTo>
                <a:pt x="3201182" y="51356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EF8CEDD-FE14-47E1-8339-E835F6B91882}">
      <dsp:nvSpPr>
        <dsp:cNvPr id="0" name=""/>
        <dsp:cNvSpPr/>
      </dsp:nvSpPr>
      <dsp:spPr>
        <a:xfrm>
          <a:off x="4374232" y="3149992"/>
          <a:ext cx="1280885" cy="676900"/>
        </a:xfrm>
        <a:custGeom>
          <a:avLst/>
          <a:gdLst/>
          <a:ahLst/>
          <a:cxnLst/>
          <a:rect l="0" t="0" r="0" b="0"/>
          <a:pathLst>
            <a:path>
              <a:moveTo>
                <a:pt x="0" y="0"/>
              </a:moveTo>
              <a:lnTo>
                <a:pt x="0" y="565749"/>
              </a:lnTo>
              <a:lnTo>
                <a:pt x="1280885" y="565749"/>
              </a:lnTo>
              <a:lnTo>
                <a:pt x="1280885"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B8BF4108-C068-43D8-8DC0-AAC3AD8F7BC4}">
      <dsp:nvSpPr>
        <dsp:cNvPr id="0" name=""/>
        <dsp:cNvSpPr/>
      </dsp:nvSpPr>
      <dsp:spPr>
        <a:xfrm>
          <a:off x="4328512" y="3149992"/>
          <a:ext cx="91440" cy="676900"/>
        </a:xfrm>
        <a:custGeom>
          <a:avLst/>
          <a:gdLst/>
          <a:ahLst/>
          <a:cxnLst/>
          <a:rect l="0" t="0" r="0" b="0"/>
          <a:pathLst>
            <a:path>
              <a:moveTo>
                <a:pt x="45720" y="0"/>
              </a:moveTo>
              <a:lnTo>
                <a:pt x="45720"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1C55D17-1A07-4F44-9CA7-DC0CFAE280D5}">
      <dsp:nvSpPr>
        <dsp:cNvPr id="0" name=""/>
        <dsp:cNvSpPr/>
      </dsp:nvSpPr>
      <dsp:spPr>
        <a:xfrm>
          <a:off x="3093346" y="3149992"/>
          <a:ext cx="1280885" cy="676900"/>
        </a:xfrm>
        <a:custGeom>
          <a:avLst/>
          <a:gdLst/>
          <a:ahLst/>
          <a:cxnLst/>
          <a:rect l="0" t="0" r="0" b="0"/>
          <a:pathLst>
            <a:path>
              <a:moveTo>
                <a:pt x="1280885" y="0"/>
              </a:moveTo>
              <a:lnTo>
                <a:pt x="1280885" y="565749"/>
              </a:lnTo>
              <a:lnTo>
                <a:pt x="0" y="565749"/>
              </a:lnTo>
              <a:lnTo>
                <a:pt x="0"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24E99E1-8489-4F40-9E1E-C0AAA623B351}">
      <dsp:nvSpPr>
        <dsp:cNvPr id="0" name=""/>
        <dsp:cNvSpPr/>
      </dsp:nvSpPr>
      <dsp:spPr>
        <a:xfrm>
          <a:off x="4328512" y="1916430"/>
          <a:ext cx="91440" cy="513561"/>
        </a:xfrm>
        <a:custGeom>
          <a:avLst/>
          <a:gdLst/>
          <a:ahLst/>
          <a:cxnLst/>
          <a:rect l="0" t="0" r="0" b="0"/>
          <a:pathLst>
            <a:path>
              <a:moveTo>
                <a:pt x="46752" y="0"/>
              </a:moveTo>
              <a:lnTo>
                <a:pt x="46752" y="402409"/>
              </a:lnTo>
              <a:lnTo>
                <a:pt x="45720" y="402409"/>
              </a:lnTo>
              <a:lnTo>
                <a:pt x="45720" y="51356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2CD1F45-A542-42D3-AECC-6B69B2EDFDB0}">
      <dsp:nvSpPr>
        <dsp:cNvPr id="0" name=""/>
        <dsp:cNvSpPr/>
      </dsp:nvSpPr>
      <dsp:spPr>
        <a:xfrm>
          <a:off x="1172017" y="3149992"/>
          <a:ext cx="640442" cy="676900"/>
        </a:xfrm>
        <a:custGeom>
          <a:avLst/>
          <a:gdLst/>
          <a:ahLst/>
          <a:cxnLst/>
          <a:rect l="0" t="0" r="0" b="0"/>
          <a:pathLst>
            <a:path>
              <a:moveTo>
                <a:pt x="0" y="0"/>
              </a:moveTo>
              <a:lnTo>
                <a:pt x="0" y="565749"/>
              </a:lnTo>
              <a:lnTo>
                <a:pt x="640442" y="565749"/>
              </a:lnTo>
              <a:lnTo>
                <a:pt x="640442"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A88A2D5B-5E92-4943-96F5-2B5D5AD68663}">
      <dsp:nvSpPr>
        <dsp:cNvPr id="0" name=""/>
        <dsp:cNvSpPr/>
      </dsp:nvSpPr>
      <dsp:spPr>
        <a:xfrm>
          <a:off x="531574" y="3149992"/>
          <a:ext cx="640442" cy="676900"/>
        </a:xfrm>
        <a:custGeom>
          <a:avLst/>
          <a:gdLst/>
          <a:ahLst/>
          <a:cxnLst/>
          <a:rect l="0" t="0" r="0" b="0"/>
          <a:pathLst>
            <a:path>
              <a:moveTo>
                <a:pt x="640442" y="0"/>
              </a:moveTo>
              <a:lnTo>
                <a:pt x="640442" y="565749"/>
              </a:lnTo>
              <a:lnTo>
                <a:pt x="0" y="565749"/>
              </a:lnTo>
              <a:lnTo>
                <a:pt x="0" y="67690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E04692B-6BBB-46B7-A7AC-410CBD31D9C6}">
      <dsp:nvSpPr>
        <dsp:cNvPr id="0" name=""/>
        <dsp:cNvSpPr/>
      </dsp:nvSpPr>
      <dsp:spPr>
        <a:xfrm>
          <a:off x="1172017" y="1916430"/>
          <a:ext cx="3203246" cy="513561"/>
        </a:xfrm>
        <a:custGeom>
          <a:avLst/>
          <a:gdLst/>
          <a:ahLst/>
          <a:cxnLst/>
          <a:rect l="0" t="0" r="0" b="0"/>
          <a:pathLst>
            <a:path>
              <a:moveTo>
                <a:pt x="3203246" y="0"/>
              </a:moveTo>
              <a:lnTo>
                <a:pt x="3203246" y="402409"/>
              </a:lnTo>
              <a:lnTo>
                <a:pt x="0" y="402409"/>
              </a:lnTo>
              <a:lnTo>
                <a:pt x="0" y="513561"/>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1FC5037-1C99-4FF2-8CD8-6688EF8B1424}">
      <dsp:nvSpPr>
        <dsp:cNvPr id="0" name=""/>
        <dsp:cNvSpPr/>
      </dsp:nvSpPr>
      <dsp:spPr>
        <a:xfrm>
          <a:off x="3190042" y="998183"/>
          <a:ext cx="2370443" cy="918246"/>
        </a:xfrm>
        <a:prstGeom prst="rect">
          <a:avLst/>
        </a:prstGeom>
        <a:solidFill>
          <a:srgbClr val="00FF00"/>
        </a:solidFill>
        <a:ln w="28575" cap="flat" cmpd="sng" algn="ctr">
          <a:solidFill>
            <a:schemeClr val="tx1"/>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a:solidFill>
                <a:schemeClr val="tx1"/>
              </a:solidFill>
            </a:rPr>
            <a:t>Classification of Movement Skills</a:t>
          </a:r>
          <a:endParaRPr lang="en-AU" sz="2000" b="1" kern="1200">
            <a:solidFill>
              <a:schemeClr val="tx1"/>
            </a:solidFill>
          </a:endParaRPr>
        </a:p>
      </dsp:txBody>
      <dsp:txXfrm>
        <a:off x="3190042" y="998183"/>
        <a:ext cx="2370443" cy="918246"/>
      </dsp:txXfrm>
    </dsp:sp>
    <dsp:sp modelId="{51A52799-01D3-453B-9AE6-72156273B783}">
      <dsp:nvSpPr>
        <dsp:cNvPr id="0" name=""/>
        <dsp:cNvSpPr/>
      </dsp:nvSpPr>
      <dsp:spPr>
        <a:xfrm>
          <a:off x="285570" y="2429991"/>
          <a:ext cx="1772894" cy="720000"/>
        </a:xfrm>
        <a:prstGeom prst="rect">
          <a:avLst/>
        </a:prstGeom>
        <a:solidFill>
          <a:srgbClr val="00B0F0"/>
        </a:solidFill>
        <a:ln w="25400" cap="flat" cmpd="sng" algn="ctr">
          <a:solidFill>
            <a:schemeClr val="bg1"/>
          </a:solidFill>
          <a:prstDash val="solid"/>
        </a:ln>
        <a:effectLst/>
        <a:scene3d>
          <a:camera prst="orthographicFront"/>
          <a:lightRig rig="flat" dir="t"/>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a:solidFill>
                <a:schemeClr val="bg1"/>
              </a:solidFill>
            </a:rPr>
            <a:t>Movement Precision</a:t>
          </a:r>
          <a:endParaRPr lang="en-AU" sz="1800" b="1" kern="1200">
            <a:solidFill>
              <a:schemeClr val="bg1"/>
            </a:solidFill>
          </a:endParaRPr>
        </a:p>
      </dsp:txBody>
      <dsp:txXfrm>
        <a:off x="285570" y="2429991"/>
        <a:ext cx="1772894" cy="720000"/>
      </dsp:txXfrm>
    </dsp:sp>
    <dsp:sp modelId="{2CD3D815-3064-4CB6-8B08-E6941FA63024}">
      <dsp:nvSpPr>
        <dsp:cNvPr id="0" name=""/>
        <dsp:cNvSpPr/>
      </dsp:nvSpPr>
      <dsp:spPr>
        <a:xfrm>
          <a:off x="2282" y="3826893"/>
          <a:ext cx="1058583" cy="529291"/>
        </a:xfrm>
        <a:prstGeom prst="rect">
          <a:avLst/>
        </a:prstGeom>
        <a:solidFill>
          <a:srgbClr val="00B0F0"/>
        </a:solidFill>
        <a:ln w="25400" cap="flat" cmpd="sng" algn="ctr">
          <a:solidFill>
            <a:schemeClr val="bg1"/>
          </a:solidFill>
          <a:prstDash val="solid"/>
        </a:ln>
        <a:effectLst/>
        <a:scene3d>
          <a:camera prst="orthographicFront"/>
          <a:lightRig rig="flat" dir="t"/>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b="0" kern="1200">
              <a:solidFill>
                <a:schemeClr val="bg1"/>
              </a:solidFill>
            </a:rPr>
            <a:t>Fine</a:t>
          </a:r>
          <a:endParaRPr lang="en-AU" sz="1700" b="0" kern="1200">
            <a:solidFill>
              <a:schemeClr val="bg1"/>
            </a:solidFill>
          </a:endParaRPr>
        </a:p>
      </dsp:txBody>
      <dsp:txXfrm>
        <a:off x="2282" y="3826893"/>
        <a:ext cx="1058583" cy="529291"/>
      </dsp:txXfrm>
    </dsp:sp>
    <dsp:sp modelId="{FBA8286A-58AB-4A73-96D8-399E5355597F}">
      <dsp:nvSpPr>
        <dsp:cNvPr id="0" name=""/>
        <dsp:cNvSpPr/>
      </dsp:nvSpPr>
      <dsp:spPr>
        <a:xfrm>
          <a:off x="1283168" y="3826893"/>
          <a:ext cx="1058583" cy="529291"/>
        </a:xfrm>
        <a:prstGeom prst="rect">
          <a:avLst/>
        </a:prstGeom>
        <a:solidFill>
          <a:srgbClr val="00B0F0"/>
        </a:solidFill>
        <a:ln w="25400" cap="flat" cmpd="sng" algn="ctr">
          <a:solidFill>
            <a:schemeClr val="bg1"/>
          </a:solidFill>
          <a:prstDash val="solid"/>
        </a:ln>
        <a:effectLst/>
        <a:scene3d>
          <a:camera prst="orthographicFront"/>
          <a:lightRig rig="flat" dir="t"/>
        </a:scene3d>
        <a:sp3d/>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b="0" kern="1200">
              <a:solidFill>
                <a:schemeClr val="bg1"/>
              </a:solidFill>
            </a:rPr>
            <a:t>Gross</a:t>
          </a:r>
          <a:endParaRPr lang="en-AU" sz="1700" b="0" kern="1200">
            <a:solidFill>
              <a:schemeClr val="bg1"/>
            </a:solidFill>
          </a:endParaRPr>
        </a:p>
      </dsp:txBody>
      <dsp:txXfrm>
        <a:off x="1283168" y="3826893"/>
        <a:ext cx="1058583" cy="529291"/>
      </dsp:txXfrm>
    </dsp:sp>
    <dsp:sp modelId="{38BCCF53-6093-4BF1-BDF9-9BF9AAD46666}">
      <dsp:nvSpPr>
        <dsp:cNvPr id="0" name=""/>
        <dsp:cNvSpPr/>
      </dsp:nvSpPr>
      <dsp:spPr>
        <a:xfrm>
          <a:off x="3381757" y="2429991"/>
          <a:ext cx="1984949" cy="720000"/>
        </a:xfrm>
        <a:prstGeom prst="rect">
          <a:avLst/>
        </a:prstGeom>
        <a:solidFill>
          <a:srgbClr val="FF0000"/>
        </a:solidFill>
        <a:ln w="25400" cap="flat" cmpd="sng" algn="ctr">
          <a:solidFill>
            <a:schemeClr val="bg1"/>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a:solidFill>
                <a:schemeClr val="bg1"/>
              </a:solidFill>
            </a:rPr>
            <a:t>Type of Movement</a:t>
          </a:r>
          <a:endParaRPr lang="en-AU" sz="1800" b="1" kern="1200">
            <a:solidFill>
              <a:schemeClr val="bg1"/>
            </a:solidFill>
          </a:endParaRPr>
        </a:p>
      </dsp:txBody>
      <dsp:txXfrm>
        <a:off x="3381757" y="2429991"/>
        <a:ext cx="1984949" cy="720000"/>
      </dsp:txXfrm>
    </dsp:sp>
    <dsp:sp modelId="{203FF83E-5E42-41B1-8719-E5CDBB4AAAC5}">
      <dsp:nvSpPr>
        <dsp:cNvPr id="0" name=""/>
        <dsp:cNvSpPr/>
      </dsp:nvSpPr>
      <dsp:spPr>
        <a:xfrm>
          <a:off x="2564054" y="3826893"/>
          <a:ext cx="1058583" cy="529291"/>
        </a:xfrm>
        <a:prstGeom prst="rect">
          <a:avLst/>
        </a:prstGeom>
        <a:solidFill>
          <a:srgbClr val="FF0000"/>
        </a:solidFill>
        <a:ln w="25400" cap="flat" cmpd="sng" algn="ctr">
          <a:solidFill>
            <a:schemeClr val="bg1"/>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Discrete</a:t>
          </a:r>
          <a:endParaRPr lang="en-AU" sz="1700" kern="1200">
            <a:solidFill>
              <a:schemeClr val="bg1"/>
            </a:solidFill>
          </a:endParaRPr>
        </a:p>
      </dsp:txBody>
      <dsp:txXfrm>
        <a:off x="2564054" y="3826893"/>
        <a:ext cx="1058583" cy="529291"/>
      </dsp:txXfrm>
    </dsp:sp>
    <dsp:sp modelId="{79F64B10-4C68-4D34-B40E-348CF7F74382}">
      <dsp:nvSpPr>
        <dsp:cNvPr id="0" name=""/>
        <dsp:cNvSpPr/>
      </dsp:nvSpPr>
      <dsp:spPr>
        <a:xfrm>
          <a:off x="3844940" y="3826893"/>
          <a:ext cx="1058583" cy="529291"/>
        </a:xfrm>
        <a:prstGeom prst="rect">
          <a:avLst/>
        </a:prstGeom>
        <a:solidFill>
          <a:srgbClr val="FF0000"/>
        </a:solidFill>
        <a:ln w="25400" cap="flat" cmpd="sng" algn="ctr">
          <a:solidFill>
            <a:schemeClr val="bg1"/>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Serial</a:t>
          </a:r>
          <a:endParaRPr lang="en-AU" sz="1700" kern="1200">
            <a:solidFill>
              <a:schemeClr val="bg1"/>
            </a:solidFill>
          </a:endParaRPr>
        </a:p>
      </dsp:txBody>
      <dsp:txXfrm>
        <a:off x="3844940" y="3826893"/>
        <a:ext cx="1058583" cy="529291"/>
      </dsp:txXfrm>
    </dsp:sp>
    <dsp:sp modelId="{F6CB2981-29A1-4E89-837A-B50245290857}">
      <dsp:nvSpPr>
        <dsp:cNvPr id="0" name=""/>
        <dsp:cNvSpPr/>
      </dsp:nvSpPr>
      <dsp:spPr>
        <a:xfrm>
          <a:off x="5125826" y="3826893"/>
          <a:ext cx="1058583" cy="529291"/>
        </a:xfrm>
        <a:prstGeom prst="rect">
          <a:avLst/>
        </a:prstGeom>
        <a:solidFill>
          <a:srgbClr val="FF0000"/>
        </a:solidFill>
        <a:ln w="25400" cap="flat" cmpd="sng" algn="ctr">
          <a:solidFill>
            <a:schemeClr val="bg1"/>
          </a:solidFill>
          <a:prstDash val="solid"/>
        </a:ln>
        <a:effectLst/>
        <a:scene3d>
          <a:camera prst="orthographicFront"/>
          <a:lightRig rig="flat" dir="t"/>
        </a:scene3d>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Continuous</a:t>
          </a:r>
          <a:endParaRPr lang="en-AU" sz="1700" kern="1200">
            <a:solidFill>
              <a:schemeClr val="bg1"/>
            </a:solidFill>
          </a:endParaRPr>
        </a:p>
      </dsp:txBody>
      <dsp:txXfrm>
        <a:off x="5125826" y="3826893"/>
        <a:ext cx="1058583" cy="529291"/>
      </dsp:txXfrm>
    </dsp:sp>
    <dsp:sp modelId="{03B7518C-1713-4EDA-A3A0-666EEB0A6C29}">
      <dsp:nvSpPr>
        <dsp:cNvPr id="0" name=""/>
        <dsp:cNvSpPr/>
      </dsp:nvSpPr>
      <dsp:spPr>
        <a:xfrm>
          <a:off x="6687935" y="2429991"/>
          <a:ext cx="1777022" cy="720000"/>
        </a:xfrm>
        <a:prstGeom prst="rect">
          <a:avLst/>
        </a:prstGeom>
        <a:solidFill>
          <a:srgbClr val="FFC000"/>
        </a:solidFill>
        <a:ln w="25400" cap="flat" cmpd="sng" algn="ctr">
          <a:solidFill>
            <a:schemeClr val="bg1"/>
          </a:solidFill>
          <a:prstDash val="solid"/>
        </a:ln>
        <a:effectLst/>
        <a:scene3d>
          <a:camera prst="orthographicFront"/>
          <a:lightRig rig="flat"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GB" sz="1800" b="1" kern="1200">
              <a:solidFill>
                <a:schemeClr val="bg1"/>
              </a:solidFill>
            </a:rPr>
            <a:t>Predictability of the Environment</a:t>
          </a:r>
          <a:endParaRPr lang="en-AU" sz="1800" b="1" kern="1200">
            <a:solidFill>
              <a:schemeClr val="bg1"/>
            </a:solidFill>
          </a:endParaRPr>
        </a:p>
      </dsp:txBody>
      <dsp:txXfrm>
        <a:off x="6687935" y="2429991"/>
        <a:ext cx="1777022" cy="720000"/>
      </dsp:txXfrm>
    </dsp:sp>
    <dsp:sp modelId="{57E12E03-BA9A-4466-938E-C362C829DEFC}">
      <dsp:nvSpPr>
        <dsp:cNvPr id="0" name=""/>
        <dsp:cNvSpPr/>
      </dsp:nvSpPr>
      <dsp:spPr>
        <a:xfrm>
          <a:off x="6406712" y="3826893"/>
          <a:ext cx="1058583" cy="529291"/>
        </a:xfrm>
        <a:prstGeom prst="rect">
          <a:avLst/>
        </a:prstGeom>
        <a:solidFill>
          <a:srgbClr val="FFC000"/>
        </a:solidFill>
        <a:ln w="25400" cap="flat" cmpd="sng" algn="ctr">
          <a:solidFill>
            <a:schemeClr val="bg1"/>
          </a:solidFill>
          <a:prstDash val="solid"/>
        </a:ln>
        <a:effectLst/>
        <a:scene3d>
          <a:camera prst="orthographicFront"/>
          <a:lightRig rig="flat"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Closed</a:t>
          </a:r>
          <a:endParaRPr lang="en-AU" sz="1700" kern="1200">
            <a:solidFill>
              <a:schemeClr val="bg1"/>
            </a:solidFill>
          </a:endParaRPr>
        </a:p>
      </dsp:txBody>
      <dsp:txXfrm>
        <a:off x="6406712" y="3826893"/>
        <a:ext cx="1058583" cy="529291"/>
      </dsp:txXfrm>
    </dsp:sp>
    <dsp:sp modelId="{E815ECF9-91AA-4629-BDC7-474609186E29}">
      <dsp:nvSpPr>
        <dsp:cNvPr id="0" name=""/>
        <dsp:cNvSpPr/>
      </dsp:nvSpPr>
      <dsp:spPr>
        <a:xfrm>
          <a:off x="7687597" y="3826893"/>
          <a:ext cx="1058583" cy="529291"/>
        </a:xfrm>
        <a:prstGeom prst="rect">
          <a:avLst/>
        </a:prstGeom>
        <a:solidFill>
          <a:srgbClr val="FFC000"/>
        </a:solidFill>
        <a:ln w="25400" cap="flat" cmpd="sng" algn="ctr">
          <a:solidFill>
            <a:schemeClr val="bg1"/>
          </a:solidFill>
          <a:prstDash val="solid"/>
        </a:ln>
        <a:effectLst/>
        <a:scene3d>
          <a:camera prst="orthographicFront"/>
          <a:lightRig rig="flat"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Open</a:t>
          </a:r>
          <a:endParaRPr lang="en-AU" sz="1700" kern="1200">
            <a:solidFill>
              <a:schemeClr val="bg1"/>
            </a:solidFill>
          </a:endParaRPr>
        </a:p>
      </dsp:txBody>
      <dsp:txXfrm>
        <a:off x="7687597" y="3826893"/>
        <a:ext cx="1058583" cy="5292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36F9F-6674-9441-9637-8BB5F43AF04F}">
      <dsp:nvSpPr>
        <dsp:cNvPr id="0" name=""/>
        <dsp:cNvSpPr/>
      </dsp:nvSpPr>
      <dsp:spPr>
        <a:xfrm>
          <a:off x="4186" y="848753"/>
          <a:ext cx="1903747" cy="11121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Cognitive Stage</a:t>
          </a:r>
        </a:p>
      </dsp:txBody>
      <dsp:txXfrm>
        <a:off x="4186" y="848753"/>
        <a:ext cx="1903747" cy="741408"/>
      </dsp:txXfrm>
    </dsp:sp>
    <dsp:sp modelId="{A87303CA-504F-6846-8E54-66F8081F389B}">
      <dsp:nvSpPr>
        <dsp:cNvPr id="0" name=""/>
        <dsp:cNvSpPr/>
      </dsp:nvSpPr>
      <dsp:spPr>
        <a:xfrm>
          <a:off x="394111" y="1590161"/>
          <a:ext cx="1903747" cy="14364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What is to be done?</a:t>
          </a:r>
        </a:p>
      </dsp:txBody>
      <dsp:txXfrm>
        <a:off x="436182" y="1632232"/>
        <a:ext cx="1819605" cy="1352258"/>
      </dsp:txXfrm>
    </dsp:sp>
    <dsp:sp modelId="{16EE7E86-9D0F-4A46-A599-2624738512E9}">
      <dsp:nvSpPr>
        <dsp:cNvPr id="0" name=""/>
        <dsp:cNvSpPr/>
      </dsp:nvSpPr>
      <dsp:spPr>
        <a:xfrm>
          <a:off x="2196536" y="982468"/>
          <a:ext cx="611834" cy="47397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196536" y="1077264"/>
        <a:ext cx="469641" cy="284386"/>
      </dsp:txXfrm>
    </dsp:sp>
    <dsp:sp modelId="{28F189FC-FE13-964F-A9A7-8CE8DE26C20A}">
      <dsp:nvSpPr>
        <dsp:cNvPr id="0" name=""/>
        <dsp:cNvSpPr/>
      </dsp:nvSpPr>
      <dsp:spPr>
        <a:xfrm>
          <a:off x="3062339" y="848753"/>
          <a:ext cx="1903747" cy="1112112"/>
        </a:xfrm>
        <a:prstGeom prst="roundRect">
          <a:avLst>
            <a:gd name="adj" fmla="val 10000"/>
          </a:avLst>
        </a:prstGeom>
        <a:solidFill>
          <a:schemeClr val="accent2">
            <a:hueOff val="3864684"/>
            <a:satOff val="-41326"/>
            <a:lumOff val="10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Associative Stage</a:t>
          </a:r>
        </a:p>
      </dsp:txBody>
      <dsp:txXfrm>
        <a:off x="3062339" y="848753"/>
        <a:ext cx="1903747" cy="741408"/>
      </dsp:txXfrm>
    </dsp:sp>
    <dsp:sp modelId="{4E6C24A6-086F-5E40-8066-F22F11072594}">
      <dsp:nvSpPr>
        <dsp:cNvPr id="0" name=""/>
        <dsp:cNvSpPr/>
      </dsp:nvSpPr>
      <dsp:spPr>
        <a:xfrm>
          <a:off x="3452264" y="1590161"/>
          <a:ext cx="1903747" cy="14364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864684"/>
              <a:satOff val="-41326"/>
              <a:lumOff val="10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Refine technique and perform basic skill</a:t>
          </a:r>
        </a:p>
      </dsp:txBody>
      <dsp:txXfrm>
        <a:off x="3494335" y="1632232"/>
        <a:ext cx="1819605" cy="1352258"/>
      </dsp:txXfrm>
    </dsp:sp>
    <dsp:sp modelId="{F5FD39DE-698C-C948-A925-276183F2AFCC}">
      <dsp:nvSpPr>
        <dsp:cNvPr id="0" name=""/>
        <dsp:cNvSpPr/>
      </dsp:nvSpPr>
      <dsp:spPr>
        <a:xfrm>
          <a:off x="5254689" y="982468"/>
          <a:ext cx="611834" cy="473978"/>
        </a:xfrm>
        <a:prstGeom prst="rightArrow">
          <a:avLst>
            <a:gd name="adj1" fmla="val 60000"/>
            <a:gd name="adj2" fmla="val 50000"/>
          </a:avLst>
        </a:prstGeom>
        <a:solidFill>
          <a:schemeClr val="accent2">
            <a:hueOff val="7729367"/>
            <a:satOff val="-82653"/>
            <a:lumOff val="215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254689" y="1077264"/>
        <a:ext cx="469641" cy="284386"/>
      </dsp:txXfrm>
    </dsp:sp>
    <dsp:sp modelId="{8E7393CF-AA28-9240-8FEC-0EE87027380E}">
      <dsp:nvSpPr>
        <dsp:cNvPr id="0" name=""/>
        <dsp:cNvSpPr/>
      </dsp:nvSpPr>
      <dsp:spPr>
        <a:xfrm>
          <a:off x="6120492" y="848753"/>
          <a:ext cx="1903747" cy="1112112"/>
        </a:xfrm>
        <a:prstGeom prst="roundRect">
          <a:avLst>
            <a:gd name="adj" fmla="val 10000"/>
          </a:avLst>
        </a:prstGeom>
        <a:solidFill>
          <a:srgbClr val="FA12C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Autonomous Stage</a:t>
          </a:r>
        </a:p>
      </dsp:txBody>
      <dsp:txXfrm>
        <a:off x="6120492" y="848753"/>
        <a:ext cx="1903747" cy="741408"/>
      </dsp:txXfrm>
    </dsp:sp>
    <dsp:sp modelId="{52A94298-1ACC-AE43-B721-49A648882643}">
      <dsp:nvSpPr>
        <dsp:cNvPr id="0" name=""/>
        <dsp:cNvSpPr/>
      </dsp:nvSpPr>
      <dsp:spPr>
        <a:xfrm>
          <a:off x="6510417" y="1590161"/>
          <a:ext cx="1903747" cy="1436400"/>
        </a:xfrm>
        <a:prstGeom prst="roundRect">
          <a:avLst>
            <a:gd name="adj" fmla="val 10000"/>
          </a:avLst>
        </a:prstGeom>
        <a:solidFill>
          <a:schemeClr val="lt1">
            <a:alpha val="90000"/>
            <a:hueOff val="0"/>
            <a:satOff val="0"/>
            <a:lumOff val="0"/>
            <a:alphaOff val="0"/>
          </a:schemeClr>
        </a:solidFill>
        <a:ln w="25400" cap="flat" cmpd="sng" algn="ctr">
          <a:solidFill>
            <a:srgbClr val="FA12CE"/>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Focus on strategy and tactics</a:t>
          </a:r>
        </a:p>
      </dsp:txBody>
      <dsp:txXfrm>
        <a:off x="6552488" y="1632232"/>
        <a:ext cx="1819605" cy="13522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6570"/>
          </a:xfrm>
          <a:prstGeom prst="rect">
            <a:avLst/>
          </a:prstGeom>
        </p:spPr>
        <p:txBody>
          <a:bodyPr vert="horz" lIns="91440" tIns="45720" rIns="91440" bIns="45720" rtlCol="0"/>
          <a:lstStyle>
            <a:lvl1pPr algn="r">
              <a:defRPr sz="1200"/>
            </a:lvl1pPr>
          </a:lstStyle>
          <a:p>
            <a:fld id="{EC49C5C4-12BC-4C85-B45A-DD295949A0E7}" type="datetimeFigureOut">
              <a:rPr lang="en-US" smtClean="0"/>
              <a:pPr/>
              <a:t>8/21/2023</a:t>
            </a:fld>
            <a:endParaRPr lang="en-US"/>
          </a:p>
        </p:txBody>
      </p:sp>
      <p:sp>
        <p:nvSpPr>
          <p:cNvPr id="4" name="Footer Placeholder 3"/>
          <p:cNvSpPr>
            <a:spLocks noGrp="1"/>
          </p:cNvSpPr>
          <p:nvPr>
            <p:ph type="ftr" sz="quarter" idx="2"/>
          </p:nvPr>
        </p:nvSpPr>
        <p:spPr>
          <a:xfrm>
            <a:off x="0" y="9433106"/>
            <a:ext cx="2944283" cy="49657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A53671BB-2DFC-4622-8DDF-6963162897C7}" type="slidenum">
              <a:rPr lang="en-US" smtClean="0"/>
              <a:pPr/>
              <a:t>‹#›</a:t>
            </a:fld>
            <a:endParaRPr lang="en-US"/>
          </a:p>
        </p:txBody>
      </p:sp>
    </p:spTree>
    <p:extLst>
      <p:ext uri="{BB962C8B-B14F-4D97-AF65-F5344CB8AC3E}">
        <p14:creationId xmlns:p14="http://schemas.microsoft.com/office/powerpoint/2010/main" val="2169844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0866D87E-14DF-4814-9181-946B115F4126}" type="datetimeFigureOut">
              <a:rPr lang="en-US" smtClean="0"/>
              <a:pPr/>
              <a:t>8/21/2023</a:t>
            </a:fld>
            <a:endParaRPr lang="en-US"/>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4292EF7A-FBFE-42B7-B29D-4909FC4B8675}" type="slidenum">
              <a:rPr lang="en-US" smtClean="0"/>
              <a:pPr/>
              <a:t>‹#›</a:t>
            </a:fld>
            <a:endParaRPr lang="en-US"/>
          </a:p>
        </p:txBody>
      </p:sp>
    </p:spTree>
    <p:extLst>
      <p:ext uri="{BB962C8B-B14F-4D97-AF65-F5344CB8AC3E}">
        <p14:creationId xmlns:p14="http://schemas.microsoft.com/office/powerpoint/2010/main" val="38204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2EF7A-FBFE-42B7-B29D-4909FC4B8675}" type="slidenum">
              <a:rPr lang="en-US" smtClean="0"/>
              <a:pPr/>
              <a:t>4</a:t>
            </a:fld>
            <a:endParaRPr lang="en-US"/>
          </a:p>
        </p:txBody>
      </p:sp>
    </p:spTree>
    <p:extLst>
      <p:ext uri="{BB962C8B-B14F-4D97-AF65-F5344CB8AC3E}">
        <p14:creationId xmlns:p14="http://schemas.microsoft.com/office/powerpoint/2010/main" val="3491233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5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304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018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62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62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7062D5-D309-4465-9CA6-2A86D090F8A9}" type="slidenum">
              <a:rPr lang="en-US" smtClean="0"/>
              <a:pPr/>
              <a:t>53</a:t>
            </a:fld>
            <a:endParaRPr lang="en-US"/>
          </a:p>
        </p:txBody>
      </p:sp>
    </p:spTree>
    <p:extLst>
      <p:ext uri="{BB962C8B-B14F-4D97-AF65-F5344CB8AC3E}">
        <p14:creationId xmlns:p14="http://schemas.microsoft.com/office/powerpoint/2010/main" val="2931959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B7062D5-D309-4465-9CA6-2A86D090F8A9}" type="slidenum">
              <a:rPr lang="en-US" smtClean="0"/>
              <a:pPr/>
              <a:t>54</a:t>
            </a:fld>
            <a:endParaRPr lang="en-US"/>
          </a:p>
        </p:txBody>
      </p:sp>
    </p:spTree>
    <p:extLst>
      <p:ext uri="{BB962C8B-B14F-4D97-AF65-F5344CB8AC3E}">
        <p14:creationId xmlns:p14="http://schemas.microsoft.com/office/powerpoint/2010/main" val="173563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CEB6B-F149-400F-B95C-2D87B77EDA6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393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CEB6B-F149-400F-B95C-2D87B77EDA6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979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52CEB6B-F149-400F-B95C-2D87B77EDA6A}" type="slidenum">
              <a:rPr lang="en-US" smtClean="0"/>
              <a:pPr/>
              <a:t>74</a:t>
            </a:fld>
            <a:endParaRPr lang="en-US"/>
          </a:p>
        </p:txBody>
      </p:sp>
    </p:spTree>
    <p:extLst>
      <p:ext uri="{BB962C8B-B14F-4D97-AF65-F5344CB8AC3E}">
        <p14:creationId xmlns:p14="http://schemas.microsoft.com/office/powerpoint/2010/main" val="31187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8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21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586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809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579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38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74285-95A9-4F00-BB62-02A9495D5810}" type="datetime1">
              <a:rPr lang="en-US" smtClean="0"/>
              <a:t>8/21/2023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A85A4-BAA8-413B-92D4-7E1877F7C634}" type="datetime1">
              <a:rPr lang="en-US" smtClean="0"/>
              <a:t>8/21/2023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5D1427-8C4C-4CD8-94AF-93A86B14D2EF}" type="datetime1">
              <a:rPr lang="en-US" smtClean="0"/>
              <a:t>8/21/2023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1A0CDED-EFF2-42A6-93F4-4D16286928AE}" type="datetime1">
              <a:rPr lang="en-US" smtClean="0"/>
              <a:t>8/21/2023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30083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5C5451BD-C439-430B-84FA-0DCEA7C88F2C}" type="datetime1">
              <a:rPr lang="en-US" smtClean="0"/>
              <a:t>8/21/2023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2276879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B9E33D-65D6-410D-9E87-333CCA67F5A9}" type="datetime1">
              <a:rPr lang="en-US" smtClean="0"/>
              <a:t>8/21/2023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3864672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7F56F302-3613-49CE-B598-2779AD519F1A}" type="datetime1">
              <a:rPr lang="en-US" smtClean="0"/>
              <a:t>8/21/2023</a:t>
            </a:fld>
            <a:endParaRPr lang="en-AU"/>
          </a:p>
        </p:txBody>
      </p:sp>
      <p:sp>
        <p:nvSpPr>
          <p:cNvPr id="6" name="Footer Placeholder 5"/>
          <p:cNvSpPr>
            <a:spLocks noGrp="1"/>
          </p:cNvSpPr>
          <p:nvPr>
            <p:ph type="ftr" sz="quarter" idx="11"/>
          </p:nvPr>
        </p:nvSpPr>
        <p:spPr/>
        <p:txBody>
          <a:bodyPr/>
          <a:lstStyle/>
          <a:p>
            <a:r>
              <a:rPr lang="en-AU"/>
              <a:t>©PE STUDIES RESOURCES</a:t>
            </a:r>
          </a:p>
        </p:txBody>
      </p:sp>
      <p:sp>
        <p:nvSpPr>
          <p:cNvPr id="7" name="Slide Number Placeholder 6"/>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1623642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6D2F14A7-3217-4B66-BE65-380EFB2FD954}" type="datetime1">
              <a:rPr lang="en-US" smtClean="0"/>
              <a:t>8/21/2023</a:t>
            </a:fld>
            <a:endParaRPr lang="en-AU"/>
          </a:p>
        </p:txBody>
      </p:sp>
      <p:sp>
        <p:nvSpPr>
          <p:cNvPr id="8" name="Footer Placeholder 7"/>
          <p:cNvSpPr>
            <a:spLocks noGrp="1"/>
          </p:cNvSpPr>
          <p:nvPr>
            <p:ph type="ftr" sz="quarter" idx="11"/>
          </p:nvPr>
        </p:nvSpPr>
        <p:spPr/>
        <p:txBody>
          <a:bodyPr/>
          <a:lstStyle/>
          <a:p>
            <a:r>
              <a:rPr lang="en-AU"/>
              <a:t>©PE STUDIES RESOURCES</a:t>
            </a:r>
          </a:p>
        </p:txBody>
      </p:sp>
      <p:sp>
        <p:nvSpPr>
          <p:cNvPr id="9" name="Slide Number Placeholder 8"/>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3629789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B3E4A5E1-EA7D-439B-B8D7-1086E45D954C}" type="datetime1">
              <a:rPr lang="en-US" smtClean="0"/>
              <a:t>8/21/2023</a:t>
            </a:fld>
            <a:endParaRPr lang="en-AU"/>
          </a:p>
        </p:txBody>
      </p:sp>
      <p:sp>
        <p:nvSpPr>
          <p:cNvPr id="4" name="Footer Placeholder 3"/>
          <p:cNvSpPr>
            <a:spLocks noGrp="1"/>
          </p:cNvSpPr>
          <p:nvPr>
            <p:ph type="ftr" sz="quarter" idx="11"/>
          </p:nvPr>
        </p:nvSpPr>
        <p:spPr/>
        <p:txBody>
          <a:bodyPr/>
          <a:lstStyle/>
          <a:p>
            <a:r>
              <a:rPr lang="en-AU"/>
              <a:t>©PE STUDIES RESOURCES</a:t>
            </a:r>
          </a:p>
        </p:txBody>
      </p:sp>
      <p:sp>
        <p:nvSpPr>
          <p:cNvPr id="5" name="Slide Number Placeholder 4"/>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1659815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4D55-20AF-476C-AEB0-C205BCE26306}" type="datetime1">
              <a:rPr lang="en-US" smtClean="0"/>
              <a:t>8/21/2023</a:t>
            </a:fld>
            <a:endParaRPr lang="en-AU"/>
          </a:p>
        </p:txBody>
      </p:sp>
      <p:sp>
        <p:nvSpPr>
          <p:cNvPr id="3" name="Footer Placeholder 2"/>
          <p:cNvSpPr>
            <a:spLocks noGrp="1"/>
          </p:cNvSpPr>
          <p:nvPr>
            <p:ph type="ftr" sz="quarter" idx="11"/>
          </p:nvPr>
        </p:nvSpPr>
        <p:spPr/>
        <p:txBody>
          <a:bodyPr/>
          <a:lstStyle/>
          <a:p>
            <a:r>
              <a:rPr lang="en-AU"/>
              <a:t>©PE STUDIES RESOURCES</a:t>
            </a:r>
          </a:p>
        </p:txBody>
      </p:sp>
      <p:sp>
        <p:nvSpPr>
          <p:cNvPr id="4" name="Slide Number Placeholder 3"/>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2429342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en-AU"/>
          </a:p>
        </p:txBody>
      </p:sp>
      <p:sp>
        <p:nvSpPr>
          <p:cNvPr id="3" name="Content Placeholder 2"/>
          <p:cNvSpPr>
            <a:spLocks noGrp="1"/>
          </p:cNvSpPr>
          <p:nvPr>
            <p:ph idx="1"/>
          </p:nvPr>
        </p:nvSpPr>
        <p:spPr>
          <a:xfrm>
            <a:off x="3575050" y="273056"/>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6554952-6172-4702-BBA5-98A3A5D4BBF2}" type="datetime1">
              <a:rPr lang="en-US" smtClean="0"/>
              <a:t>8/21/2023</a:t>
            </a:fld>
            <a:endParaRPr lang="en-AU"/>
          </a:p>
        </p:txBody>
      </p:sp>
      <p:sp>
        <p:nvSpPr>
          <p:cNvPr id="6" name="Footer Placeholder 5"/>
          <p:cNvSpPr>
            <a:spLocks noGrp="1"/>
          </p:cNvSpPr>
          <p:nvPr>
            <p:ph type="ftr" sz="quarter" idx="11"/>
          </p:nvPr>
        </p:nvSpPr>
        <p:spPr/>
        <p:txBody>
          <a:bodyPr/>
          <a:lstStyle/>
          <a:p>
            <a:r>
              <a:rPr lang="en-AU"/>
              <a:t>©PE STUDIES RESOURCES</a:t>
            </a:r>
          </a:p>
        </p:txBody>
      </p:sp>
      <p:sp>
        <p:nvSpPr>
          <p:cNvPr id="7" name="Slide Number Placeholder 6"/>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163779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0759BD-678C-48AD-8144-6BF6E87709C1}" type="datetime1">
              <a:rPr lang="en-US" smtClean="0"/>
              <a:t>8/21/2023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A08652D-9BD2-4335-AD3B-3FCFED985D3A}" type="datetime1">
              <a:rPr lang="en-US" smtClean="0"/>
              <a:t>8/21/2023</a:t>
            </a:fld>
            <a:endParaRPr lang="en-AU"/>
          </a:p>
        </p:txBody>
      </p:sp>
      <p:sp>
        <p:nvSpPr>
          <p:cNvPr id="6" name="Footer Placeholder 5"/>
          <p:cNvSpPr>
            <a:spLocks noGrp="1"/>
          </p:cNvSpPr>
          <p:nvPr>
            <p:ph type="ftr" sz="quarter" idx="11"/>
          </p:nvPr>
        </p:nvSpPr>
        <p:spPr/>
        <p:txBody>
          <a:bodyPr/>
          <a:lstStyle/>
          <a:p>
            <a:r>
              <a:rPr lang="en-AU"/>
              <a:t>©PE STUDIES RESOURCES</a:t>
            </a:r>
          </a:p>
        </p:txBody>
      </p:sp>
      <p:sp>
        <p:nvSpPr>
          <p:cNvPr id="7" name="Slide Number Placeholder 6"/>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189479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69DCADB-4F4C-4CA8-A609-B95BC7B254F5}" type="datetime1">
              <a:rPr lang="en-US" smtClean="0"/>
              <a:t>8/21/2023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4100442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A71D92AE-B732-4389-85C0-AC9B7F101BE9}" type="datetime1">
              <a:rPr lang="en-US" smtClean="0"/>
              <a:t>8/21/2023</a:t>
            </a:fld>
            <a:endParaRPr lang="en-AU"/>
          </a:p>
        </p:txBody>
      </p:sp>
      <p:sp>
        <p:nvSpPr>
          <p:cNvPr id="5" name="Footer Placeholder 4"/>
          <p:cNvSpPr>
            <a:spLocks noGrp="1"/>
          </p:cNvSpPr>
          <p:nvPr>
            <p:ph type="ftr" sz="quarter" idx="11"/>
          </p:nvPr>
        </p:nvSpPr>
        <p:spPr/>
        <p:txBody>
          <a:bodyPr/>
          <a:lstStyle/>
          <a:p>
            <a:r>
              <a:rPr lang="en-AU"/>
              <a:t>©PE STUDIES RESOURCES</a:t>
            </a:r>
          </a:p>
        </p:txBody>
      </p:sp>
      <p:sp>
        <p:nvSpPr>
          <p:cNvPr id="6" name="Slide Number Placeholder 5"/>
          <p:cNvSpPr>
            <a:spLocks noGrp="1"/>
          </p:cNvSpPr>
          <p:nvPr>
            <p:ph type="sldNum" sz="quarter" idx="12"/>
          </p:nvPr>
        </p:nvSpPr>
        <p:spPr/>
        <p:txBody>
          <a:bodyPr/>
          <a:lstStyle/>
          <a:p>
            <a:fld id="{ED159240-0329-477E-B1DB-8906887F1505}" type="slidenum">
              <a:rPr lang="en-AU" smtClean="0"/>
              <a:pPr/>
              <a:t>‹#›</a:t>
            </a:fld>
            <a:endParaRPr lang="en-AU"/>
          </a:p>
        </p:txBody>
      </p:sp>
    </p:spTree>
    <p:extLst>
      <p:ext uri="{BB962C8B-B14F-4D97-AF65-F5344CB8AC3E}">
        <p14:creationId xmlns:p14="http://schemas.microsoft.com/office/powerpoint/2010/main" val="276220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BD77C-A8F5-4649-B2A4-6220D988E54F}" type="datetime1">
              <a:rPr lang="en-US" smtClean="0"/>
              <a:t>8/21/2023</a:t>
            </a:fld>
            <a:endParaRPr lang="en-US"/>
          </a:p>
        </p:txBody>
      </p:sp>
      <p:sp>
        <p:nvSpPr>
          <p:cNvPr id="5" name="Footer Placeholder 4"/>
          <p:cNvSpPr>
            <a:spLocks noGrp="1"/>
          </p:cNvSpPr>
          <p:nvPr>
            <p:ph type="ftr" sz="quarter" idx="11"/>
          </p:nvPr>
        </p:nvSpPr>
        <p:spPr/>
        <p:txBody>
          <a:bodyPr/>
          <a:lstStyle/>
          <a:p>
            <a:r>
              <a:rPr lang="en-US"/>
              <a:t>©PE STUDIES RESOURCES</a:t>
            </a:r>
          </a:p>
        </p:txBody>
      </p:sp>
      <p:sp>
        <p:nvSpPr>
          <p:cNvPr id="6" name="Slide Number Placeholder 5"/>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3F41D9-BEFA-4799-AAB1-D214330B2A80}" type="datetime1">
              <a:rPr lang="en-US" smtClean="0"/>
              <a:t>8/21/2023</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62D059-AD3D-4D20-A6F5-322F54828214}" type="datetime1">
              <a:rPr lang="en-US" smtClean="0"/>
              <a:t>8/21/2023</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9" name="Slide Number Placeholder 8"/>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035CD6-13C9-495D-B5A3-106505068E48}" type="datetime1">
              <a:rPr lang="en-US" smtClean="0"/>
              <a:t>8/21/2023</a:t>
            </a:fld>
            <a:endParaRPr lang="en-US"/>
          </a:p>
        </p:txBody>
      </p:sp>
      <p:sp>
        <p:nvSpPr>
          <p:cNvPr id="4" name="Footer Placeholder 3"/>
          <p:cNvSpPr>
            <a:spLocks noGrp="1"/>
          </p:cNvSpPr>
          <p:nvPr>
            <p:ph type="ftr" sz="quarter" idx="11"/>
          </p:nvPr>
        </p:nvSpPr>
        <p:spPr/>
        <p:txBody>
          <a:bodyPr/>
          <a:lstStyle/>
          <a:p>
            <a:r>
              <a:rPr lang="en-US"/>
              <a:t>©PE STUDIES RESOURCES</a:t>
            </a:r>
          </a:p>
        </p:txBody>
      </p:sp>
      <p:sp>
        <p:nvSpPr>
          <p:cNvPr id="5" name="Slide Number Placeholder 4"/>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85CB7-4FC4-4547-8C70-1FAE19D49415}" type="datetime1">
              <a:rPr lang="en-US" smtClean="0"/>
              <a:t>8/21/2023</a:t>
            </a:fld>
            <a:endParaRPr lang="en-US"/>
          </a:p>
        </p:txBody>
      </p:sp>
      <p:sp>
        <p:nvSpPr>
          <p:cNvPr id="3" name="Footer Placeholder 2"/>
          <p:cNvSpPr>
            <a:spLocks noGrp="1"/>
          </p:cNvSpPr>
          <p:nvPr>
            <p:ph type="ftr" sz="quarter" idx="11"/>
          </p:nvPr>
        </p:nvSpPr>
        <p:spPr/>
        <p:txBody>
          <a:bodyPr/>
          <a:lstStyle/>
          <a:p>
            <a:r>
              <a:rPr lang="en-US"/>
              <a:t>©PE STUDIES RESOURCES</a:t>
            </a:r>
          </a:p>
        </p:txBody>
      </p:sp>
      <p:sp>
        <p:nvSpPr>
          <p:cNvPr id="4" name="Slide Number Placeholder 3"/>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A87A92-ED57-4D32-9DFA-37E2F04E9A24}" type="datetime1">
              <a:rPr lang="en-US" smtClean="0"/>
              <a:t>8/21/2023</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B62243-00AF-458C-BF32-EE807B95707D}" type="datetime1">
              <a:rPr lang="en-US" smtClean="0"/>
              <a:t>8/21/2023</a:t>
            </a:fld>
            <a:endParaRPr lang="en-US"/>
          </a:p>
        </p:txBody>
      </p:sp>
      <p:sp>
        <p:nvSpPr>
          <p:cNvPr id="6" name="Footer Placeholder 5"/>
          <p:cNvSpPr>
            <a:spLocks noGrp="1"/>
          </p:cNvSpPr>
          <p:nvPr>
            <p:ph type="ftr" sz="quarter" idx="11"/>
          </p:nvPr>
        </p:nvSpPr>
        <p:spPr/>
        <p:txBody>
          <a:bodyPr/>
          <a:lstStyle/>
          <a:p>
            <a:r>
              <a:rPr lang="en-US"/>
              <a:t>©PE STUDIES RESOURCES</a:t>
            </a:r>
          </a:p>
        </p:txBody>
      </p:sp>
      <p:sp>
        <p:nvSpPr>
          <p:cNvPr id="7" name="Slide Number Placeholder 6"/>
          <p:cNvSpPr>
            <a:spLocks noGrp="1"/>
          </p:cNvSpPr>
          <p:nvPr>
            <p:ph type="sldNum" sz="quarter" idx="12"/>
          </p:nvPr>
        </p:nvSpPr>
        <p:spPr/>
        <p:txBody>
          <a:bodyPr/>
          <a:lstStyle/>
          <a:p>
            <a:fld id="{9B5CFCF4-B172-4E71-8694-052B86E59B9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7D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89D2E9-4B62-4F3C-BC01-7C3AE88F1167}" type="datetime1">
              <a:rPr lang="en-US" smtClean="0"/>
              <a:t>8/21/2023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©PE STUDIES RESOURCES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CFCF4-B172-4E71-8694-052B86E59B9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B7DE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9735579-7002-4C15-A92F-09B08EF8E759}" type="datetime1">
              <a:rPr lang="en-US" smtClean="0"/>
              <a:t>8/21/2023</a:t>
            </a:fld>
            <a:endParaRPr lang="en-AU"/>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AU"/>
              <a:t>©PE STUDIES RESOURCES</a:t>
            </a: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159240-0329-477E-B1DB-8906887F1505}" type="slidenum">
              <a:rPr lang="en-AU" smtClean="0"/>
              <a:pPr/>
              <a:t>‹#›</a:t>
            </a:fld>
            <a:endParaRPr lang="en-AU"/>
          </a:p>
        </p:txBody>
      </p:sp>
    </p:spTree>
    <p:extLst>
      <p:ext uri="{BB962C8B-B14F-4D97-AF65-F5344CB8AC3E}">
        <p14:creationId xmlns:p14="http://schemas.microsoft.com/office/powerpoint/2010/main" val="310555504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ctr" defTabSz="685783"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 Target="slide1.xml"/><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wmf"/><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wmf"/><Relationship Id="rId5" Type="http://schemas.openxmlformats.org/officeDocument/2006/relationships/slide" Target="slide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slide" Target="slide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 Target="slide1.xml"/><Relationship Id="rId7" Type="http://schemas.openxmlformats.org/officeDocument/2006/relationships/diagramQuickStyle" Target="../diagrams/quickStyle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4.wmf"/><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wmf"/></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 Target="slide1.xml"/><Relationship Id="rId7" Type="http://schemas.openxmlformats.org/officeDocument/2006/relationships/diagramQuickStyle" Target="../diagrams/quickStyle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4.wmf"/><Relationship Id="rId9" Type="http://schemas.microsoft.com/office/2007/relationships/diagramDrawing" Target="../diagrams/drawing5.xml"/></Relationships>
</file>

<file path=ppt/slides/_rels/slide1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diagramLayout" Target="../diagrams/layout6.xml"/><Relationship Id="rId7" Type="http://schemas.openxmlformats.org/officeDocument/2006/relationships/slide" Target="slide2.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4.wmf"/></Relationships>
</file>

<file path=ppt/slides/_rels/slide18.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diagramLayout" Target="../diagrams/layout7.xml"/><Relationship Id="rId7" Type="http://schemas.openxmlformats.org/officeDocument/2006/relationships/slide" Target="slide1.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wmf"/><Relationship Id="rId7" Type="http://schemas.openxmlformats.org/officeDocument/2006/relationships/diagramColors" Target="../diagrams/colors8.xml"/><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slide" Target="slide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slide" Target="slide1.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4.wmf"/></Relationships>
</file>

<file path=ppt/slides/_rels/slide2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1.xml"/><Relationship Id="rId18" Type="http://schemas.openxmlformats.org/officeDocument/2006/relationships/slide" Target="slide58.xml"/><Relationship Id="rId3" Type="http://schemas.openxmlformats.org/officeDocument/2006/relationships/slide" Target="slide7.xml"/><Relationship Id="rId7" Type="http://schemas.openxmlformats.org/officeDocument/2006/relationships/slide" Target="slide19.xml"/><Relationship Id="rId12" Type="http://schemas.openxmlformats.org/officeDocument/2006/relationships/slide" Target="slide30.xml"/><Relationship Id="rId17" Type="http://schemas.openxmlformats.org/officeDocument/2006/relationships/slide" Target="slide54.xml"/><Relationship Id="rId2" Type="http://schemas.openxmlformats.org/officeDocument/2006/relationships/slide" Target="slide5.xml"/><Relationship Id="rId16" Type="http://schemas.openxmlformats.org/officeDocument/2006/relationships/slide" Target="slide52.xml"/><Relationship Id="rId1" Type="http://schemas.openxmlformats.org/officeDocument/2006/relationships/slideLayout" Target="../slideLayouts/slideLayout13.xml"/><Relationship Id="rId6" Type="http://schemas.openxmlformats.org/officeDocument/2006/relationships/slide" Target="slide15.xml"/><Relationship Id="rId11" Type="http://schemas.openxmlformats.org/officeDocument/2006/relationships/slide" Target="slide27.xml"/><Relationship Id="rId5" Type="http://schemas.openxmlformats.org/officeDocument/2006/relationships/slide" Target="slide11.xml"/><Relationship Id="rId15" Type="http://schemas.openxmlformats.org/officeDocument/2006/relationships/slide" Target="slide45.xml"/><Relationship Id="rId10" Type="http://schemas.openxmlformats.org/officeDocument/2006/relationships/slide" Target="slide25.xml"/><Relationship Id="rId19" Type="http://schemas.openxmlformats.org/officeDocument/2006/relationships/slide" Target="slide59.xml"/><Relationship Id="rId4" Type="http://schemas.openxmlformats.org/officeDocument/2006/relationships/slide" Target="slide9.xml"/><Relationship Id="rId9" Type="http://schemas.openxmlformats.org/officeDocument/2006/relationships/slide" Target="slide23.xml"/><Relationship Id="rId14" Type="http://schemas.openxmlformats.org/officeDocument/2006/relationships/slide" Target="slide39.xml"/></Relationships>
</file>

<file path=ppt/slides/_rels/slide3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77.xml"/><Relationship Id="rId18" Type="http://schemas.openxmlformats.org/officeDocument/2006/relationships/slide" Target="slide88.xml"/><Relationship Id="rId3" Type="http://schemas.openxmlformats.org/officeDocument/2006/relationships/slide" Target="slide61.xml"/><Relationship Id="rId7" Type="http://schemas.openxmlformats.org/officeDocument/2006/relationships/slide" Target="slide66.xml"/><Relationship Id="rId12" Type="http://schemas.openxmlformats.org/officeDocument/2006/relationships/slide" Target="slide74.xml"/><Relationship Id="rId17" Type="http://schemas.openxmlformats.org/officeDocument/2006/relationships/slide" Target="slide86.xml"/><Relationship Id="rId2" Type="http://schemas.openxmlformats.org/officeDocument/2006/relationships/notesSlide" Target="../notesSlides/notesSlide1.xml"/><Relationship Id="rId16" Type="http://schemas.openxmlformats.org/officeDocument/2006/relationships/slide" Target="slide84.xml"/><Relationship Id="rId1" Type="http://schemas.openxmlformats.org/officeDocument/2006/relationships/slideLayout" Target="../slideLayouts/slideLayout13.xml"/><Relationship Id="rId6" Type="http://schemas.openxmlformats.org/officeDocument/2006/relationships/slide" Target="slide64.xml"/><Relationship Id="rId11" Type="http://schemas.openxmlformats.org/officeDocument/2006/relationships/slide" Target="slide73.xml"/><Relationship Id="rId5" Type="http://schemas.openxmlformats.org/officeDocument/2006/relationships/slide" Target="slide63.xml"/><Relationship Id="rId15" Type="http://schemas.openxmlformats.org/officeDocument/2006/relationships/slide" Target="slide82.xml"/><Relationship Id="rId10" Type="http://schemas.openxmlformats.org/officeDocument/2006/relationships/slide" Target="slide71.xml"/><Relationship Id="rId19" Type="http://schemas.openxmlformats.org/officeDocument/2006/relationships/slide" Target="slide90.xml"/><Relationship Id="rId4" Type="http://schemas.openxmlformats.org/officeDocument/2006/relationships/slide" Target="slide62.xml"/><Relationship Id="rId9" Type="http://schemas.openxmlformats.org/officeDocument/2006/relationships/slide" Target="slide69.xml"/><Relationship Id="rId14" Type="http://schemas.openxmlformats.org/officeDocument/2006/relationships/slide" Target="slide80.xml"/></Relationships>
</file>

<file path=ppt/slides/_rels/slide4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4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eg"/></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4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4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4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5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5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wmf"/></Relationships>
</file>

<file path=ppt/slides/_rels/slide5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5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wmf"/></Relationships>
</file>

<file path=ppt/slides/_rels/slide5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diagramLayout" Target="../diagrams/layout1.xml"/><Relationship Id="rId7" Type="http://schemas.openxmlformats.org/officeDocument/2006/relationships/slide" Target="slide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6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6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6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4.wmf"/><Relationship Id="rId4" Type="http://schemas.openxmlformats.org/officeDocument/2006/relationships/slide" Target="slide1.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4.wmf"/><Relationship Id="rId5" Type="http://schemas.openxmlformats.org/officeDocument/2006/relationships/slide" Target="slide1.xml"/><Relationship Id="rId4" Type="http://schemas.openxmlformats.org/officeDocument/2006/relationships/image" Target="../media/image60.jpeg"/></Relationships>
</file>

<file path=ppt/slides/_rels/slide6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4.wmf"/></Relationships>
</file>

<file path=ppt/slides/_rels/slide6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4.wm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wmf"/><Relationship Id="rId5" Type="http://schemas.openxmlformats.org/officeDocument/2006/relationships/slide" Target="slide1.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4.wmf"/><Relationship Id="rId2" Type="http://schemas.openxmlformats.org/officeDocument/2006/relationships/hyperlink" Target="http://www.flickr.com/photos/kikisdad/2476007051/in/set-72157604951748156/" TargetMode="Externa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53.jpeg"/><Relationship Id="rId4" Type="http://schemas.openxmlformats.org/officeDocument/2006/relationships/image" Target="../media/image64.jpeg"/></Relationships>
</file>

<file path=ppt/slides/_rels/slide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4.wmf"/><Relationship Id="rId4" Type="http://schemas.openxmlformats.org/officeDocument/2006/relationships/slide" Target="slide1.xml"/></Relationships>
</file>

<file path=ppt/slides/_rels/slide7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7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7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7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4.wmf"/><Relationship Id="rId4" Type="http://schemas.openxmlformats.org/officeDocument/2006/relationships/slide" Target="slide1.xml"/></Relationships>
</file>

<file path=ppt/slides/_rels/slide7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 Target="slide1.xml"/><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wmf"/><Relationship Id="rId9" Type="http://schemas.microsoft.com/office/2007/relationships/diagramDrawing" Target="../diagrams/drawing2.xml"/></Relationships>
</file>

<file path=ppt/slides/_rels/slide8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8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8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20.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8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8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8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8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8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8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9.jpeg"/><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9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3276600" y="64928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3" name="Picture 3" descr="A close up of a sign&#10;&#10;Description generated with very high confidence">
            <a:extLst>
              <a:ext uri="{FF2B5EF4-FFF2-40B4-BE49-F238E27FC236}">
                <a16:creationId xmlns:a16="http://schemas.microsoft.com/office/drawing/2014/main" id="{FCD21B8C-E344-4F22-95C7-9CF3F5C2BFF3}"/>
              </a:ext>
            </a:extLst>
          </p:cNvPr>
          <p:cNvPicPr>
            <a:picLocks noChangeAspect="1"/>
          </p:cNvPicPr>
          <p:nvPr/>
        </p:nvPicPr>
        <p:blipFill rotWithShape="1">
          <a:blip r:embed="rId2"/>
          <a:srcRect t="3493" r="2318" b="4367"/>
          <a:stretch/>
        </p:blipFill>
        <p:spPr>
          <a:xfrm>
            <a:off x="214978" y="6106854"/>
            <a:ext cx="792656" cy="566386"/>
          </a:xfrm>
          <a:prstGeom prst="rect">
            <a:avLst/>
          </a:prstGeom>
        </p:spPr>
      </p:pic>
      <p:sp>
        <p:nvSpPr>
          <p:cNvPr id="4" name="Title 1">
            <a:extLst>
              <a:ext uri="{FF2B5EF4-FFF2-40B4-BE49-F238E27FC236}">
                <a16:creationId xmlns:a16="http://schemas.microsoft.com/office/drawing/2014/main" id="{A06D6EFE-D101-4A1F-B3B5-5AC30CFDFDB1}"/>
              </a:ext>
            </a:extLst>
          </p:cNvPr>
          <p:cNvSpPr txBox="1">
            <a:spLocks/>
          </p:cNvSpPr>
          <p:nvPr/>
        </p:nvSpPr>
        <p:spPr>
          <a:xfrm>
            <a:off x="0" y="0"/>
            <a:ext cx="9144000" cy="755587"/>
          </a:xfrm>
          <a:prstGeom prst="rect">
            <a:avLst/>
          </a:prstGeom>
          <a:solidFill>
            <a:srgbClr val="00B0F0"/>
          </a:solidFill>
          <a:ln w="38100">
            <a:solidFill>
              <a:schemeClr val="bg1"/>
            </a:solidFill>
          </a:ln>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AU" sz="3000" b="1" dirty="0">
                <a:solidFill>
                  <a:schemeClr val="bg1"/>
                </a:solidFill>
              </a:rPr>
              <a:t>UNIT 1 &amp; 2 − Motor Learning and Coaching 2</a:t>
            </a:r>
            <a:r>
              <a:rPr lang="en-AU" sz="3000" b="1" baseline="30000" dirty="0">
                <a:solidFill>
                  <a:schemeClr val="bg1"/>
                </a:solidFill>
              </a:rPr>
              <a:t>nd</a:t>
            </a:r>
            <a:r>
              <a:rPr lang="en-AU" sz="3000" b="1" dirty="0">
                <a:solidFill>
                  <a:schemeClr val="bg1"/>
                </a:solidFill>
              </a:rPr>
              <a:t> ed.</a:t>
            </a:r>
            <a:endParaRPr lang="en-AU" sz="2600" b="1" dirty="0">
              <a:solidFill>
                <a:schemeClr val="bg1"/>
              </a:solidFill>
              <a:cs typeface="Calibri"/>
            </a:endParaRPr>
          </a:p>
        </p:txBody>
      </p:sp>
      <p:pic>
        <p:nvPicPr>
          <p:cNvPr id="4098" name="Picture 2" descr="sport play summer soccer player team sports tournament football player ball game team sport competition event rugby football">
            <a:extLst>
              <a:ext uri="{FF2B5EF4-FFF2-40B4-BE49-F238E27FC236}">
                <a16:creationId xmlns:a16="http://schemas.microsoft.com/office/drawing/2014/main" id="{7A5FF6F3-AB19-2444-AEBF-DB4C93C42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23" y="1020904"/>
            <a:ext cx="7653844" cy="50640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6F650C5-F698-F64A-8967-A0A42620E6B5}"/>
              </a:ext>
            </a:extLst>
          </p:cNvPr>
          <p:cNvSpPr/>
          <p:nvPr/>
        </p:nvSpPr>
        <p:spPr>
          <a:xfrm>
            <a:off x="6969879" y="6053402"/>
            <a:ext cx="1423788" cy="184666"/>
          </a:xfrm>
          <a:prstGeom prst="rect">
            <a:avLst/>
          </a:prstGeom>
        </p:spPr>
        <p:txBody>
          <a:bodyPr wrap="none">
            <a:spAutoFit/>
          </a:bodyPr>
          <a:lstStyle/>
          <a:p>
            <a:r>
              <a:rPr lang="en-US" sz="600" dirty="0"/>
              <a:t>https://</a:t>
            </a:r>
            <a:r>
              <a:rPr lang="en-US" sz="600" dirty="0" err="1"/>
              <a:t>pxhere.com</a:t>
            </a:r>
            <a:r>
              <a:rPr lang="en-US" sz="600" dirty="0"/>
              <a:t>/</a:t>
            </a:r>
            <a:r>
              <a:rPr lang="en-US" sz="600" dirty="0" err="1"/>
              <a:t>en</a:t>
            </a:r>
            <a:r>
              <a:rPr lang="en-US" sz="600" dirty="0"/>
              <a:t>/photo/1182362</a:t>
            </a:r>
          </a:p>
        </p:txBody>
      </p:sp>
    </p:spTree>
    <p:extLst>
      <p:ext uri="{BB962C8B-B14F-4D97-AF65-F5344CB8AC3E}">
        <p14:creationId xmlns:p14="http://schemas.microsoft.com/office/powerpoint/2010/main" val="4136053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17" name="TextBox 16">
            <a:extLst>
              <a:ext uri="{FF2B5EF4-FFF2-40B4-BE49-F238E27FC236}">
                <a16:creationId xmlns:a16="http://schemas.microsoft.com/office/drawing/2014/main" id="{FB8E677B-0A53-4813-8163-0A52D6B911E3}"/>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pic>
        <p:nvPicPr>
          <p:cNvPr id="24" name="Picture 2" descr="C:\Program Files\Microsoft Office\MEDIA\CAGCAT10\j0185604.wmf">
            <a:hlinkClick r:id="rId3" action="ppaction://hlinksldjump"/>
            <a:extLst>
              <a:ext uri="{FF2B5EF4-FFF2-40B4-BE49-F238E27FC236}">
                <a16:creationId xmlns:a16="http://schemas.microsoft.com/office/drawing/2014/main" id="{2EA006D7-E1C4-4B9E-96A8-B5B95D992A16}"/>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25" name="TextBox 24">
            <a:hlinkClick r:id="rId3" action="ppaction://hlinksldjump"/>
            <a:extLst>
              <a:ext uri="{FF2B5EF4-FFF2-40B4-BE49-F238E27FC236}">
                <a16:creationId xmlns:a16="http://schemas.microsoft.com/office/drawing/2014/main" id="{5D06F0F0-96A9-46DF-8ECB-100D61B9D3CC}"/>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graphicFrame>
        <p:nvGraphicFramePr>
          <p:cNvPr id="2" name="Diagram 1">
            <a:extLst>
              <a:ext uri="{FF2B5EF4-FFF2-40B4-BE49-F238E27FC236}">
                <a16:creationId xmlns:a16="http://schemas.microsoft.com/office/drawing/2014/main" id="{DF13E56E-4F03-9D48-97E9-00EA74FB806A}"/>
              </a:ext>
            </a:extLst>
          </p:cNvPr>
          <p:cNvGraphicFramePr/>
          <p:nvPr>
            <p:extLst>
              <p:ext uri="{D42A27DB-BD31-4B8C-83A1-F6EECF244321}">
                <p14:modId xmlns:p14="http://schemas.microsoft.com/office/powerpoint/2010/main" val="312117049"/>
              </p:ext>
            </p:extLst>
          </p:nvPr>
        </p:nvGraphicFramePr>
        <p:xfrm>
          <a:off x="152400" y="843421"/>
          <a:ext cx="8675716" cy="53459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06704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903" y="934701"/>
            <a:ext cx="6859247" cy="4940980"/>
          </a:xfrm>
          <a:solidFill>
            <a:schemeClr val="bg1"/>
          </a:solidFill>
          <a:ln w="28575">
            <a:solidFill>
              <a:srgbClr val="FFFF00"/>
            </a:solidFill>
          </a:ln>
        </p:spPr>
        <p:txBody>
          <a:bodyPr>
            <a:normAutofit/>
          </a:bodyPr>
          <a:lstStyle/>
          <a:p>
            <a:pPr marL="0" indent="0">
              <a:buNone/>
            </a:pPr>
            <a:r>
              <a:rPr lang="en-US" sz="1800"/>
              <a:t>		     </a:t>
            </a:r>
            <a:r>
              <a:rPr lang="en-AU" sz="1800"/>
              <a:t>This continuum is influenced by the impact</a:t>
            </a:r>
          </a:p>
          <a:p>
            <a:pPr marL="0" indent="0">
              <a:buNone/>
            </a:pPr>
            <a:r>
              <a:rPr lang="en-AU" sz="1800"/>
              <a:t>                                        of the </a:t>
            </a:r>
            <a:r>
              <a:rPr lang="en-AU" sz="1800" u="sng"/>
              <a:t>environment</a:t>
            </a:r>
            <a:r>
              <a:rPr lang="en-AU" sz="1800"/>
              <a:t> on the skill.</a:t>
            </a:r>
          </a:p>
          <a:p>
            <a:pPr marL="0" indent="0">
              <a:buNone/>
            </a:pPr>
            <a:endParaRPr lang="en-AU" sz="1800"/>
          </a:p>
          <a:p>
            <a:pPr marL="0" indent="0">
              <a:buNone/>
            </a:pPr>
            <a:endParaRPr lang="en-US" sz="1000"/>
          </a:p>
          <a:p>
            <a:pPr marL="0" indent="0">
              <a:buNone/>
            </a:pPr>
            <a:endParaRPr lang="en-US" sz="1000"/>
          </a:p>
          <a:p>
            <a:pPr marL="0" indent="0">
              <a:buNone/>
            </a:pPr>
            <a:r>
              <a:rPr lang="en-AU" sz="1800" b="1" u="sng">
                <a:solidFill>
                  <a:srgbClr val="FF0000"/>
                </a:solidFill>
              </a:rPr>
              <a:t>Closed Skills </a:t>
            </a:r>
          </a:p>
          <a:p>
            <a:r>
              <a:rPr lang="en-AU" sz="1800"/>
              <a:t>Where the performer has the greatest control over their performance environment (weather, playing surface, opponent) and usually require repetition of a successful movement pattern </a:t>
            </a:r>
          </a:p>
          <a:p>
            <a:r>
              <a:rPr lang="en-AU" sz="1800"/>
              <a:t>e.g. gymnastics  </a:t>
            </a:r>
          </a:p>
          <a:p>
            <a:endParaRPr lang="en-AU" sz="1000" b="1" u="sng"/>
          </a:p>
          <a:p>
            <a:pPr marL="0" indent="0">
              <a:buNone/>
            </a:pPr>
            <a:r>
              <a:rPr lang="en-AU" sz="1800" b="1" u="sng">
                <a:solidFill>
                  <a:srgbClr val="FF0000"/>
                </a:solidFill>
              </a:rPr>
              <a:t>Open Skills </a:t>
            </a:r>
          </a:p>
          <a:p>
            <a:r>
              <a:rPr lang="en-AU" sz="1800"/>
              <a:t>Where the performer is required to have flexibility and adaptation in the execution of a skill under a constantly changing environment or time pressure </a:t>
            </a:r>
          </a:p>
          <a:p>
            <a:r>
              <a:rPr lang="en-AU" sz="1800"/>
              <a:t>e.g. kayaking</a:t>
            </a:r>
          </a:p>
          <a:p>
            <a:pPr marL="354012" indent="0">
              <a:buNone/>
            </a:pPr>
            <a:endParaRPr lang="en-AU" sz="1800"/>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17" name="TextBox 16">
            <a:extLst>
              <a:ext uri="{FF2B5EF4-FFF2-40B4-BE49-F238E27FC236}">
                <a16:creationId xmlns:a16="http://schemas.microsoft.com/office/drawing/2014/main" id="{FB8E677B-0A53-4813-8163-0A52D6B911E3}"/>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grpSp>
        <p:nvGrpSpPr>
          <p:cNvPr id="24" name="Group 23">
            <a:extLst>
              <a:ext uri="{FF2B5EF4-FFF2-40B4-BE49-F238E27FC236}">
                <a16:creationId xmlns:a16="http://schemas.microsoft.com/office/drawing/2014/main" id="{7849ACCB-C7D4-4790-9089-1C79C74411CA}"/>
              </a:ext>
            </a:extLst>
          </p:cNvPr>
          <p:cNvGrpSpPr/>
          <p:nvPr/>
        </p:nvGrpSpPr>
        <p:grpSpPr>
          <a:xfrm>
            <a:off x="381580" y="1073303"/>
            <a:ext cx="1777022" cy="917336"/>
            <a:chOff x="6687935" y="2542569"/>
            <a:chExt cx="1777022" cy="720000"/>
          </a:xfrm>
          <a:solidFill>
            <a:srgbClr val="FFC000"/>
          </a:solidFill>
          <a:scene3d>
            <a:camera prst="orthographicFront"/>
            <a:lightRig rig="flat" dir="t"/>
          </a:scene3d>
        </p:grpSpPr>
        <p:sp>
          <p:nvSpPr>
            <p:cNvPr id="25" name="Rectangle 24">
              <a:extLst>
                <a:ext uri="{FF2B5EF4-FFF2-40B4-BE49-F238E27FC236}">
                  <a16:creationId xmlns:a16="http://schemas.microsoft.com/office/drawing/2014/main" id="{3B0053F4-4518-4370-B568-04E0DAF87B4C}"/>
                </a:ext>
              </a:extLst>
            </p:cNvPr>
            <p:cNvSpPr/>
            <p:nvPr/>
          </p:nvSpPr>
          <p:spPr>
            <a:xfrm>
              <a:off x="6687935" y="2542569"/>
              <a:ext cx="1777022" cy="720000"/>
            </a:xfrm>
            <a:prstGeom prst="rect">
              <a:avLst/>
            </a:prstGeom>
            <a:grpFill/>
            <a:sp3d prstMaterial="dkEdge">
              <a:bevelT w="8200" h="38100"/>
            </a:sp3d>
          </p:spPr>
          <p:style>
            <a:lnRef idx="2">
              <a:schemeClr val="accent5">
                <a:shade val="50000"/>
              </a:schemeClr>
            </a:lnRef>
            <a:fillRef idx="1">
              <a:schemeClr val="accent5"/>
            </a:fillRef>
            <a:effectRef idx="0">
              <a:schemeClr val="accent5"/>
            </a:effectRef>
            <a:fontRef idx="minor">
              <a:schemeClr val="lt1"/>
            </a:fontRef>
          </p:style>
        </p:sp>
        <p:sp>
          <p:nvSpPr>
            <p:cNvPr id="26" name="TextBox 25">
              <a:extLst>
                <a:ext uri="{FF2B5EF4-FFF2-40B4-BE49-F238E27FC236}">
                  <a16:creationId xmlns:a16="http://schemas.microsoft.com/office/drawing/2014/main" id="{B9E193AE-4AC9-4D1B-9C05-FD99717CB782}"/>
                </a:ext>
              </a:extLst>
            </p:cNvPr>
            <p:cNvSpPr txBox="1"/>
            <p:nvPr/>
          </p:nvSpPr>
          <p:spPr>
            <a:xfrm>
              <a:off x="6687935" y="2542569"/>
              <a:ext cx="1777022" cy="72000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GB" sz="2000" b="1" kern="1200"/>
                <a:t>Predictability of the Environment</a:t>
              </a:r>
              <a:endParaRPr lang="en-AU" sz="2000" b="1" kern="1200"/>
            </a:p>
          </p:txBody>
        </p:sp>
      </p:grpSp>
      <p:grpSp>
        <p:nvGrpSpPr>
          <p:cNvPr id="5" name="Group 4">
            <a:extLst>
              <a:ext uri="{FF2B5EF4-FFF2-40B4-BE49-F238E27FC236}">
                <a16:creationId xmlns:a16="http://schemas.microsoft.com/office/drawing/2014/main" id="{01146300-811F-4762-9B89-9C0C68A82C7A}"/>
              </a:ext>
            </a:extLst>
          </p:cNvPr>
          <p:cNvGrpSpPr/>
          <p:nvPr/>
        </p:nvGrpSpPr>
        <p:grpSpPr>
          <a:xfrm>
            <a:off x="7153644" y="3666753"/>
            <a:ext cx="1923459" cy="2447949"/>
            <a:chOff x="6077336" y="1464760"/>
            <a:chExt cx="1923459" cy="2447949"/>
          </a:xfrm>
        </p:grpSpPr>
        <p:pic>
          <p:nvPicPr>
            <p:cNvPr id="1026" name="Picture 2" descr="File:Kayak Playboat ManchesterNH.jpg">
              <a:extLst>
                <a:ext uri="{FF2B5EF4-FFF2-40B4-BE49-F238E27FC236}">
                  <a16:creationId xmlns:a16="http://schemas.microsoft.com/office/drawing/2014/main" id="{C6724EED-419A-48EE-8D87-2A4524D6C1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2578" b="22422"/>
            <a:stretch/>
          </p:blipFill>
          <p:spPr bwMode="auto">
            <a:xfrm>
              <a:off x="6127833" y="1855119"/>
              <a:ext cx="1822469" cy="18140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E0E6D3A-4F04-453F-80F4-56C8ECD7260F}"/>
                </a:ext>
              </a:extLst>
            </p:cNvPr>
            <p:cNvSpPr/>
            <p:nvPr/>
          </p:nvSpPr>
          <p:spPr>
            <a:xfrm>
              <a:off x="6077336" y="3635710"/>
              <a:ext cx="1923459" cy="276999"/>
            </a:xfrm>
            <a:prstGeom prst="rect">
              <a:avLst/>
            </a:prstGeom>
          </p:spPr>
          <p:txBody>
            <a:bodyPr wrap="square">
              <a:spAutoFit/>
            </a:bodyPr>
            <a:lstStyle/>
            <a:p>
              <a:pPr algn="r"/>
              <a:r>
                <a:rPr lang="en-AU" sz="600"/>
                <a:t>https://</a:t>
              </a:r>
              <a:r>
                <a:rPr lang="en-AU" sz="600" err="1"/>
                <a:t>en.wikipedia.org</a:t>
              </a:r>
              <a:r>
                <a:rPr lang="en-AU" sz="600"/>
                <a:t>/wiki/</a:t>
              </a:r>
              <a:r>
                <a:rPr lang="en-AU" sz="600" err="1"/>
                <a:t>File:Kayak_Playboat_ManchesterNH.jpg</a:t>
              </a:r>
              <a:endParaRPr lang="en-AU" sz="600"/>
            </a:p>
          </p:txBody>
        </p:sp>
        <p:sp>
          <p:nvSpPr>
            <p:cNvPr id="34" name="TextBox 33">
              <a:extLst>
                <a:ext uri="{FF2B5EF4-FFF2-40B4-BE49-F238E27FC236}">
                  <a16:creationId xmlns:a16="http://schemas.microsoft.com/office/drawing/2014/main" id="{929D6CC4-9982-444D-95CE-FC8F38C25296}"/>
                </a:ext>
              </a:extLst>
            </p:cNvPr>
            <p:cNvSpPr txBox="1"/>
            <p:nvPr/>
          </p:nvSpPr>
          <p:spPr>
            <a:xfrm>
              <a:off x="6094865" y="1464760"/>
              <a:ext cx="1822469" cy="338554"/>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1600" b="1">
                  <a:solidFill>
                    <a:schemeClr val="bg1"/>
                  </a:solidFill>
                </a:rPr>
                <a:t>Open skill</a:t>
              </a:r>
            </a:p>
          </p:txBody>
        </p:sp>
      </p:grpSp>
      <p:grpSp>
        <p:nvGrpSpPr>
          <p:cNvPr id="6" name="Group 5">
            <a:extLst>
              <a:ext uri="{FF2B5EF4-FFF2-40B4-BE49-F238E27FC236}">
                <a16:creationId xmlns:a16="http://schemas.microsoft.com/office/drawing/2014/main" id="{ADCE7450-4EDD-4689-8FF7-90156DE4BBD2}"/>
              </a:ext>
            </a:extLst>
          </p:cNvPr>
          <p:cNvGrpSpPr/>
          <p:nvPr/>
        </p:nvGrpSpPr>
        <p:grpSpPr>
          <a:xfrm>
            <a:off x="7228041" y="934701"/>
            <a:ext cx="1830104" cy="2548565"/>
            <a:chOff x="6118768" y="3863347"/>
            <a:chExt cx="1830104" cy="2548565"/>
          </a:xfrm>
        </p:grpSpPr>
        <p:pic>
          <p:nvPicPr>
            <p:cNvPr id="1028" name="Picture 4" descr="https://upload.wikimedia.org/wikipedia/commons/thumb/7/7b/Lauren_Mitchell%2C_41st_AG_World_Championship%2C_2009_%28full_tone_blur%29.jpg/220px-Lauren_Mitchell%2C_41st_AG_World_Championship%2C_2009_%28full_tone_blur%29.jpg">
              <a:extLst>
                <a:ext uri="{FF2B5EF4-FFF2-40B4-BE49-F238E27FC236}">
                  <a16:creationId xmlns:a16="http://schemas.microsoft.com/office/drawing/2014/main" id="{CE11530A-AD3D-4B74-8E91-C7ECDEB4E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833" y="4143633"/>
              <a:ext cx="1756536" cy="21116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3C5A151-09A3-4868-A2F2-113173BBB8F7}"/>
                </a:ext>
              </a:extLst>
            </p:cNvPr>
            <p:cNvSpPr txBox="1"/>
            <p:nvPr/>
          </p:nvSpPr>
          <p:spPr>
            <a:xfrm>
              <a:off x="6118768" y="3863347"/>
              <a:ext cx="1756535" cy="351503"/>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1600" b="1">
                  <a:solidFill>
                    <a:schemeClr val="bg1"/>
                  </a:solidFill>
                </a:rPr>
                <a:t>Closed skill</a:t>
              </a:r>
            </a:p>
          </p:txBody>
        </p:sp>
        <p:sp>
          <p:nvSpPr>
            <p:cNvPr id="4" name="Rectangle 3">
              <a:extLst>
                <a:ext uri="{FF2B5EF4-FFF2-40B4-BE49-F238E27FC236}">
                  <a16:creationId xmlns:a16="http://schemas.microsoft.com/office/drawing/2014/main" id="{A36C01C9-22B7-4994-885E-0515555ACC9F}"/>
                </a:ext>
              </a:extLst>
            </p:cNvPr>
            <p:cNvSpPr/>
            <p:nvPr/>
          </p:nvSpPr>
          <p:spPr>
            <a:xfrm>
              <a:off x="6192017" y="6227246"/>
              <a:ext cx="1756855" cy="184666"/>
            </a:xfrm>
            <a:prstGeom prst="rect">
              <a:avLst/>
            </a:prstGeom>
          </p:spPr>
          <p:txBody>
            <a:bodyPr wrap="square">
              <a:spAutoFit/>
            </a:bodyPr>
            <a:lstStyle/>
            <a:p>
              <a:pPr algn="r"/>
              <a:r>
                <a:rPr lang="en-AU" sz="600"/>
                <a:t>https://</a:t>
              </a:r>
              <a:r>
                <a:rPr lang="en-AU" sz="600" err="1"/>
                <a:t>en.wikipedia.org</a:t>
              </a:r>
              <a:r>
                <a:rPr lang="en-AU" sz="600"/>
                <a:t>/wiki/Somersault</a:t>
              </a:r>
            </a:p>
          </p:txBody>
        </p:sp>
      </p:grpSp>
      <p:pic>
        <p:nvPicPr>
          <p:cNvPr id="19" name="Picture 2" descr="C:\Program Files\Microsoft Office\MEDIA\CAGCAT10\j0185604.wmf">
            <a:hlinkClick r:id="rId5" action="ppaction://hlinksldjump"/>
            <a:extLst>
              <a:ext uri="{FF2B5EF4-FFF2-40B4-BE49-F238E27FC236}">
                <a16:creationId xmlns:a16="http://schemas.microsoft.com/office/drawing/2014/main" id="{199BADBF-BA5F-48B1-8E2B-B5513AD2054F}"/>
              </a:ext>
            </a:extLst>
          </p:cNvPr>
          <p:cNvPicPr>
            <a:picLocks noChangeAspect="1" noChangeArrowheads="1"/>
          </p:cNvPicPr>
          <p:nvPr/>
        </p:nvPicPr>
        <p:blipFill>
          <a:blip r:embed="rId6" cstate="print"/>
          <a:srcRect/>
          <a:stretch>
            <a:fillRect/>
          </a:stretch>
        </p:blipFill>
        <p:spPr bwMode="auto">
          <a:xfrm>
            <a:off x="152400" y="6189387"/>
            <a:ext cx="457501" cy="457955"/>
          </a:xfrm>
          <a:prstGeom prst="rect">
            <a:avLst/>
          </a:prstGeom>
          <a:noFill/>
        </p:spPr>
      </p:pic>
      <p:sp>
        <p:nvSpPr>
          <p:cNvPr id="20" name="TextBox 19">
            <a:hlinkClick r:id="rId5" action="ppaction://hlinksldjump"/>
            <a:extLst>
              <a:ext uri="{FF2B5EF4-FFF2-40B4-BE49-F238E27FC236}">
                <a16:creationId xmlns:a16="http://schemas.microsoft.com/office/drawing/2014/main" id="{0E2E4A6A-92E3-4A82-8418-30C52760BE01}"/>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62335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B808EA1-A9D3-4471-B9B0-11D361DB0F1B}"/>
              </a:ext>
            </a:extLst>
          </p:cNvPr>
          <p:cNvSpPr>
            <a:spLocks noGrp="1"/>
          </p:cNvSpPr>
          <p:nvPr>
            <p:ph idx="1"/>
          </p:nvPr>
        </p:nvSpPr>
        <p:spPr>
          <a:xfrm>
            <a:off x="251520" y="864992"/>
            <a:ext cx="8712967" cy="2719036"/>
          </a:xfrm>
          <a:solidFill>
            <a:schemeClr val="bg1"/>
          </a:solidFill>
          <a:ln w="28575">
            <a:solidFill>
              <a:srgbClr val="FFFF00"/>
            </a:solidFill>
          </a:ln>
        </p:spPr>
        <p:txBody>
          <a:bodyPr>
            <a:normAutofit/>
          </a:bodyPr>
          <a:lstStyle/>
          <a:p>
            <a:pPr marL="0" indent="0">
              <a:buNone/>
            </a:pPr>
            <a:r>
              <a:rPr lang="en-US" sz="2000" b="1" u="sng">
                <a:solidFill>
                  <a:srgbClr val="FF0000"/>
                </a:solidFill>
              </a:rPr>
              <a:t>Open Skills</a:t>
            </a:r>
            <a:endParaRPr lang="en-US" sz="1000" b="1" u="sng">
              <a:solidFill>
                <a:srgbClr val="FF0000"/>
              </a:solidFill>
            </a:endParaRPr>
          </a:p>
          <a:p>
            <a:r>
              <a:rPr lang="en-GB" sz="1800"/>
              <a:t>Involve performing in an environment where critical information is constantly changing and the production of the skill must adapt to these changes</a:t>
            </a:r>
          </a:p>
          <a:p>
            <a:r>
              <a:rPr lang="en-GB" sz="1800"/>
              <a:t>Performers use experience, perceptual skills and knowledge to analyse a given situation during the course of the performance before adapting a suitable skill in response</a:t>
            </a:r>
          </a:p>
          <a:p>
            <a:r>
              <a:rPr lang="en-GB" sz="1800"/>
              <a:t>Decision making is made during the course of the performance</a:t>
            </a:r>
          </a:p>
          <a:p>
            <a:r>
              <a:rPr lang="en-GB" sz="1800"/>
              <a:t>Games such as rugby, soccer, netball are open skills as the performer must take into account the movement of team mates and opposition when performing a skill</a:t>
            </a:r>
          </a:p>
          <a:p>
            <a:pPr marL="354012" indent="0">
              <a:buNone/>
            </a:pPr>
            <a:endParaRPr lang="en-AU" sz="1800"/>
          </a:p>
        </p:txBody>
      </p:sp>
      <p:pic>
        <p:nvPicPr>
          <p:cNvPr id="204802" name="Picture 2" descr="PELEA AFU  by paddynapper."/>
          <p:cNvPicPr>
            <a:picLocks noChangeAspect="1" noChangeArrowheads="1"/>
          </p:cNvPicPr>
          <p:nvPr/>
        </p:nvPicPr>
        <p:blipFill>
          <a:blip r:embed="rId3" cstate="print"/>
          <a:srcRect/>
          <a:stretch>
            <a:fillRect/>
          </a:stretch>
        </p:blipFill>
        <p:spPr bwMode="auto">
          <a:xfrm>
            <a:off x="5824195" y="3944040"/>
            <a:ext cx="3032253" cy="2333510"/>
          </a:xfrm>
          <a:prstGeom prst="rect">
            <a:avLst/>
          </a:prstGeom>
          <a:noFill/>
        </p:spPr>
      </p:pic>
      <p:sp>
        <p:nvSpPr>
          <p:cNvPr id="8" name="Rectangle 7"/>
          <p:cNvSpPr/>
          <p:nvPr/>
        </p:nvSpPr>
        <p:spPr>
          <a:xfrm>
            <a:off x="6772671" y="6285185"/>
            <a:ext cx="2191816" cy="184666"/>
          </a:xfrm>
          <a:prstGeom prst="rect">
            <a:avLst/>
          </a:prstGeom>
        </p:spPr>
        <p:txBody>
          <a:bodyPr wrap="square">
            <a:spAutoFit/>
          </a:bodyPr>
          <a:lstStyle/>
          <a:p>
            <a:pPr algn="r"/>
            <a:r>
              <a:rPr lang="en-AU" sz="600" err="1"/>
              <a:t>www.flickr.com</a:t>
            </a:r>
            <a:r>
              <a:rPr lang="en-AU" sz="600"/>
              <a:t>/photos/28990363@N05/3713746327/</a:t>
            </a:r>
          </a:p>
        </p:txBody>
      </p:sp>
      <p:sp>
        <p:nvSpPr>
          <p:cNvPr id="9" name="TextBox 8"/>
          <p:cNvSpPr txBox="1"/>
          <p:nvPr/>
        </p:nvSpPr>
        <p:spPr>
          <a:xfrm>
            <a:off x="1316477" y="4249392"/>
            <a:ext cx="4006658" cy="1523494"/>
          </a:xfrm>
          <a:prstGeom prst="rect">
            <a:avLst/>
          </a:prstGeom>
          <a:solidFill>
            <a:srgbClr val="FF0000"/>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AU">
                <a:solidFill>
                  <a:schemeClr val="bg1"/>
                </a:solidFill>
              </a:rPr>
              <a:t>Performer must produce skills in a constantly changing environment.</a:t>
            </a:r>
          </a:p>
          <a:p>
            <a:endParaRPr lang="en-AU" sz="1000">
              <a:solidFill>
                <a:schemeClr val="bg1"/>
              </a:solidFill>
            </a:endParaRPr>
          </a:p>
          <a:p>
            <a:r>
              <a:rPr lang="en-AU">
                <a:solidFill>
                  <a:schemeClr val="bg1"/>
                </a:solidFill>
              </a:rPr>
              <a:t>Decision making must take into account a constantly changing environment.</a:t>
            </a:r>
          </a:p>
          <a:p>
            <a:endParaRPr lang="en-AU" sz="1100">
              <a:solidFill>
                <a:schemeClr val="bg1"/>
              </a:solidFill>
            </a:endParaRPr>
          </a:p>
        </p:txBody>
      </p:sp>
      <p:sp>
        <p:nvSpPr>
          <p:cNvPr id="12" name="Slide Number Placeholder 11"/>
          <p:cNvSpPr>
            <a:spLocks noGrp="1"/>
          </p:cNvSpPr>
          <p:nvPr>
            <p:ph type="sldNum" sz="quarter" idx="12"/>
          </p:nvPr>
        </p:nvSpPr>
        <p:spPr>
          <a:xfrm>
            <a:off x="6553200" y="6492875"/>
            <a:ext cx="2133600" cy="365125"/>
          </a:xfrm>
        </p:spPr>
        <p:txBody>
          <a:bodyPr/>
          <a:lstStyle/>
          <a:p>
            <a:fld id="{B6F15528-21DE-4FAA-801E-634DDDAF4B2B}" type="slidenum">
              <a:rPr lang="en-US" smtClean="0"/>
              <a:pPr/>
              <a:t>12</a:t>
            </a:fld>
            <a:endParaRPr lang="en-US"/>
          </a:p>
        </p:txBody>
      </p:sp>
      <p:sp>
        <p:nvSpPr>
          <p:cNvPr id="10" name="Footer Placeholder 9"/>
          <p:cNvSpPr>
            <a:spLocks noGrp="1"/>
          </p:cNvSpPr>
          <p:nvPr>
            <p:ph type="ftr" sz="quarter" idx="11"/>
          </p:nvPr>
        </p:nvSpPr>
        <p:spPr/>
        <p:txBody>
          <a:bodyPr/>
          <a:lstStyle/>
          <a:p>
            <a:r>
              <a:rPr lang="en-US"/>
              <a:t>©PE STUDIES RESOURCES</a:t>
            </a:r>
          </a:p>
        </p:txBody>
      </p:sp>
      <p:sp>
        <p:nvSpPr>
          <p:cNvPr id="11" name="TextBox 10">
            <a:extLst>
              <a:ext uri="{FF2B5EF4-FFF2-40B4-BE49-F238E27FC236}">
                <a16:creationId xmlns:a16="http://schemas.microsoft.com/office/drawing/2014/main" id="{0D41F7A4-33D9-425A-855F-34CBD3323764}"/>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pic>
        <p:nvPicPr>
          <p:cNvPr id="15" name="Picture 2" descr="C:\Program Files\Microsoft Office\MEDIA\CAGCAT10\j0185604.wmf">
            <a:hlinkClick r:id="rId4" action="ppaction://hlinksldjump"/>
            <a:extLst>
              <a:ext uri="{FF2B5EF4-FFF2-40B4-BE49-F238E27FC236}">
                <a16:creationId xmlns:a16="http://schemas.microsoft.com/office/drawing/2014/main" id="{44F8918E-910D-4281-941A-64B6907859DE}"/>
              </a:ext>
            </a:extLst>
          </p:cNvPr>
          <p:cNvPicPr>
            <a:picLocks noChangeAspect="1" noChangeArrowheads="1"/>
          </p:cNvPicPr>
          <p:nvPr/>
        </p:nvPicPr>
        <p:blipFill>
          <a:blip r:embed="rId5" cstate="print"/>
          <a:srcRect/>
          <a:stretch>
            <a:fillRect/>
          </a:stretch>
        </p:blipFill>
        <p:spPr bwMode="auto">
          <a:xfrm>
            <a:off x="152400" y="6189387"/>
            <a:ext cx="457501" cy="457955"/>
          </a:xfrm>
          <a:prstGeom prst="rect">
            <a:avLst/>
          </a:prstGeom>
          <a:noFill/>
        </p:spPr>
      </p:pic>
      <p:sp>
        <p:nvSpPr>
          <p:cNvPr id="16" name="TextBox 15">
            <a:hlinkClick r:id="rId4" action="ppaction://hlinksldjump"/>
            <a:extLst>
              <a:ext uri="{FF2B5EF4-FFF2-40B4-BE49-F238E27FC236}">
                <a16:creationId xmlns:a16="http://schemas.microsoft.com/office/drawing/2014/main" id="{54F86BE4-ACCE-449D-A9A5-80873D9D69E3}"/>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32119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7C2F8C9E-05B1-492B-A245-4EECE2CFF437}"/>
              </a:ext>
            </a:extLst>
          </p:cNvPr>
          <p:cNvSpPr>
            <a:spLocks noGrp="1"/>
          </p:cNvSpPr>
          <p:nvPr>
            <p:ph idx="1"/>
          </p:nvPr>
        </p:nvSpPr>
        <p:spPr>
          <a:xfrm>
            <a:off x="323528" y="837217"/>
            <a:ext cx="8640960" cy="2179549"/>
          </a:xfrm>
          <a:solidFill>
            <a:schemeClr val="bg1"/>
          </a:solidFill>
          <a:ln w="28575">
            <a:solidFill>
              <a:srgbClr val="FFFF00"/>
            </a:solidFill>
          </a:ln>
        </p:spPr>
        <p:txBody>
          <a:bodyPr>
            <a:normAutofit/>
          </a:bodyPr>
          <a:lstStyle/>
          <a:p>
            <a:pPr marL="0" indent="0">
              <a:buNone/>
            </a:pPr>
            <a:r>
              <a:rPr lang="en-US" sz="2000" b="1" u="sng" dirty="0">
                <a:solidFill>
                  <a:srgbClr val="FF0000"/>
                </a:solidFill>
              </a:rPr>
              <a:t>Closed Skills</a:t>
            </a:r>
            <a:endParaRPr lang="en-GB" sz="1000" dirty="0">
              <a:solidFill>
                <a:srgbClr val="FF0000"/>
              </a:solidFill>
            </a:endParaRPr>
          </a:p>
          <a:p>
            <a:r>
              <a:rPr lang="en-GB" sz="1800" dirty="0"/>
              <a:t>Take place in a stable, predictable environment which is self-paced</a:t>
            </a:r>
          </a:p>
          <a:p>
            <a:r>
              <a:rPr lang="en-GB" sz="1800" dirty="0"/>
              <a:t>The skill is a pre–learned, rehearsed movement pattern, that the performer tries to reproduce the same way every time </a:t>
            </a:r>
          </a:p>
          <a:p>
            <a:r>
              <a:rPr lang="en-GB" sz="1800" dirty="0"/>
              <a:t>The environment has little influence on the performer</a:t>
            </a:r>
          </a:p>
          <a:p>
            <a:r>
              <a:rPr lang="en-GB" sz="1800" dirty="0"/>
              <a:t>e.g. diving, floor routine in gymnastics, shot putt</a:t>
            </a:r>
          </a:p>
          <a:p>
            <a:pPr marL="354012" indent="0">
              <a:buNone/>
            </a:pPr>
            <a:endParaRPr lang="en-GB" sz="1800" dirty="0"/>
          </a:p>
          <a:p>
            <a:pPr marL="354012" indent="0">
              <a:buNone/>
            </a:pPr>
            <a:endParaRPr lang="en-GB" sz="1800" dirty="0"/>
          </a:p>
          <a:p>
            <a:pPr marL="354012" indent="0">
              <a:buNone/>
            </a:pPr>
            <a:endParaRPr lang="en-GB" sz="1800" dirty="0"/>
          </a:p>
          <a:p>
            <a:pPr marL="354012" indent="0">
              <a:buNone/>
            </a:pPr>
            <a:endParaRPr lang="en-AU" sz="1800" dirty="0"/>
          </a:p>
        </p:txBody>
      </p:sp>
      <p:pic>
        <p:nvPicPr>
          <p:cNvPr id="200706" name="Picture 2" descr="115 by Keith Allison."/>
          <p:cNvPicPr>
            <a:picLocks noChangeAspect="1" noChangeArrowheads="1"/>
          </p:cNvPicPr>
          <p:nvPr/>
        </p:nvPicPr>
        <p:blipFill>
          <a:blip r:embed="rId3" cstate="print"/>
          <a:srcRect/>
          <a:stretch>
            <a:fillRect/>
          </a:stretch>
        </p:blipFill>
        <p:spPr bwMode="auto">
          <a:xfrm>
            <a:off x="354436" y="3307680"/>
            <a:ext cx="4145556" cy="2785815"/>
          </a:xfrm>
          <a:prstGeom prst="rect">
            <a:avLst/>
          </a:prstGeom>
          <a:noFill/>
        </p:spPr>
      </p:pic>
      <p:sp>
        <p:nvSpPr>
          <p:cNvPr id="8" name="Rectangle 7"/>
          <p:cNvSpPr/>
          <p:nvPr/>
        </p:nvSpPr>
        <p:spPr>
          <a:xfrm>
            <a:off x="1524000" y="6093495"/>
            <a:ext cx="3048000" cy="184666"/>
          </a:xfrm>
          <a:prstGeom prst="rect">
            <a:avLst/>
          </a:prstGeom>
        </p:spPr>
        <p:txBody>
          <a:bodyPr wrap="square">
            <a:spAutoFit/>
          </a:bodyPr>
          <a:lstStyle/>
          <a:p>
            <a:pPr algn="r"/>
            <a:r>
              <a:rPr lang="en-AU" sz="600" err="1"/>
              <a:t>www.flickr.com</a:t>
            </a:r>
            <a:r>
              <a:rPr lang="en-AU" sz="600"/>
              <a:t>/photos/</a:t>
            </a:r>
            <a:r>
              <a:rPr lang="en-AU" sz="600" err="1"/>
              <a:t>keithallison</a:t>
            </a:r>
            <a:r>
              <a:rPr lang="en-AU" sz="600"/>
              <a:t>/2311064240/</a:t>
            </a:r>
          </a:p>
        </p:txBody>
      </p:sp>
      <p:sp>
        <p:nvSpPr>
          <p:cNvPr id="9" name="TextBox 8"/>
          <p:cNvSpPr txBox="1"/>
          <p:nvPr/>
        </p:nvSpPr>
        <p:spPr>
          <a:xfrm>
            <a:off x="4857417" y="3872585"/>
            <a:ext cx="4001971" cy="1631216"/>
          </a:xfrm>
          <a:prstGeom prst="rect">
            <a:avLst/>
          </a:prstGeom>
          <a:solidFill>
            <a:srgbClr val="FF0000"/>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AU">
                <a:solidFill>
                  <a:schemeClr val="bg1"/>
                </a:solidFill>
              </a:rPr>
              <a:t>Golf is a closed skill as the environment is stable and does not change during the performance.</a:t>
            </a:r>
          </a:p>
          <a:p>
            <a:endParaRPr lang="en-AU" sz="1000">
              <a:solidFill>
                <a:schemeClr val="bg1"/>
              </a:solidFill>
            </a:endParaRPr>
          </a:p>
          <a:p>
            <a:r>
              <a:rPr lang="en-AU">
                <a:solidFill>
                  <a:schemeClr val="bg1"/>
                </a:solidFill>
              </a:rPr>
              <a:t>Decision making is done prior to performing the skill.</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13</a:t>
            </a:fld>
            <a:endParaRPr lang="en-US"/>
          </a:p>
        </p:txBody>
      </p:sp>
      <p:sp>
        <p:nvSpPr>
          <p:cNvPr id="10" name="Footer Placeholder 9"/>
          <p:cNvSpPr>
            <a:spLocks noGrp="1"/>
          </p:cNvSpPr>
          <p:nvPr>
            <p:ph type="ftr" sz="quarter" idx="11"/>
          </p:nvPr>
        </p:nvSpPr>
        <p:spPr>
          <a:xfrm>
            <a:off x="3124200" y="6569075"/>
            <a:ext cx="2895600" cy="365125"/>
          </a:xfrm>
        </p:spPr>
        <p:txBody>
          <a:bodyPr/>
          <a:lstStyle/>
          <a:p>
            <a:r>
              <a:rPr lang="en-US"/>
              <a:t>©PE STUDIES RESOURCES</a:t>
            </a:r>
          </a:p>
        </p:txBody>
      </p:sp>
      <p:sp>
        <p:nvSpPr>
          <p:cNvPr id="14" name="TextBox 13">
            <a:extLst>
              <a:ext uri="{FF2B5EF4-FFF2-40B4-BE49-F238E27FC236}">
                <a16:creationId xmlns:a16="http://schemas.microsoft.com/office/drawing/2014/main" id="{F743CF97-5817-4C4B-8511-21BBA045DFD9}"/>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pic>
        <p:nvPicPr>
          <p:cNvPr id="15" name="Picture 2" descr="C:\Program Files\Microsoft Office\MEDIA\CAGCAT10\j0185604.wmf">
            <a:hlinkClick r:id="rId4" action="ppaction://hlinksldjump"/>
            <a:extLst>
              <a:ext uri="{FF2B5EF4-FFF2-40B4-BE49-F238E27FC236}">
                <a16:creationId xmlns:a16="http://schemas.microsoft.com/office/drawing/2014/main" id="{DAA18FB4-7AB2-4726-932B-F37E85883C04}"/>
              </a:ext>
            </a:extLst>
          </p:cNvPr>
          <p:cNvPicPr>
            <a:picLocks noChangeAspect="1" noChangeArrowheads="1"/>
          </p:cNvPicPr>
          <p:nvPr/>
        </p:nvPicPr>
        <p:blipFill>
          <a:blip r:embed="rId5" cstate="print"/>
          <a:srcRect/>
          <a:stretch>
            <a:fillRect/>
          </a:stretch>
        </p:blipFill>
        <p:spPr bwMode="auto">
          <a:xfrm>
            <a:off x="152400" y="6189387"/>
            <a:ext cx="457501" cy="457955"/>
          </a:xfrm>
          <a:prstGeom prst="rect">
            <a:avLst/>
          </a:prstGeom>
          <a:noFill/>
        </p:spPr>
      </p:pic>
      <p:sp>
        <p:nvSpPr>
          <p:cNvPr id="16" name="TextBox 15">
            <a:hlinkClick r:id="rId4" action="ppaction://hlinksldjump"/>
            <a:extLst>
              <a:ext uri="{FF2B5EF4-FFF2-40B4-BE49-F238E27FC236}">
                <a16:creationId xmlns:a16="http://schemas.microsoft.com/office/drawing/2014/main" id="{EF7FD0DA-E232-4F44-86C7-212E453D80D5}"/>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170126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14</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17" name="TextBox 16">
            <a:extLst>
              <a:ext uri="{FF2B5EF4-FFF2-40B4-BE49-F238E27FC236}">
                <a16:creationId xmlns:a16="http://schemas.microsoft.com/office/drawing/2014/main" id="{FB8E677B-0A53-4813-8163-0A52D6B911E3}"/>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pic>
        <p:nvPicPr>
          <p:cNvPr id="24" name="Picture 2" descr="C:\Program Files\Microsoft Office\MEDIA\CAGCAT10\j0185604.wmf">
            <a:hlinkClick r:id="rId3" action="ppaction://hlinksldjump"/>
            <a:extLst>
              <a:ext uri="{FF2B5EF4-FFF2-40B4-BE49-F238E27FC236}">
                <a16:creationId xmlns:a16="http://schemas.microsoft.com/office/drawing/2014/main" id="{2EA006D7-E1C4-4B9E-96A8-B5B95D992A16}"/>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25" name="TextBox 24">
            <a:hlinkClick r:id="rId3" action="ppaction://hlinksldjump"/>
            <a:extLst>
              <a:ext uri="{FF2B5EF4-FFF2-40B4-BE49-F238E27FC236}">
                <a16:creationId xmlns:a16="http://schemas.microsoft.com/office/drawing/2014/main" id="{5D06F0F0-96A9-46DF-8ECB-100D61B9D3CC}"/>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graphicFrame>
        <p:nvGraphicFramePr>
          <p:cNvPr id="9" name="Diagram 8">
            <a:extLst>
              <a:ext uri="{FF2B5EF4-FFF2-40B4-BE49-F238E27FC236}">
                <a16:creationId xmlns:a16="http://schemas.microsoft.com/office/drawing/2014/main" id="{BA586E9B-AD08-C54B-8C87-BCDC61EAC014}"/>
              </a:ext>
            </a:extLst>
          </p:cNvPr>
          <p:cNvGraphicFramePr/>
          <p:nvPr>
            <p:extLst>
              <p:ext uri="{D42A27DB-BD31-4B8C-83A1-F6EECF244321}">
                <p14:modId xmlns:p14="http://schemas.microsoft.com/office/powerpoint/2010/main" val="1193958869"/>
              </p:ext>
            </p:extLst>
          </p:nvPr>
        </p:nvGraphicFramePr>
        <p:xfrm>
          <a:off x="334537" y="843421"/>
          <a:ext cx="8657063" cy="5345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3320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423" y="1447490"/>
            <a:ext cx="6543347" cy="4411999"/>
          </a:xfrm>
          <a:solidFill>
            <a:schemeClr val="bg1"/>
          </a:solidFill>
          <a:ln w="28575">
            <a:solidFill>
              <a:srgbClr val="FFFF00"/>
            </a:solidFill>
          </a:ln>
        </p:spPr>
        <p:txBody>
          <a:bodyPr>
            <a:normAutofit/>
          </a:bodyPr>
          <a:lstStyle/>
          <a:p>
            <a:pPr marL="0" indent="0">
              <a:buNone/>
            </a:pPr>
            <a:r>
              <a:rPr lang="en-US" sz="1800" dirty="0"/>
              <a:t>		   </a:t>
            </a:r>
            <a:r>
              <a:rPr lang="en-AU" sz="1800" dirty="0"/>
              <a:t>This continuum is based on </a:t>
            </a:r>
            <a:r>
              <a:rPr lang="en-AU" sz="1800" u="sng" dirty="0"/>
              <a:t>how difficult </a:t>
            </a:r>
            <a:r>
              <a:rPr lang="en-AU" sz="1800" dirty="0"/>
              <a:t>the                            </a:t>
            </a:r>
          </a:p>
          <a:p>
            <a:pPr marL="0" indent="0">
              <a:buNone/>
            </a:pPr>
            <a:r>
              <a:rPr lang="en-AU" sz="1800" dirty="0"/>
              <a:t>                                      skill is to perform. </a:t>
            </a:r>
          </a:p>
          <a:p>
            <a:pPr marL="0" indent="0">
              <a:buNone/>
            </a:pPr>
            <a:endParaRPr lang="en-US" sz="1000" dirty="0"/>
          </a:p>
          <a:p>
            <a:pPr marL="0" indent="0">
              <a:buNone/>
            </a:pPr>
            <a:endParaRPr lang="en-US" sz="1000" dirty="0"/>
          </a:p>
          <a:p>
            <a:pPr marL="0" indent="0">
              <a:buNone/>
            </a:pPr>
            <a:endParaRPr lang="en-AU" sz="1800" dirty="0"/>
          </a:p>
          <a:p>
            <a:pPr marL="0" indent="0">
              <a:buNone/>
            </a:pPr>
            <a:r>
              <a:rPr lang="en-AU" sz="1800" dirty="0"/>
              <a:t>The difficulty or complexity of a task is affected by;</a:t>
            </a:r>
          </a:p>
          <a:p>
            <a:endParaRPr lang="en-AU" sz="1800" dirty="0"/>
          </a:p>
          <a:p>
            <a:pPr marL="530225" indent="-176213"/>
            <a:r>
              <a:rPr lang="en-AU" sz="1800" dirty="0"/>
              <a:t>The number of relevant cues that require attention</a:t>
            </a:r>
          </a:p>
          <a:p>
            <a:pPr marL="530225" indent="-176213"/>
            <a:r>
              <a:rPr lang="en-AU" sz="1800" dirty="0"/>
              <a:t>The amount information that needs to be analysed</a:t>
            </a:r>
          </a:p>
          <a:p>
            <a:pPr marL="530225" indent="-176213"/>
            <a:r>
              <a:rPr lang="en-AU" sz="1800" dirty="0"/>
              <a:t>The number of available responses to select from</a:t>
            </a:r>
          </a:p>
          <a:p>
            <a:pPr marL="530225" indent="-176213"/>
            <a:r>
              <a:rPr lang="en-AU" sz="1800" dirty="0"/>
              <a:t>Time available to analyse information and select response </a:t>
            </a:r>
          </a:p>
          <a:p>
            <a:pPr marL="530225" indent="-176213"/>
            <a:r>
              <a:rPr lang="en-AU" sz="1800" dirty="0"/>
              <a:t>Task requirements – degree of speed and accuracy needed.</a:t>
            </a:r>
          </a:p>
        </p:txBody>
      </p:sp>
      <p:sp>
        <p:nvSpPr>
          <p:cNvPr id="7" name="Slide Number Placeholder 6"/>
          <p:cNvSpPr>
            <a:spLocks noGrp="1"/>
          </p:cNvSpPr>
          <p:nvPr>
            <p:ph type="sldNum" sz="quarter" idx="12"/>
          </p:nvPr>
        </p:nvSpPr>
        <p:spPr>
          <a:xfrm>
            <a:off x="6945213" y="6514912"/>
            <a:ext cx="2133600" cy="365125"/>
          </a:xfrm>
        </p:spPr>
        <p:txBody>
          <a:bodyPr/>
          <a:lstStyle/>
          <a:p>
            <a:fld id="{B6F15528-21DE-4FAA-801E-634DDDAF4B2B}" type="slidenum">
              <a:rPr lang="en-US" smtClean="0"/>
              <a:pPr/>
              <a:t>15</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17" name="TextBox 16">
            <a:extLst>
              <a:ext uri="{FF2B5EF4-FFF2-40B4-BE49-F238E27FC236}">
                <a16:creationId xmlns:a16="http://schemas.microsoft.com/office/drawing/2014/main" id="{FB8E677B-0A53-4813-8163-0A52D6B911E3}"/>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grpSp>
        <p:nvGrpSpPr>
          <p:cNvPr id="24" name="Group 23">
            <a:extLst>
              <a:ext uri="{FF2B5EF4-FFF2-40B4-BE49-F238E27FC236}">
                <a16:creationId xmlns:a16="http://schemas.microsoft.com/office/drawing/2014/main" id="{7849ACCB-C7D4-4790-9089-1C79C74411CA}"/>
              </a:ext>
            </a:extLst>
          </p:cNvPr>
          <p:cNvGrpSpPr/>
          <p:nvPr/>
        </p:nvGrpSpPr>
        <p:grpSpPr>
          <a:xfrm>
            <a:off x="295770" y="1501611"/>
            <a:ext cx="1777022" cy="819126"/>
            <a:chOff x="6687935" y="2542569"/>
            <a:chExt cx="1777022" cy="720000"/>
          </a:xfrm>
          <a:solidFill>
            <a:srgbClr val="FFC000"/>
          </a:solidFill>
          <a:scene3d>
            <a:camera prst="orthographicFront"/>
            <a:lightRig rig="flat" dir="t"/>
          </a:scene3d>
        </p:grpSpPr>
        <p:sp>
          <p:nvSpPr>
            <p:cNvPr id="25" name="Rectangle 24">
              <a:extLst>
                <a:ext uri="{FF2B5EF4-FFF2-40B4-BE49-F238E27FC236}">
                  <a16:creationId xmlns:a16="http://schemas.microsoft.com/office/drawing/2014/main" id="{3B0053F4-4518-4370-B568-04E0DAF87B4C}"/>
                </a:ext>
              </a:extLst>
            </p:cNvPr>
            <p:cNvSpPr/>
            <p:nvPr/>
          </p:nvSpPr>
          <p:spPr>
            <a:xfrm>
              <a:off x="6687935" y="2542569"/>
              <a:ext cx="1777022" cy="720000"/>
            </a:xfrm>
            <a:prstGeom prst="rect">
              <a:avLst/>
            </a:prstGeom>
            <a:grpFill/>
            <a:sp3d prstMaterial="dkEdge">
              <a:bevelT w="8200" h="38100"/>
            </a:sp3d>
          </p:spPr>
          <p:style>
            <a:lnRef idx="2">
              <a:schemeClr val="accent5">
                <a:shade val="50000"/>
              </a:schemeClr>
            </a:lnRef>
            <a:fillRef idx="1">
              <a:schemeClr val="accent5"/>
            </a:fillRef>
            <a:effectRef idx="0">
              <a:schemeClr val="accent5"/>
            </a:effectRef>
            <a:fontRef idx="minor">
              <a:schemeClr val="lt1"/>
            </a:fontRef>
          </p:style>
        </p:sp>
        <p:sp>
          <p:nvSpPr>
            <p:cNvPr id="26" name="TextBox 25">
              <a:extLst>
                <a:ext uri="{FF2B5EF4-FFF2-40B4-BE49-F238E27FC236}">
                  <a16:creationId xmlns:a16="http://schemas.microsoft.com/office/drawing/2014/main" id="{B9E193AE-4AC9-4D1B-9C05-FD99717CB782}"/>
                </a:ext>
              </a:extLst>
            </p:cNvPr>
            <p:cNvSpPr txBox="1"/>
            <p:nvPr/>
          </p:nvSpPr>
          <p:spPr>
            <a:xfrm>
              <a:off x="6687935" y="2542569"/>
              <a:ext cx="1777022" cy="72000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GB" sz="2000" b="1" kern="1200" dirty="0"/>
                <a:t>Complexity of the Task</a:t>
              </a:r>
              <a:endParaRPr lang="en-AU" sz="2000" b="1" kern="1200" dirty="0"/>
            </a:p>
          </p:txBody>
        </p:sp>
      </p:grpSp>
      <p:sp>
        <p:nvSpPr>
          <p:cNvPr id="34" name="TextBox 33">
            <a:extLst>
              <a:ext uri="{FF2B5EF4-FFF2-40B4-BE49-F238E27FC236}">
                <a16:creationId xmlns:a16="http://schemas.microsoft.com/office/drawing/2014/main" id="{929D6CC4-9982-444D-95CE-FC8F38C25296}"/>
              </a:ext>
            </a:extLst>
          </p:cNvPr>
          <p:cNvSpPr txBox="1"/>
          <p:nvPr/>
        </p:nvSpPr>
        <p:spPr>
          <a:xfrm>
            <a:off x="6943171" y="3755653"/>
            <a:ext cx="2050471" cy="338554"/>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1600" b="1" dirty="0">
                <a:solidFill>
                  <a:schemeClr val="bg1"/>
                </a:solidFill>
              </a:rPr>
              <a:t>Complex skill</a:t>
            </a:r>
          </a:p>
        </p:txBody>
      </p:sp>
      <p:grpSp>
        <p:nvGrpSpPr>
          <p:cNvPr id="6" name="Group 5">
            <a:extLst>
              <a:ext uri="{FF2B5EF4-FFF2-40B4-BE49-F238E27FC236}">
                <a16:creationId xmlns:a16="http://schemas.microsoft.com/office/drawing/2014/main" id="{ADCE7450-4EDD-4689-8FF7-90156DE4BBD2}"/>
              </a:ext>
            </a:extLst>
          </p:cNvPr>
          <p:cNvGrpSpPr/>
          <p:nvPr/>
        </p:nvGrpSpPr>
        <p:grpSpPr>
          <a:xfrm>
            <a:off x="6943171" y="1075423"/>
            <a:ext cx="2114973" cy="2407843"/>
            <a:chOff x="5864027" y="3863347"/>
            <a:chExt cx="2084845" cy="2548565"/>
          </a:xfrm>
        </p:grpSpPr>
        <p:sp>
          <p:nvSpPr>
            <p:cNvPr id="23" name="TextBox 22">
              <a:extLst>
                <a:ext uri="{FF2B5EF4-FFF2-40B4-BE49-F238E27FC236}">
                  <a16:creationId xmlns:a16="http://schemas.microsoft.com/office/drawing/2014/main" id="{E3C5A151-09A3-4868-A2F2-113173BBB8F7}"/>
                </a:ext>
              </a:extLst>
            </p:cNvPr>
            <p:cNvSpPr txBox="1"/>
            <p:nvPr/>
          </p:nvSpPr>
          <p:spPr>
            <a:xfrm>
              <a:off x="5864027" y="3863347"/>
              <a:ext cx="2011277" cy="358340"/>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1600" b="1" dirty="0">
                  <a:solidFill>
                    <a:schemeClr val="bg1"/>
                  </a:solidFill>
                </a:rPr>
                <a:t>Simple skill</a:t>
              </a:r>
            </a:p>
          </p:txBody>
        </p:sp>
        <p:sp>
          <p:nvSpPr>
            <p:cNvPr id="4" name="Rectangle 3">
              <a:extLst>
                <a:ext uri="{FF2B5EF4-FFF2-40B4-BE49-F238E27FC236}">
                  <a16:creationId xmlns:a16="http://schemas.microsoft.com/office/drawing/2014/main" id="{A36C01C9-22B7-4994-885E-0515555ACC9F}"/>
                </a:ext>
              </a:extLst>
            </p:cNvPr>
            <p:cNvSpPr/>
            <p:nvPr/>
          </p:nvSpPr>
          <p:spPr>
            <a:xfrm>
              <a:off x="6192017" y="6227246"/>
              <a:ext cx="1756855" cy="184666"/>
            </a:xfrm>
            <a:prstGeom prst="rect">
              <a:avLst/>
            </a:prstGeom>
          </p:spPr>
          <p:txBody>
            <a:bodyPr wrap="square">
              <a:spAutoFit/>
            </a:bodyPr>
            <a:lstStyle/>
            <a:p>
              <a:pPr algn="r"/>
              <a:r>
                <a:rPr lang="en-AU" sz="600"/>
                <a:t>https://</a:t>
              </a:r>
              <a:r>
                <a:rPr lang="en-AU" sz="600" err="1"/>
                <a:t>en.wikipedia.org</a:t>
              </a:r>
              <a:r>
                <a:rPr lang="en-AU" sz="600"/>
                <a:t>/wiki/Somersault</a:t>
              </a:r>
            </a:p>
          </p:txBody>
        </p:sp>
      </p:grpSp>
      <p:pic>
        <p:nvPicPr>
          <p:cNvPr id="19" name="Picture 2" descr="C:\Program Files\Microsoft Office\MEDIA\CAGCAT10\j0185604.wmf">
            <a:hlinkClick r:id="rId3" action="ppaction://hlinksldjump"/>
            <a:extLst>
              <a:ext uri="{FF2B5EF4-FFF2-40B4-BE49-F238E27FC236}">
                <a16:creationId xmlns:a16="http://schemas.microsoft.com/office/drawing/2014/main" id="{199BADBF-BA5F-48B1-8E2B-B5513AD2054F}"/>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20" name="TextBox 19">
            <a:hlinkClick r:id="rId3" action="ppaction://hlinksldjump"/>
            <a:extLst>
              <a:ext uri="{FF2B5EF4-FFF2-40B4-BE49-F238E27FC236}">
                <a16:creationId xmlns:a16="http://schemas.microsoft.com/office/drawing/2014/main" id="{0E2E4A6A-92E3-4A82-8418-30C52760BE01}"/>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pic>
        <p:nvPicPr>
          <p:cNvPr id="2050" name="Picture 2" descr="Image result for hitting ball off baseball tee">
            <a:extLst>
              <a:ext uri="{FF2B5EF4-FFF2-40B4-BE49-F238E27FC236}">
                <a16:creationId xmlns:a16="http://schemas.microsoft.com/office/drawing/2014/main" id="{44A4844B-82B1-B646-9CDE-7E0D311EDD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5213" y="1447490"/>
            <a:ext cx="2048429" cy="212191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2CDF350-8A82-4E42-806F-967A19726748}"/>
              </a:ext>
            </a:extLst>
          </p:cNvPr>
          <p:cNvSpPr/>
          <p:nvPr/>
        </p:nvSpPr>
        <p:spPr>
          <a:xfrm>
            <a:off x="7120677" y="3519627"/>
            <a:ext cx="1923459" cy="276999"/>
          </a:xfrm>
          <a:prstGeom prst="rect">
            <a:avLst/>
          </a:prstGeom>
        </p:spPr>
        <p:txBody>
          <a:bodyPr wrap="square">
            <a:spAutoFit/>
          </a:bodyPr>
          <a:lstStyle/>
          <a:p>
            <a:pPr algn="r"/>
            <a:r>
              <a:rPr lang="en-AU" sz="600" dirty="0"/>
              <a:t>https://</a:t>
            </a:r>
            <a:r>
              <a:rPr lang="en-AU" sz="600" dirty="0" err="1"/>
              <a:t>en.wikipedia.org</a:t>
            </a:r>
            <a:r>
              <a:rPr lang="en-AU" sz="600" dirty="0"/>
              <a:t>/wiki/</a:t>
            </a:r>
            <a:r>
              <a:rPr lang="en-AU" sz="600" dirty="0" err="1"/>
              <a:t>File:Kayak_Playboat_ManchesterNH.jpg</a:t>
            </a:r>
            <a:endParaRPr lang="en-AU" sz="600" dirty="0"/>
          </a:p>
        </p:txBody>
      </p:sp>
      <p:pic>
        <p:nvPicPr>
          <p:cNvPr id="2052" name="Picture 4" descr="Image result for hitting  baseball">
            <a:extLst>
              <a:ext uri="{FF2B5EF4-FFF2-40B4-BE49-F238E27FC236}">
                <a16:creationId xmlns:a16="http://schemas.microsoft.com/office/drawing/2014/main" id="{3180277B-8126-7441-B254-0A46759BA68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43171" y="4119335"/>
            <a:ext cx="2048429" cy="21683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000D28C-E07D-054F-A644-55E12EBA0145}"/>
              </a:ext>
            </a:extLst>
          </p:cNvPr>
          <p:cNvSpPr/>
          <p:nvPr/>
        </p:nvSpPr>
        <p:spPr>
          <a:xfrm>
            <a:off x="7150100" y="6247254"/>
            <a:ext cx="1993900" cy="169277"/>
          </a:xfrm>
          <a:prstGeom prst="rect">
            <a:avLst/>
          </a:prstGeom>
        </p:spPr>
        <p:txBody>
          <a:bodyPr wrap="square">
            <a:spAutoFit/>
          </a:bodyPr>
          <a:lstStyle/>
          <a:p>
            <a:r>
              <a:rPr lang="en-US" sz="500" dirty="0"/>
              <a:t>https://</a:t>
            </a:r>
            <a:r>
              <a:rPr lang="en-US" sz="500" dirty="0" err="1"/>
              <a:t>pixabay.com</a:t>
            </a:r>
            <a:r>
              <a:rPr lang="en-US" sz="500" dirty="0"/>
              <a:t>/photos/baseball-batter-hitting-sport-1606943/</a:t>
            </a:r>
          </a:p>
        </p:txBody>
      </p:sp>
    </p:spTree>
    <p:extLst>
      <p:ext uri="{BB962C8B-B14F-4D97-AF65-F5344CB8AC3E}">
        <p14:creationId xmlns:p14="http://schemas.microsoft.com/office/powerpoint/2010/main" val="48152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1"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16</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17" name="TextBox 16">
            <a:extLst>
              <a:ext uri="{FF2B5EF4-FFF2-40B4-BE49-F238E27FC236}">
                <a16:creationId xmlns:a16="http://schemas.microsoft.com/office/drawing/2014/main" id="{FB8E677B-0A53-4813-8163-0A52D6B911E3}"/>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pic>
        <p:nvPicPr>
          <p:cNvPr id="24" name="Picture 2" descr="C:\Program Files\Microsoft Office\MEDIA\CAGCAT10\j0185604.wmf">
            <a:hlinkClick r:id="rId3" action="ppaction://hlinksldjump"/>
            <a:extLst>
              <a:ext uri="{FF2B5EF4-FFF2-40B4-BE49-F238E27FC236}">
                <a16:creationId xmlns:a16="http://schemas.microsoft.com/office/drawing/2014/main" id="{2EA006D7-E1C4-4B9E-96A8-B5B95D992A16}"/>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25" name="TextBox 24">
            <a:hlinkClick r:id="rId3" action="ppaction://hlinksldjump"/>
            <a:extLst>
              <a:ext uri="{FF2B5EF4-FFF2-40B4-BE49-F238E27FC236}">
                <a16:creationId xmlns:a16="http://schemas.microsoft.com/office/drawing/2014/main" id="{5D06F0F0-96A9-46DF-8ECB-100D61B9D3CC}"/>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graphicFrame>
        <p:nvGraphicFramePr>
          <p:cNvPr id="9" name="Diagram 8">
            <a:extLst>
              <a:ext uri="{FF2B5EF4-FFF2-40B4-BE49-F238E27FC236}">
                <a16:creationId xmlns:a16="http://schemas.microsoft.com/office/drawing/2014/main" id="{BA586E9B-AD08-C54B-8C87-BCDC61EAC014}"/>
              </a:ext>
            </a:extLst>
          </p:cNvPr>
          <p:cNvGraphicFramePr/>
          <p:nvPr>
            <p:extLst>
              <p:ext uri="{D42A27DB-BD31-4B8C-83A1-F6EECF244321}">
                <p14:modId xmlns:p14="http://schemas.microsoft.com/office/powerpoint/2010/main" val="3355022488"/>
              </p:ext>
            </p:extLst>
          </p:nvPr>
        </p:nvGraphicFramePr>
        <p:xfrm>
          <a:off x="334537" y="843421"/>
          <a:ext cx="8657063" cy="5345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6225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
        <p:nvSpPr>
          <p:cNvPr id="4" name="TextBox 3"/>
          <p:cNvSpPr txBox="1"/>
          <p:nvPr/>
        </p:nvSpPr>
        <p:spPr>
          <a:xfrm>
            <a:off x="381000" y="685800"/>
            <a:ext cx="8305800" cy="2769989"/>
          </a:xfrm>
          <a:prstGeom prst="rect">
            <a:avLst/>
          </a:prstGeom>
          <a:solidFill>
            <a:schemeClr val="bg1"/>
          </a:solidFill>
          <a:ln>
            <a:solidFill>
              <a:srgbClr val="FFFF00"/>
            </a:solidFill>
          </a:ln>
        </p:spPr>
        <p:txBody>
          <a:bodyPr wrap="square" rtlCol="0">
            <a:spAutoFit/>
          </a:bodyPr>
          <a:lstStyle/>
          <a:p>
            <a:r>
              <a:rPr lang="en-AU" u="sng" dirty="0">
                <a:solidFill>
                  <a:srgbClr val="FF0000"/>
                </a:solidFill>
              </a:rPr>
              <a:t>Developing simple and complex skills in sport</a:t>
            </a:r>
          </a:p>
          <a:p>
            <a:endParaRPr lang="en-AU" sz="1000" u="sng" dirty="0"/>
          </a:p>
          <a:p>
            <a:pPr marL="285750" indent="-285750">
              <a:buFont typeface="Arial" panose="020B0604020202020204" pitchFamily="34" charset="0"/>
              <a:buChar char="•"/>
            </a:pPr>
            <a:r>
              <a:rPr lang="en-AU" dirty="0"/>
              <a:t>Most sports require players to be able to produce simple and complex skills.</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Players need to master simple skills before attempting complex skills e.g. a hockey player must be able to trap and pass before attempting the reverse tomahawk shot at goal.</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Coaches need to develop a solid basic skills base and then develop the intermediate and advanced skills required for elite level performance. This is referred to as the skills hierarchy or skills pyramid.</a:t>
            </a:r>
          </a:p>
        </p:txBody>
      </p:sp>
      <p:graphicFrame>
        <p:nvGraphicFramePr>
          <p:cNvPr id="7" name="Diagram 6"/>
          <p:cNvGraphicFramePr/>
          <p:nvPr>
            <p:extLst>
              <p:ext uri="{D42A27DB-BD31-4B8C-83A1-F6EECF244321}">
                <p14:modId xmlns:p14="http://schemas.microsoft.com/office/powerpoint/2010/main" val="1365398072"/>
              </p:ext>
            </p:extLst>
          </p:nvPr>
        </p:nvGraphicFramePr>
        <p:xfrm>
          <a:off x="1447800" y="3810000"/>
          <a:ext cx="67056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a:off x="3124200" y="4800600"/>
            <a:ext cx="9144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71800" y="5105400"/>
            <a:ext cx="1219200"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276600" y="4419600"/>
            <a:ext cx="6096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819400" y="5410200"/>
            <a:ext cx="1524000"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67000" y="5715000"/>
            <a:ext cx="1828800"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5943600"/>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362200" y="6172200"/>
            <a:ext cx="2362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86000" y="6400800"/>
            <a:ext cx="2514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Action Button: Home 13">
            <a:hlinkClick r:id="rId7" action="ppaction://hlinksldjump" highlightClick="1"/>
          </p:cNvPr>
          <p:cNvSpPr/>
          <p:nvPr/>
        </p:nvSpPr>
        <p:spPr>
          <a:xfrm>
            <a:off x="8839200" y="6553200"/>
            <a:ext cx="304800" cy="304800"/>
          </a:xfrm>
          <a:prstGeom prst="actionButtonHome">
            <a:avLst/>
          </a:prstGeom>
          <a:no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A0D04CBE-9AE2-6044-995C-447E295F0689}"/>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sp>
        <p:nvSpPr>
          <p:cNvPr id="20" name="Footer Placeholder 3">
            <a:extLst>
              <a:ext uri="{FF2B5EF4-FFF2-40B4-BE49-F238E27FC236}">
                <a16:creationId xmlns:a16="http://schemas.microsoft.com/office/drawing/2014/main" id="{F80D6DA9-FF7D-CC4B-A6A3-264822FE82CB}"/>
              </a:ext>
            </a:extLst>
          </p:cNvPr>
          <p:cNvSpPr>
            <a:spLocks noGrp="1"/>
          </p:cNvSpPr>
          <p:nvPr>
            <p:ph type="ftr" sz="quarter" idx="11"/>
          </p:nvPr>
        </p:nvSpPr>
        <p:spPr>
          <a:xfrm>
            <a:off x="3124200" y="6432550"/>
            <a:ext cx="2895600" cy="365125"/>
          </a:xfrm>
        </p:spPr>
        <p:txBody>
          <a:bodyPr/>
          <a:lstStyle/>
          <a:p>
            <a:r>
              <a:rPr lang="en-US"/>
              <a:t>©PE STUDIES RESOURCES</a:t>
            </a:r>
          </a:p>
        </p:txBody>
      </p:sp>
      <p:pic>
        <p:nvPicPr>
          <p:cNvPr id="23" name="Picture 2" descr="C:\Program Files\Microsoft Office\MEDIA\CAGCAT10\j0185604.wmf">
            <a:hlinkClick r:id="rId8" action="ppaction://hlinksldjump"/>
            <a:extLst>
              <a:ext uri="{FF2B5EF4-FFF2-40B4-BE49-F238E27FC236}">
                <a16:creationId xmlns:a16="http://schemas.microsoft.com/office/drawing/2014/main" id="{C008C657-74B9-444D-870E-975EF94E2BE7}"/>
              </a:ext>
            </a:extLst>
          </p:cNvPr>
          <p:cNvPicPr>
            <a:picLocks noChangeAspect="1" noChangeArrowheads="1"/>
          </p:cNvPicPr>
          <p:nvPr/>
        </p:nvPicPr>
        <p:blipFill>
          <a:blip r:embed="rId9" cstate="print"/>
          <a:srcRect/>
          <a:stretch>
            <a:fillRect/>
          </a:stretch>
        </p:blipFill>
        <p:spPr bwMode="auto">
          <a:xfrm>
            <a:off x="152400" y="6265587"/>
            <a:ext cx="457501" cy="457955"/>
          </a:xfrm>
          <a:prstGeom prst="rect">
            <a:avLst/>
          </a:prstGeom>
          <a:noFill/>
        </p:spPr>
      </p:pic>
      <p:sp>
        <p:nvSpPr>
          <p:cNvPr id="24" name="TextBox 23">
            <a:hlinkClick r:id="rId8" action="ppaction://hlinksldjump"/>
            <a:extLst>
              <a:ext uri="{FF2B5EF4-FFF2-40B4-BE49-F238E27FC236}">
                <a16:creationId xmlns:a16="http://schemas.microsoft.com/office/drawing/2014/main" id="{107D7943-8AF4-3F4D-A583-0073FD6AD388}"/>
              </a:ext>
            </a:extLst>
          </p:cNvPr>
          <p:cNvSpPr txBox="1"/>
          <p:nvPr/>
        </p:nvSpPr>
        <p:spPr>
          <a:xfrm>
            <a:off x="0" y="6647342"/>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1315746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7A362A-0EA4-4525-B659-B9D0505829F4}"/>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F88A60D5-CAE1-49DE-A974-B5B10DC8B116}"/>
              </a:ext>
            </a:extLst>
          </p:cNvPr>
          <p:cNvSpPr>
            <a:spLocks noGrp="1"/>
          </p:cNvSpPr>
          <p:nvPr>
            <p:ph type="sldNum" sz="quarter" idx="12"/>
          </p:nvPr>
        </p:nvSpPr>
        <p:spPr/>
        <p:txBody>
          <a:bodyPr/>
          <a:lstStyle/>
          <a:p>
            <a:fld id="{9B5CFCF4-B172-4E71-8694-052B86E59B98}" type="slidenum">
              <a:rPr lang="en-US" smtClean="0"/>
              <a:pPr/>
              <a:t>18</a:t>
            </a:fld>
            <a:endParaRPr lang="en-US"/>
          </a:p>
        </p:txBody>
      </p:sp>
      <p:graphicFrame>
        <p:nvGraphicFramePr>
          <p:cNvPr id="6" name="Diagram 5">
            <a:extLst>
              <a:ext uri="{FF2B5EF4-FFF2-40B4-BE49-F238E27FC236}">
                <a16:creationId xmlns:a16="http://schemas.microsoft.com/office/drawing/2014/main" id="{5AC7F46D-5F09-4C45-9F78-F4916F536F91}"/>
              </a:ext>
            </a:extLst>
          </p:cNvPr>
          <p:cNvGraphicFramePr/>
          <p:nvPr>
            <p:extLst>
              <p:ext uri="{D42A27DB-BD31-4B8C-83A1-F6EECF244321}">
                <p14:modId xmlns:p14="http://schemas.microsoft.com/office/powerpoint/2010/main" val="4034234161"/>
              </p:ext>
            </p:extLst>
          </p:nvPr>
        </p:nvGraphicFramePr>
        <p:xfrm>
          <a:off x="188606" y="7775"/>
          <a:ext cx="8748464"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2AC320C0-5AB2-4FA7-B7F6-3341314456BE}"/>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sp>
        <p:nvSpPr>
          <p:cNvPr id="2" name="Arrow: Left-Right 1">
            <a:extLst>
              <a:ext uri="{FF2B5EF4-FFF2-40B4-BE49-F238E27FC236}">
                <a16:creationId xmlns:a16="http://schemas.microsoft.com/office/drawing/2014/main" id="{3B51A315-1879-4CDA-A314-068052B91261}"/>
              </a:ext>
            </a:extLst>
          </p:cNvPr>
          <p:cNvSpPr/>
          <p:nvPr/>
        </p:nvSpPr>
        <p:spPr>
          <a:xfrm>
            <a:off x="178395" y="4576370"/>
            <a:ext cx="2408514" cy="792088"/>
          </a:xfrm>
          <a:prstGeom prst="leftRightArrow">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Arrow: Left-Right 7">
            <a:extLst>
              <a:ext uri="{FF2B5EF4-FFF2-40B4-BE49-F238E27FC236}">
                <a16:creationId xmlns:a16="http://schemas.microsoft.com/office/drawing/2014/main" id="{5B516151-BDB8-4479-9B27-3AB9ED340ECF}"/>
              </a:ext>
            </a:extLst>
          </p:cNvPr>
          <p:cNvSpPr/>
          <p:nvPr/>
        </p:nvSpPr>
        <p:spPr>
          <a:xfrm>
            <a:off x="2695901" y="4608513"/>
            <a:ext cx="3798676" cy="792088"/>
          </a:xfrm>
          <a:prstGeom prst="leftRightArrow">
            <a:avLst/>
          </a:prstGeom>
          <a:solidFill>
            <a:schemeClr val="bg1"/>
          </a:solidFill>
          <a:ln>
            <a:solidFill>
              <a:srgbClr val="FC12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Arrow: Left-Right 8">
            <a:extLst>
              <a:ext uri="{FF2B5EF4-FFF2-40B4-BE49-F238E27FC236}">
                <a16:creationId xmlns:a16="http://schemas.microsoft.com/office/drawing/2014/main" id="{7056CCF0-2EE1-4931-9271-1EB8806913AB}"/>
              </a:ext>
            </a:extLst>
          </p:cNvPr>
          <p:cNvSpPr/>
          <p:nvPr/>
        </p:nvSpPr>
        <p:spPr>
          <a:xfrm>
            <a:off x="6603569" y="4617085"/>
            <a:ext cx="2333500" cy="792088"/>
          </a:xfrm>
          <a:prstGeom prst="leftRightArrow">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66E0AD3-5B1B-4303-B59F-306EFBA59755}"/>
              </a:ext>
            </a:extLst>
          </p:cNvPr>
          <p:cNvSpPr txBox="1"/>
          <p:nvPr/>
        </p:nvSpPr>
        <p:spPr>
          <a:xfrm>
            <a:off x="427532" y="5229200"/>
            <a:ext cx="1815882" cy="1270578"/>
          </a:xfrm>
          <a:prstGeom prst="rect">
            <a:avLst/>
          </a:prstGeom>
          <a:noFill/>
        </p:spPr>
        <p:txBody>
          <a:bodyPr vert="vert270" wrap="square" rtlCol="0">
            <a:spAutoFit/>
          </a:bodyPr>
          <a:lstStyle/>
          <a:p>
            <a:pPr algn="r"/>
            <a:r>
              <a:rPr lang="en-GB" sz="1600"/>
              <a:t>Darts</a:t>
            </a:r>
          </a:p>
          <a:p>
            <a:pPr algn="r"/>
            <a:endParaRPr lang="en-GB" sz="1200"/>
          </a:p>
          <a:p>
            <a:pPr algn="r"/>
            <a:r>
              <a:rPr lang="en-GB" sz="1600"/>
              <a:t>Archery</a:t>
            </a:r>
          </a:p>
          <a:p>
            <a:pPr algn="r"/>
            <a:endParaRPr lang="en-GB" sz="1600"/>
          </a:p>
          <a:p>
            <a:pPr algn="r"/>
            <a:r>
              <a:rPr lang="en-GB" sz="1600"/>
              <a:t>Javelin</a:t>
            </a:r>
          </a:p>
          <a:p>
            <a:pPr algn="r"/>
            <a:endParaRPr lang="en-GB" sz="1400"/>
          </a:p>
          <a:p>
            <a:pPr algn="r"/>
            <a:r>
              <a:rPr lang="en-GB" sz="1600"/>
              <a:t>Weight lifting</a:t>
            </a:r>
            <a:endParaRPr lang="en-AU" sz="1600"/>
          </a:p>
        </p:txBody>
      </p:sp>
      <p:sp>
        <p:nvSpPr>
          <p:cNvPr id="11" name="TextBox 10">
            <a:extLst>
              <a:ext uri="{FF2B5EF4-FFF2-40B4-BE49-F238E27FC236}">
                <a16:creationId xmlns:a16="http://schemas.microsoft.com/office/drawing/2014/main" id="{F0B74EA6-CD35-4539-8F05-916E861F9FC6}"/>
              </a:ext>
            </a:extLst>
          </p:cNvPr>
          <p:cNvSpPr txBox="1"/>
          <p:nvPr/>
        </p:nvSpPr>
        <p:spPr>
          <a:xfrm>
            <a:off x="3378648" y="5261958"/>
            <a:ext cx="2646878" cy="908991"/>
          </a:xfrm>
          <a:prstGeom prst="rect">
            <a:avLst/>
          </a:prstGeom>
          <a:noFill/>
        </p:spPr>
        <p:txBody>
          <a:bodyPr vert="vert270" wrap="square" rtlCol="0">
            <a:spAutoFit/>
          </a:bodyPr>
          <a:lstStyle/>
          <a:p>
            <a:pPr algn="r"/>
            <a:r>
              <a:rPr lang="en-GB" sz="1600"/>
              <a:t>Catching</a:t>
            </a:r>
          </a:p>
          <a:p>
            <a:pPr algn="r"/>
            <a:endParaRPr lang="en-GB" sz="1600"/>
          </a:p>
          <a:p>
            <a:pPr algn="r"/>
            <a:endParaRPr lang="en-GB" sz="1600"/>
          </a:p>
          <a:p>
            <a:pPr algn="r"/>
            <a:endParaRPr lang="en-GB" sz="1600"/>
          </a:p>
          <a:p>
            <a:pPr algn="r"/>
            <a:r>
              <a:rPr lang="en-GB" sz="1600"/>
              <a:t>Dance Routine</a:t>
            </a:r>
          </a:p>
          <a:p>
            <a:pPr algn="r"/>
            <a:endParaRPr lang="en-GB" sz="1600"/>
          </a:p>
          <a:p>
            <a:pPr algn="r"/>
            <a:endParaRPr lang="en-GB" sz="1600"/>
          </a:p>
          <a:p>
            <a:pPr algn="r"/>
            <a:endParaRPr lang="en-GB" sz="1600"/>
          </a:p>
          <a:p>
            <a:pPr algn="r"/>
            <a:r>
              <a:rPr lang="en-GB" sz="1600"/>
              <a:t>Running</a:t>
            </a:r>
            <a:endParaRPr lang="en-AU" sz="1600"/>
          </a:p>
        </p:txBody>
      </p:sp>
      <p:sp>
        <p:nvSpPr>
          <p:cNvPr id="12" name="TextBox 11">
            <a:extLst>
              <a:ext uri="{FF2B5EF4-FFF2-40B4-BE49-F238E27FC236}">
                <a16:creationId xmlns:a16="http://schemas.microsoft.com/office/drawing/2014/main" id="{D4D43CCC-A286-47BF-9F9D-BE6E332FFC29}"/>
              </a:ext>
            </a:extLst>
          </p:cNvPr>
          <p:cNvSpPr txBox="1"/>
          <p:nvPr/>
        </p:nvSpPr>
        <p:spPr>
          <a:xfrm>
            <a:off x="6881179" y="5325134"/>
            <a:ext cx="1723549" cy="1270578"/>
          </a:xfrm>
          <a:prstGeom prst="rect">
            <a:avLst/>
          </a:prstGeom>
          <a:noFill/>
        </p:spPr>
        <p:txBody>
          <a:bodyPr vert="vert270" wrap="square" rtlCol="0">
            <a:spAutoFit/>
          </a:bodyPr>
          <a:lstStyle/>
          <a:p>
            <a:pPr algn="r"/>
            <a:r>
              <a:rPr lang="en-GB" sz="1600"/>
              <a:t>Golf put</a:t>
            </a:r>
          </a:p>
          <a:p>
            <a:pPr algn="r"/>
            <a:endParaRPr lang="en-GB" sz="1100"/>
          </a:p>
          <a:p>
            <a:pPr algn="r"/>
            <a:r>
              <a:rPr lang="en-GB" sz="1600"/>
              <a:t>Hitting a Softball pitch</a:t>
            </a:r>
          </a:p>
          <a:p>
            <a:pPr algn="r"/>
            <a:endParaRPr lang="en-GB" sz="900"/>
          </a:p>
          <a:p>
            <a:pPr algn="r"/>
            <a:r>
              <a:rPr lang="en-GB" sz="1600"/>
              <a:t>Returning a tennis serve </a:t>
            </a:r>
            <a:endParaRPr lang="en-AU" sz="1600"/>
          </a:p>
        </p:txBody>
      </p:sp>
      <p:pic>
        <p:nvPicPr>
          <p:cNvPr id="13" name="Picture 2" descr="C:\Program Files\Microsoft Office\MEDIA\CAGCAT10\j0185604.wmf">
            <a:hlinkClick r:id="rId7" action="ppaction://hlinksldjump"/>
            <a:extLst>
              <a:ext uri="{FF2B5EF4-FFF2-40B4-BE49-F238E27FC236}">
                <a16:creationId xmlns:a16="http://schemas.microsoft.com/office/drawing/2014/main" id="{CAD30A13-D409-44E5-9633-E332DE45AC9F}"/>
              </a:ext>
            </a:extLst>
          </p:cNvPr>
          <p:cNvPicPr>
            <a:picLocks noChangeAspect="1" noChangeArrowheads="1"/>
          </p:cNvPicPr>
          <p:nvPr/>
        </p:nvPicPr>
        <p:blipFill>
          <a:blip r:embed="rId8" cstate="print"/>
          <a:srcRect/>
          <a:stretch>
            <a:fillRect/>
          </a:stretch>
        </p:blipFill>
        <p:spPr bwMode="auto">
          <a:xfrm>
            <a:off x="152400" y="6189387"/>
            <a:ext cx="457501" cy="457955"/>
          </a:xfrm>
          <a:prstGeom prst="rect">
            <a:avLst/>
          </a:prstGeom>
          <a:noFill/>
        </p:spPr>
      </p:pic>
      <p:sp>
        <p:nvSpPr>
          <p:cNvPr id="14" name="TextBox 13">
            <a:hlinkClick r:id="rId7" action="ppaction://hlinksldjump"/>
            <a:extLst>
              <a:ext uri="{FF2B5EF4-FFF2-40B4-BE49-F238E27FC236}">
                <a16:creationId xmlns:a16="http://schemas.microsoft.com/office/drawing/2014/main" id="{090EEF29-02D2-40EF-9915-3F93FFD365FF}"/>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308013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19</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Fitts and </a:t>
            </a:r>
            <a:r>
              <a:rPr lang="en-GB" sz="2400" b="1" cap="all" dirty="0" err="1">
                <a:solidFill>
                  <a:prstClr val="white"/>
                </a:solidFill>
              </a:rPr>
              <a:t>posner</a:t>
            </a:r>
            <a:r>
              <a:rPr lang="en-GB" sz="2400" b="1" cap="all" dirty="0">
                <a:solidFill>
                  <a:prstClr val="white"/>
                </a:solidFill>
              </a:rPr>
              <a:t> PHASES of MOTOR learning</a:t>
            </a:r>
          </a:p>
        </p:txBody>
      </p:sp>
      <p:sp>
        <p:nvSpPr>
          <p:cNvPr id="11" name="TextBox 10">
            <a:extLst>
              <a:ext uri="{FF2B5EF4-FFF2-40B4-BE49-F238E27FC236}">
                <a16:creationId xmlns:a16="http://schemas.microsoft.com/office/drawing/2014/main" id="{8FB2DE9E-212F-4A90-BF54-6819C67CBF99}"/>
              </a:ext>
            </a:extLst>
          </p:cNvPr>
          <p:cNvSpPr txBox="1"/>
          <p:nvPr/>
        </p:nvSpPr>
        <p:spPr>
          <a:xfrm>
            <a:off x="251520" y="874375"/>
            <a:ext cx="8640960" cy="923330"/>
          </a:xfrm>
          <a:prstGeom prst="rect">
            <a:avLst/>
          </a:prstGeom>
          <a:ln>
            <a:solidFill>
              <a:srgbClr val="92D05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AU" dirty="0">
                <a:highlight>
                  <a:srgbClr val="FFFF00"/>
                </a:highlight>
              </a:rPr>
              <a:t>Fitts and Posner phases of motor learning and how they can be used to develop/improve specific physical skills</a:t>
            </a:r>
          </a:p>
          <a:p>
            <a:pPr lvl="1"/>
            <a:endParaRPr lang="en-AU"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9" name="TextBox 8">
            <a:extLst>
              <a:ext uri="{FF2B5EF4-FFF2-40B4-BE49-F238E27FC236}">
                <a16:creationId xmlns:a16="http://schemas.microsoft.com/office/drawing/2014/main" id="{6B88806B-A1B4-FA4D-B7CF-9F323DB4EF42}"/>
              </a:ext>
            </a:extLst>
          </p:cNvPr>
          <p:cNvSpPr txBox="1"/>
          <p:nvPr/>
        </p:nvSpPr>
        <p:spPr>
          <a:xfrm>
            <a:off x="2516258" y="1582261"/>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pic>
        <p:nvPicPr>
          <p:cNvPr id="6146" name="Picture 2" descr="Image result for touch rugby">
            <a:extLst>
              <a:ext uri="{FF2B5EF4-FFF2-40B4-BE49-F238E27FC236}">
                <a16:creationId xmlns:a16="http://schemas.microsoft.com/office/drawing/2014/main" id="{DA3B5B7F-FD66-AE42-B21F-5709838DF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439" y="1953928"/>
            <a:ext cx="6609122" cy="44024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DC0E0E1-41BB-2047-885A-6623FDBA7AA5}"/>
              </a:ext>
            </a:extLst>
          </p:cNvPr>
          <p:cNvSpPr/>
          <p:nvPr/>
        </p:nvSpPr>
        <p:spPr>
          <a:xfrm>
            <a:off x="5401150" y="6324287"/>
            <a:ext cx="2704011" cy="168588"/>
          </a:xfrm>
          <a:prstGeom prst="rect">
            <a:avLst/>
          </a:prstGeom>
        </p:spPr>
        <p:txBody>
          <a:bodyPr wrap="square">
            <a:spAutoFit/>
          </a:bodyPr>
          <a:lstStyle/>
          <a:p>
            <a:r>
              <a:rPr lang="en-US" sz="500" dirty="0"/>
              <a:t>https://</a:t>
            </a:r>
            <a:r>
              <a:rPr lang="en-US" sz="500" dirty="0" err="1"/>
              <a:t>campaigns.health.gov.au</a:t>
            </a:r>
            <a:r>
              <a:rPr lang="en-US" sz="500" dirty="0"/>
              <a:t>/</a:t>
            </a:r>
            <a:r>
              <a:rPr lang="en-US" sz="500" dirty="0" err="1"/>
              <a:t>girlsmove</a:t>
            </a:r>
            <a:r>
              <a:rPr lang="en-US" sz="500" dirty="0"/>
              <a:t>/activity/touch-football-and-touch-rugby-league</a:t>
            </a:r>
          </a:p>
        </p:txBody>
      </p:sp>
    </p:spTree>
    <p:extLst>
      <p:ext uri="{BB962C8B-B14F-4D97-AF65-F5344CB8AC3E}">
        <p14:creationId xmlns:p14="http://schemas.microsoft.com/office/powerpoint/2010/main" val="1791872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57AD46-FEC7-4DF9-8048-3C5DDE76AC54}"/>
              </a:ext>
            </a:extLst>
          </p:cNvPr>
          <p:cNvSpPr>
            <a:spLocks noGrp="1"/>
          </p:cNvSpPr>
          <p:nvPr>
            <p:ph type="ftr" sz="quarter" idx="11"/>
          </p:nvPr>
        </p:nvSpPr>
        <p:spPr/>
        <p:txBody>
          <a:bodyPr/>
          <a:lstStyle/>
          <a:p>
            <a:r>
              <a:rPr lang="en-US"/>
              <a:t>©PE STUDIES RESOURCES</a:t>
            </a:r>
          </a:p>
        </p:txBody>
      </p:sp>
      <p:sp>
        <p:nvSpPr>
          <p:cNvPr id="3" name="Slide Number Placeholder 2">
            <a:extLst>
              <a:ext uri="{FF2B5EF4-FFF2-40B4-BE49-F238E27FC236}">
                <a16:creationId xmlns:a16="http://schemas.microsoft.com/office/drawing/2014/main" id="{8BD8E10B-08DD-4228-AEC2-A60578E3A238}"/>
              </a:ext>
            </a:extLst>
          </p:cNvPr>
          <p:cNvSpPr>
            <a:spLocks noGrp="1"/>
          </p:cNvSpPr>
          <p:nvPr>
            <p:ph type="sldNum" sz="quarter" idx="12"/>
          </p:nvPr>
        </p:nvSpPr>
        <p:spPr/>
        <p:txBody>
          <a:bodyPr/>
          <a:lstStyle/>
          <a:p>
            <a:fld id="{9B5CFCF4-B172-4E71-8694-052B86E59B98}" type="slidenum">
              <a:rPr lang="en-US" smtClean="0"/>
              <a:pPr/>
              <a:t>2</a:t>
            </a:fld>
            <a:endParaRPr lang="en-US"/>
          </a:p>
        </p:txBody>
      </p:sp>
      <p:sp>
        <p:nvSpPr>
          <p:cNvPr id="4" name="TextBox 3">
            <a:extLst>
              <a:ext uri="{FF2B5EF4-FFF2-40B4-BE49-F238E27FC236}">
                <a16:creationId xmlns:a16="http://schemas.microsoft.com/office/drawing/2014/main" id="{4900D636-7742-469C-AD85-F684D4333942}"/>
              </a:ext>
            </a:extLst>
          </p:cNvPr>
          <p:cNvSpPr txBox="1"/>
          <p:nvPr/>
        </p:nvSpPr>
        <p:spPr>
          <a:xfrm>
            <a:off x="346494" y="1467929"/>
            <a:ext cx="8451011" cy="4247317"/>
          </a:xfrm>
          <a:prstGeom prst="rect">
            <a:avLst/>
          </a:prstGeom>
          <a:solidFill>
            <a:schemeClr val="bg1"/>
          </a:solid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COPYRIGHT</a:t>
            </a:r>
          </a:p>
          <a:p>
            <a:r>
              <a:rPr lang="en-US" dirty="0">
                <a:cs typeface="Calibri"/>
              </a:rPr>
              <a:t>© PE Studies Resources 2019.</a:t>
            </a:r>
          </a:p>
          <a:p>
            <a:endParaRPr lang="en-US" dirty="0">
              <a:cs typeface="Calibri"/>
            </a:endParaRPr>
          </a:p>
          <a:p>
            <a:r>
              <a:rPr lang="en-US" dirty="0">
                <a:cs typeface="Calibri"/>
              </a:rPr>
              <a:t>All rights reserved.</a:t>
            </a:r>
            <a:endParaRPr lang="en-US" dirty="0"/>
          </a:p>
          <a:p>
            <a:r>
              <a:rPr lang="en-US" dirty="0">
                <a:cs typeface="Calibri"/>
              </a:rPr>
              <a:t>No part of this publication may be reproduced, stored in a retrieval system or transmitted in any form by any means whatsoever without the prior permission of PE Studies Resources.</a:t>
            </a:r>
          </a:p>
          <a:p>
            <a:endParaRPr lang="en-US" b="1" dirty="0">
              <a:cs typeface="Calibri"/>
            </a:endParaRPr>
          </a:p>
          <a:p>
            <a:r>
              <a:rPr lang="en-US" b="1" dirty="0">
                <a:cs typeface="Calibri"/>
              </a:rPr>
              <a:t>DISCLAIMER</a:t>
            </a:r>
          </a:p>
          <a:p>
            <a:r>
              <a:rPr lang="en-US" dirty="0">
                <a:cs typeface="Calibri"/>
              </a:rPr>
              <a:t>This product has been developed to assist teachers in the delivery of the Unit 1 &amp; 2  WACE Physical Education Studies course. </a:t>
            </a:r>
            <a:r>
              <a:rPr lang="en-US" dirty="0">
                <a:ea typeface="+mn-lt"/>
                <a:cs typeface="+mn-lt"/>
              </a:rPr>
              <a:t>It represents the authors’ interpretation and approach and is not endorsed by any governing body. Every effort has been made to ensure the accuracy of the information in this PowerPoint. PE Studies Resources cannot take responsibility for any claim, loss, damage or liability arising from the use of, or reliance on, the information contained in this resource.</a:t>
            </a:r>
            <a:r>
              <a:rPr lang="en-US" dirty="0">
                <a:cs typeface="Calibri"/>
              </a:rPr>
              <a:t> </a:t>
            </a:r>
          </a:p>
        </p:txBody>
      </p:sp>
      <p:sp>
        <p:nvSpPr>
          <p:cNvPr id="7" name="Title 1">
            <a:extLst>
              <a:ext uri="{FF2B5EF4-FFF2-40B4-BE49-F238E27FC236}">
                <a16:creationId xmlns:a16="http://schemas.microsoft.com/office/drawing/2014/main" id="{A9EB080E-94E2-3840-88E4-766B385036CA}"/>
              </a:ext>
            </a:extLst>
          </p:cNvPr>
          <p:cNvSpPr txBox="1">
            <a:spLocks/>
          </p:cNvSpPr>
          <p:nvPr/>
        </p:nvSpPr>
        <p:spPr>
          <a:xfrm>
            <a:off x="0" y="0"/>
            <a:ext cx="9144000" cy="755587"/>
          </a:xfrm>
          <a:prstGeom prst="rect">
            <a:avLst/>
          </a:prstGeom>
          <a:solidFill>
            <a:srgbClr val="00B0F0"/>
          </a:solidFill>
          <a:ln w="38100">
            <a:solidFill>
              <a:schemeClr val="bg1"/>
            </a:solidFill>
          </a:ln>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AU" sz="3000" b="1" dirty="0">
                <a:solidFill>
                  <a:schemeClr val="bg1"/>
                </a:solidFill>
              </a:rPr>
              <a:t>UNIT 1 &amp; 2 − Motor Learning and Coaching 2</a:t>
            </a:r>
            <a:r>
              <a:rPr lang="en-AU" sz="3000" b="1" baseline="30000" dirty="0">
                <a:solidFill>
                  <a:schemeClr val="bg1"/>
                </a:solidFill>
              </a:rPr>
              <a:t>nd</a:t>
            </a:r>
            <a:r>
              <a:rPr lang="en-AU" sz="3000" b="1" dirty="0">
                <a:solidFill>
                  <a:schemeClr val="bg1"/>
                </a:solidFill>
              </a:rPr>
              <a:t> ed.</a:t>
            </a:r>
            <a:endParaRPr lang="en-AU" sz="2600" b="1" dirty="0">
              <a:solidFill>
                <a:schemeClr val="bg1"/>
              </a:solidFill>
              <a:cs typeface="Calibri"/>
            </a:endParaRPr>
          </a:p>
        </p:txBody>
      </p:sp>
    </p:spTree>
    <p:extLst>
      <p:ext uri="{BB962C8B-B14F-4D97-AF65-F5344CB8AC3E}">
        <p14:creationId xmlns:p14="http://schemas.microsoft.com/office/powerpoint/2010/main" val="41962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8FB2DE9E-212F-4A90-BF54-6819C67CBF99}"/>
              </a:ext>
            </a:extLst>
          </p:cNvPr>
          <p:cNvSpPr txBox="1"/>
          <p:nvPr/>
        </p:nvSpPr>
        <p:spPr>
          <a:xfrm>
            <a:off x="346110" y="874375"/>
            <a:ext cx="8496944" cy="1961306"/>
          </a:xfrm>
          <a:prstGeom prst="rect">
            <a:avLst/>
          </a:prstGeom>
          <a:solidFill>
            <a:schemeClr val="bg1"/>
          </a:solidFill>
          <a:ln>
            <a:solidFill>
              <a:srgbClr val="00B05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Fitts and Posner, 1967, proposed that motor learning is done in 3 progressive stages:</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AU" sz="1800" b="0" i="0" strike="noStrike" kern="1200" cap="none" spc="0" normalizeH="0" baseline="0" noProof="0" dirty="0">
                <a:ln>
                  <a:noFill/>
                </a:ln>
                <a:solidFill>
                  <a:prstClr val="black"/>
                </a:solidFill>
                <a:effectLst/>
                <a:uLnTx/>
                <a:uFillTx/>
                <a:latin typeface="Calibri"/>
                <a:ea typeface="+mn-ea"/>
                <a:cs typeface="+mn-cs"/>
              </a:rPr>
              <a:t>1. The Cognitive Phase</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AU" sz="1800" b="0" i="0" strike="noStrike" kern="1200" cap="none" spc="0" normalizeH="0" baseline="0" noProof="0" dirty="0">
                <a:ln>
                  <a:noFill/>
                </a:ln>
                <a:solidFill>
                  <a:prstClr val="black"/>
                </a:solidFill>
                <a:effectLst/>
                <a:uLnTx/>
                <a:uFillTx/>
                <a:latin typeface="Calibri"/>
                <a:ea typeface="+mn-ea"/>
                <a:cs typeface="+mn-cs"/>
              </a:rPr>
              <a:t>2. The Associative Stage</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AU" sz="1800" b="0" i="0" strike="noStrike" kern="1200" cap="none" spc="0" normalizeH="0" baseline="0" noProof="0" dirty="0">
                <a:ln>
                  <a:noFill/>
                </a:ln>
                <a:solidFill>
                  <a:prstClr val="black"/>
                </a:solidFill>
                <a:effectLst/>
                <a:uLnTx/>
                <a:uFillTx/>
                <a:latin typeface="Calibri"/>
                <a:ea typeface="+mn-ea"/>
                <a:cs typeface="+mn-cs"/>
              </a:rPr>
              <a:t>3. The Autonomous Stage</a:t>
            </a: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en-AU" sz="1000" b="0" i="0" u="sng"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2" descr="C:\Program Files\Microsoft Office\MEDIA\CAGCAT10\j0185604.wmf">
            <a:hlinkClick r:id="rId2" action="ppaction://hlinksldjump"/>
            <a:extLst>
              <a:ext uri="{FF2B5EF4-FFF2-40B4-BE49-F238E27FC236}">
                <a16:creationId xmlns:a16="http://schemas.microsoft.com/office/drawing/2014/main" id="{8F460084-A3B1-4BF4-9114-146CB35B808F}"/>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9" name="TextBox 8">
            <a:hlinkClick r:id="rId2" action="ppaction://hlinksldjump"/>
            <a:extLst>
              <a:ext uri="{FF2B5EF4-FFF2-40B4-BE49-F238E27FC236}">
                <a16:creationId xmlns:a16="http://schemas.microsoft.com/office/drawing/2014/main" id="{F931C408-2E35-4FEC-BC74-E33CB360D47B}"/>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1F5758F8-4368-429F-A3F1-5BC54E3FF4AC}"/>
              </a:ext>
            </a:extLst>
          </p:cNvPr>
          <p:cNvPicPr>
            <a:picLocks noChangeAspect="1"/>
          </p:cNvPicPr>
          <p:nvPr/>
        </p:nvPicPr>
        <p:blipFill>
          <a:blip r:embed="rId4"/>
          <a:stretch>
            <a:fillRect/>
          </a:stretch>
        </p:blipFill>
        <p:spPr>
          <a:xfrm>
            <a:off x="2323356" y="2999771"/>
            <a:ext cx="4497288" cy="3063519"/>
          </a:xfrm>
          <a:prstGeom prst="rect">
            <a:avLst/>
          </a:prstGeom>
        </p:spPr>
      </p:pic>
      <p:sp>
        <p:nvSpPr>
          <p:cNvPr id="13" name="Rectangle 12">
            <a:extLst>
              <a:ext uri="{FF2B5EF4-FFF2-40B4-BE49-F238E27FC236}">
                <a16:creationId xmlns:a16="http://schemas.microsoft.com/office/drawing/2014/main" id="{89EE200C-85DB-4FDC-9347-2DDCEF1E86E6}"/>
              </a:ext>
            </a:extLst>
          </p:cNvPr>
          <p:cNvSpPr/>
          <p:nvPr/>
        </p:nvSpPr>
        <p:spPr>
          <a:xfrm>
            <a:off x="2979921" y="6025154"/>
            <a:ext cx="3940216" cy="18466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a:ln>
                  <a:noFill/>
                </a:ln>
                <a:solidFill>
                  <a:prstClr val="black"/>
                </a:solidFill>
                <a:effectLst/>
                <a:uLnTx/>
                <a:uFillTx/>
                <a:latin typeface="Calibri"/>
                <a:ea typeface="+mn-ea"/>
                <a:cs typeface="+mn-cs"/>
              </a:rPr>
              <a:t>https://</a:t>
            </a:r>
            <a:r>
              <a:rPr kumimoji="0" lang="en-AU" sz="600" b="0" i="0" u="none" strike="noStrike" kern="1200" cap="none" spc="0" normalizeH="0" baseline="0" noProof="0" err="1">
                <a:ln>
                  <a:noFill/>
                </a:ln>
                <a:solidFill>
                  <a:prstClr val="black"/>
                </a:solidFill>
                <a:effectLst/>
                <a:uLnTx/>
                <a:uFillTx/>
                <a:latin typeface="Calibri"/>
                <a:ea typeface="+mn-ea"/>
                <a:cs typeface="+mn-cs"/>
              </a:rPr>
              <a:t>commons.wikimedia.org</a:t>
            </a:r>
            <a:r>
              <a:rPr kumimoji="0" lang="en-AU" sz="600" b="0" i="0" u="none" strike="noStrike" kern="1200" cap="none" spc="0" normalizeH="0" baseline="0" noProof="0">
                <a:ln>
                  <a:noFill/>
                </a:ln>
                <a:solidFill>
                  <a:prstClr val="black"/>
                </a:solidFill>
                <a:effectLst/>
                <a:uLnTx/>
                <a:uFillTx/>
                <a:latin typeface="Calibri"/>
                <a:ea typeface="+mn-ea"/>
                <a:cs typeface="+mn-cs"/>
              </a:rPr>
              <a:t>/wiki/File:Marcus_Thames_Tigers_2007.jpg</a:t>
            </a:r>
          </a:p>
        </p:txBody>
      </p:sp>
      <p:sp>
        <p:nvSpPr>
          <p:cNvPr id="10" name="TextBox 9">
            <a:extLst>
              <a:ext uri="{FF2B5EF4-FFF2-40B4-BE49-F238E27FC236}">
                <a16:creationId xmlns:a16="http://schemas.microsoft.com/office/drawing/2014/main" id="{4A355F2D-E1A5-DA4B-810C-FC696F12AF3D}"/>
              </a:ext>
            </a:extLst>
          </p:cNvPr>
          <p:cNvSpPr txBox="1"/>
          <p:nvPr/>
        </p:nvSpPr>
        <p:spPr>
          <a:xfrm>
            <a:off x="1" y="1"/>
            <a:ext cx="9144000" cy="461665"/>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Fitts and </a:t>
            </a:r>
            <a:r>
              <a:rPr lang="en-GB" sz="2400" b="1" cap="all" dirty="0" err="1">
                <a:solidFill>
                  <a:prstClr val="white"/>
                </a:solidFill>
              </a:rPr>
              <a:t>posner</a:t>
            </a:r>
            <a:r>
              <a:rPr lang="en-GB" sz="2400" b="1" cap="all" dirty="0">
                <a:solidFill>
                  <a:prstClr val="white"/>
                </a:solidFill>
              </a:rPr>
              <a:t> PHASES of MOTOR learning</a:t>
            </a:r>
          </a:p>
        </p:txBody>
      </p:sp>
    </p:spTree>
    <p:extLst>
      <p:ext uri="{BB962C8B-B14F-4D97-AF65-F5344CB8AC3E}">
        <p14:creationId xmlns:p14="http://schemas.microsoft.com/office/powerpoint/2010/main" val="1299187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8EB0766-C289-7A4A-97C4-748D19167C03}"/>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DF91EC68-F966-0F4C-981A-C82EFED4B041}"/>
              </a:ext>
            </a:extLst>
          </p:cNvPr>
          <p:cNvSpPr>
            <a:spLocks noGrp="1"/>
          </p:cNvSpPr>
          <p:nvPr>
            <p:ph type="sldNum" sz="quarter" idx="12"/>
          </p:nvPr>
        </p:nvSpPr>
        <p:spPr/>
        <p:txBody>
          <a:bodyPr/>
          <a:lstStyle/>
          <a:p>
            <a:fld id="{9B5CFCF4-B172-4E71-8694-052B86E59B98}" type="slidenum">
              <a:rPr lang="en-US" smtClean="0"/>
              <a:pPr/>
              <a:t>21</a:t>
            </a:fld>
            <a:endParaRPr lang="en-US"/>
          </a:p>
        </p:txBody>
      </p:sp>
      <p:pic>
        <p:nvPicPr>
          <p:cNvPr id="6" name="Picture 2" descr="C:\Program Files\Microsoft Office\MEDIA\CAGCAT10\j0185604.wmf">
            <a:hlinkClick r:id="rId2" action="ppaction://hlinksldjump"/>
            <a:extLst>
              <a:ext uri="{FF2B5EF4-FFF2-40B4-BE49-F238E27FC236}">
                <a16:creationId xmlns:a16="http://schemas.microsoft.com/office/drawing/2014/main" id="{8D47AC25-A157-2E41-9705-C1E305B8738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7" name="TextBox 6">
            <a:hlinkClick r:id="rId2" action="ppaction://hlinksldjump"/>
            <a:extLst>
              <a:ext uri="{FF2B5EF4-FFF2-40B4-BE49-F238E27FC236}">
                <a16:creationId xmlns:a16="http://schemas.microsoft.com/office/drawing/2014/main" id="{395FA0AC-D55C-1640-B0BC-3A3A0FE3353A}"/>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3B52467F-5E66-DF46-8D7D-1FA3ED8B7010}"/>
              </a:ext>
            </a:extLst>
          </p:cNvPr>
          <p:cNvSpPr txBox="1"/>
          <p:nvPr/>
        </p:nvSpPr>
        <p:spPr>
          <a:xfrm>
            <a:off x="457200" y="1518407"/>
            <a:ext cx="3249035" cy="400110"/>
          </a:xfrm>
          <a:prstGeom prst="rect">
            <a:avLst/>
          </a:prstGeom>
          <a:solidFill>
            <a:srgbClr val="FF0000"/>
          </a:solidFill>
          <a:ln>
            <a:solidFill>
              <a:schemeClr val="bg1"/>
            </a:solidFill>
          </a:ln>
        </p:spPr>
        <p:txBody>
          <a:bodyPr wrap="square" rtlCol="0">
            <a:spAutoFit/>
          </a:bodyPr>
          <a:lstStyle/>
          <a:p>
            <a:r>
              <a:rPr lang="en-US" sz="2000" b="1" dirty="0">
                <a:solidFill>
                  <a:schemeClr val="bg1"/>
                </a:solidFill>
              </a:rPr>
              <a:t>The skill learning continuum</a:t>
            </a:r>
          </a:p>
        </p:txBody>
      </p:sp>
      <p:graphicFrame>
        <p:nvGraphicFramePr>
          <p:cNvPr id="11" name="Diagram 10">
            <a:extLst>
              <a:ext uri="{FF2B5EF4-FFF2-40B4-BE49-F238E27FC236}">
                <a16:creationId xmlns:a16="http://schemas.microsoft.com/office/drawing/2014/main" id="{5E3F4CA9-C909-DD42-8AA8-45786AE1666E}"/>
              </a:ext>
            </a:extLst>
          </p:cNvPr>
          <p:cNvGraphicFramePr/>
          <p:nvPr>
            <p:extLst>
              <p:ext uri="{D42A27DB-BD31-4B8C-83A1-F6EECF244321}">
                <p14:modId xmlns:p14="http://schemas.microsoft.com/office/powerpoint/2010/main" val="2405738401"/>
              </p:ext>
            </p:extLst>
          </p:nvPr>
        </p:nvGraphicFramePr>
        <p:xfrm>
          <a:off x="457200" y="2037805"/>
          <a:ext cx="8418352" cy="3875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9D02B0EE-E508-4A47-91E6-C2D21C5FAE55}"/>
              </a:ext>
            </a:extLst>
          </p:cNvPr>
          <p:cNvSpPr txBox="1"/>
          <p:nvPr/>
        </p:nvSpPr>
        <p:spPr>
          <a:xfrm>
            <a:off x="1" y="1"/>
            <a:ext cx="9144000" cy="461665"/>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Fitts and </a:t>
            </a:r>
            <a:r>
              <a:rPr lang="en-GB" sz="2400" b="1" cap="all" dirty="0" err="1">
                <a:solidFill>
                  <a:prstClr val="white"/>
                </a:solidFill>
              </a:rPr>
              <a:t>posner</a:t>
            </a:r>
            <a:r>
              <a:rPr lang="en-GB" sz="2400" b="1" cap="all" dirty="0">
                <a:solidFill>
                  <a:prstClr val="white"/>
                </a:solidFill>
              </a:rPr>
              <a:t> PHASES of MOTOR learning</a:t>
            </a:r>
          </a:p>
        </p:txBody>
      </p:sp>
    </p:spTree>
    <p:extLst>
      <p:ext uri="{BB962C8B-B14F-4D97-AF65-F5344CB8AC3E}">
        <p14:creationId xmlns:p14="http://schemas.microsoft.com/office/powerpoint/2010/main" val="147809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769" y="934622"/>
            <a:ext cx="6415100" cy="4585871"/>
          </a:xfrm>
          <a:prstGeom prst="rect">
            <a:avLst/>
          </a:prstGeom>
          <a:solidFill>
            <a:schemeClr val="bg1"/>
          </a:solidFill>
          <a:ln w="28575">
            <a:solidFill>
              <a:srgbClr val="00B05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sng" strike="noStrike" kern="1200" cap="none" spc="0" normalizeH="0" baseline="0" noProof="0" dirty="0">
                <a:ln>
                  <a:noFill/>
                </a:ln>
                <a:solidFill>
                  <a:srgbClr val="FF0000"/>
                </a:solidFill>
                <a:effectLst/>
                <a:uLnTx/>
                <a:uFillTx/>
                <a:latin typeface="Calibri"/>
                <a:ea typeface="+mn-ea"/>
                <a:cs typeface="+mn-cs"/>
              </a:rPr>
              <a:t>First Stage of Learning: The Cognitive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1" i="0" u="sng"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0070C0"/>
                </a:solidFill>
                <a:effectLst/>
                <a:uLnTx/>
                <a:uFillTx/>
                <a:latin typeface="Calibri"/>
                <a:ea typeface="+mn-ea"/>
                <a:cs typeface="+mn-cs"/>
              </a:rPr>
              <a:t>The initial phase in the learning of a motor skill where the emphasis is on conscious understanding of the task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1" i="0" u="none" strike="noStrike" kern="1200" cap="none" spc="0" normalizeH="0" baseline="0" noProof="0" dirty="0">
              <a:ln>
                <a:noFill/>
              </a:ln>
              <a:solidFill>
                <a:srgbClr val="0070C0"/>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Performer learns the nature and demands of the task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Performance level is inconsistent with frequent large errors – trial and error is common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Athletes more concerned with what to do rather than how to do 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Learner begins to develop the basic motor patterns for the task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Movements consciously controlled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Little, if any, cue recognition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Demonstration of the skill prior to performance and immediate feedback to correct errors is vital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All instructions, explanations and feedback must be kept simple</a:t>
            </a:r>
          </a:p>
        </p:txBody>
      </p:sp>
      <p:sp>
        <p:nvSpPr>
          <p:cNvPr id="9" name="Slide Number Placeholder 8"/>
          <p:cNvSpPr>
            <a:spLocks noGrp="1"/>
          </p:cNvSpPr>
          <p:nvPr>
            <p:ph type="sldNum" sz="quarter" idx="12"/>
          </p:nvPr>
        </p:nvSpPr>
        <p:spPr>
          <a:xfrm>
            <a:off x="7008387" y="6496301"/>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Footer Placeholder 10"/>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12" name="Picture 2" descr="Combe Haven Sportszone by havenholidays.">
            <a:extLst>
              <a:ext uri="{FF2B5EF4-FFF2-40B4-BE49-F238E27FC236}">
                <a16:creationId xmlns:a16="http://schemas.microsoft.com/office/drawing/2014/main" id="{86BF327F-9C45-499E-9F22-DAA15F8FA315}"/>
              </a:ext>
            </a:extLst>
          </p:cNvPr>
          <p:cNvPicPr>
            <a:picLocks noChangeAspect="1" noChangeArrowheads="1"/>
          </p:cNvPicPr>
          <p:nvPr/>
        </p:nvPicPr>
        <p:blipFill>
          <a:blip r:embed="rId3" cstate="print"/>
          <a:srcRect/>
          <a:stretch>
            <a:fillRect/>
          </a:stretch>
        </p:blipFill>
        <p:spPr bwMode="auto">
          <a:xfrm>
            <a:off x="6619504" y="1828759"/>
            <a:ext cx="2442848" cy="3319087"/>
          </a:xfrm>
          <a:prstGeom prst="rect">
            <a:avLst/>
          </a:prstGeom>
          <a:noFill/>
        </p:spPr>
      </p:pic>
      <p:sp>
        <p:nvSpPr>
          <p:cNvPr id="13" name="Rectangle 12">
            <a:extLst>
              <a:ext uri="{FF2B5EF4-FFF2-40B4-BE49-F238E27FC236}">
                <a16:creationId xmlns:a16="http://schemas.microsoft.com/office/drawing/2014/main" id="{BD47D5A4-B0DE-4480-9984-9FC6482EBA73}"/>
              </a:ext>
            </a:extLst>
          </p:cNvPr>
          <p:cNvSpPr/>
          <p:nvPr/>
        </p:nvSpPr>
        <p:spPr>
          <a:xfrm>
            <a:off x="7253011" y="5134187"/>
            <a:ext cx="1888976" cy="1899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dirty="0" err="1">
                <a:ln>
                  <a:noFill/>
                </a:ln>
                <a:effectLst/>
                <a:uLnTx/>
                <a:uFillTx/>
                <a:latin typeface="Calibri"/>
                <a:ea typeface="+mn-ea"/>
                <a:cs typeface="+mn-cs"/>
              </a:rPr>
              <a:t>www.flickr.com</a:t>
            </a:r>
            <a:r>
              <a:rPr kumimoji="0" lang="en-AU" sz="600" b="0" i="0" u="none" strike="noStrike" kern="1200" cap="none" spc="0" normalizeH="0" baseline="0" noProof="0" dirty="0">
                <a:ln>
                  <a:noFill/>
                </a:ln>
                <a:effectLst/>
                <a:uLnTx/>
                <a:uFillTx/>
                <a:latin typeface="Calibri"/>
                <a:ea typeface="+mn-ea"/>
                <a:cs typeface="+mn-cs"/>
              </a:rPr>
              <a:t>/photos/23903805@N07/2284197118/</a:t>
            </a:r>
          </a:p>
        </p:txBody>
      </p:sp>
      <p:sp>
        <p:nvSpPr>
          <p:cNvPr id="15" name="TextBox 14">
            <a:extLst>
              <a:ext uri="{FF2B5EF4-FFF2-40B4-BE49-F238E27FC236}">
                <a16:creationId xmlns:a16="http://schemas.microsoft.com/office/drawing/2014/main" id="{13269B9B-E3C9-4895-9435-012A8DEDBA90}"/>
              </a:ext>
            </a:extLst>
          </p:cNvPr>
          <p:cNvSpPr txBox="1"/>
          <p:nvPr/>
        </p:nvSpPr>
        <p:spPr>
          <a:xfrm>
            <a:off x="786414" y="5647811"/>
            <a:ext cx="8055127" cy="646331"/>
          </a:xfrm>
          <a:prstGeom prst="rect">
            <a:avLst/>
          </a:prstGeom>
          <a:solidFill>
            <a:schemeClr val="accent2">
              <a:lumMod val="60000"/>
              <a:lumOff val="4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Time spent in this phase is relatively short as the performer will understand task requirements, aims of the game etc. quite quickly.</a:t>
            </a:r>
          </a:p>
        </p:txBody>
      </p:sp>
      <p:pic>
        <p:nvPicPr>
          <p:cNvPr id="14" name="Picture 2" descr="C:\Program Files\Microsoft Office\MEDIA\CAGCAT10\j0185604.wmf">
            <a:hlinkClick r:id="rId4" action="ppaction://hlinksldjump"/>
            <a:extLst>
              <a:ext uri="{FF2B5EF4-FFF2-40B4-BE49-F238E27FC236}">
                <a16:creationId xmlns:a16="http://schemas.microsoft.com/office/drawing/2014/main" id="{D456259F-F848-4A9D-8F3A-B92D880FFF2C}"/>
              </a:ext>
            </a:extLst>
          </p:cNvPr>
          <p:cNvPicPr>
            <a:picLocks noChangeAspect="1" noChangeArrowheads="1"/>
          </p:cNvPicPr>
          <p:nvPr/>
        </p:nvPicPr>
        <p:blipFill>
          <a:blip r:embed="rId5" cstate="print"/>
          <a:srcRect/>
          <a:stretch>
            <a:fillRect/>
          </a:stretch>
        </p:blipFill>
        <p:spPr bwMode="auto">
          <a:xfrm>
            <a:off x="152400" y="6189387"/>
            <a:ext cx="457501" cy="457955"/>
          </a:xfrm>
          <a:prstGeom prst="rect">
            <a:avLst/>
          </a:prstGeom>
          <a:noFill/>
        </p:spPr>
      </p:pic>
      <p:sp>
        <p:nvSpPr>
          <p:cNvPr id="17" name="TextBox 16">
            <a:hlinkClick r:id="rId4" action="ppaction://hlinksldjump"/>
            <a:extLst>
              <a:ext uri="{FF2B5EF4-FFF2-40B4-BE49-F238E27FC236}">
                <a16:creationId xmlns:a16="http://schemas.microsoft.com/office/drawing/2014/main" id="{2DBF450B-17A8-48FA-91ED-649B38A2DA66}"/>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B9C7F48F-2D78-C143-9F69-B9EC484079B1}"/>
              </a:ext>
            </a:extLst>
          </p:cNvPr>
          <p:cNvSpPr txBox="1"/>
          <p:nvPr/>
        </p:nvSpPr>
        <p:spPr>
          <a:xfrm>
            <a:off x="1" y="1"/>
            <a:ext cx="9144000" cy="461665"/>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Fitts and </a:t>
            </a:r>
            <a:r>
              <a:rPr lang="en-GB" sz="2400" b="1" cap="all" dirty="0" err="1">
                <a:solidFill>
                  <a:prstClr val="white"/>
                </a:solidFill>
              </a:rPr>
              <a:t>posner</a:t>
            </a:r>
            <a:r>
              <a:rPr lang="en-GB" sz="2400" b="1" cap="all" dirty="0">
                <a:solidFill>
                  <a:prstClr val="white"/>
                </a:solidFill>
              </a:rPr>
              <a:t> PHASES of MOTOR learning</a:t>
            </a:r>
          </a:p>
        </p:txBody>
      </p:sp>
      <p:sp>
        <p:nvSpPr>
          <p:cNvPr id="3" name="6-point Star 2">
            <a:extLst>
              <a:ext uri="{FF2B5EF4-FFF2-40B4-BE49-F238E27FC236}">
                <a16:creationId xmlns:a16="http://schemas.microsoft.com/office/drawing/2014/main" id="{FF219CD0-B5BA-BA43-AA88-3BB55D680FDB}"/>
              </a:ext>
            </a:extLst>
          </p:cNvPr>
          <p:cNvSpPr/>
          <p:nvPr/>
        </p:nvSpPr>
        <p:spPr>
          <a:xfrm>
            <a:off x="7141028" y="525291"/>
            <a:ext cx="1676399" cy="1416720"/>
          </a:xfrm>
          <a:prstGeom prst="star6">
            <a:avLst/>
          </a:prstGeom>
          <a:solidFill>
            <a:srgbClr val="FA12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What is to be done?</a:t>
            </a:r>
          </a:p>
        </p:txBody>
      </p:sp>
    </p:spTree>
    <p:extLst>
      <p:ext uri="{BB962C8B-B14F-4D97-AF65-F5344CB8AC3E}">
        <p14:creationId xmlns:p14="http://schemas.microsoft.com/office/powerpoint/2010/main" val="37852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6454" y="1273003"/>
            <a:ext cx="6015754" cy="4862870"/>
          </a:xfrm>
          <a:prstGeom prst="rect">
            <a:avLst/>
          </a:prstGeom>
          <a:solidFill>
            <a:schemeClr val="bg1"/>
          </a:solidFill>
          <a:ln w="28575">
            <a:solidFill>
              <a:srgbClr val="00B05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sng" strike="noStrike" kern="1200" cap="none" spc="0" normalizeH="0" baseline="0" noProof="0" dirty="0">
                <a:ln>
                  <a:noFill/>
                </a:ln>
                <a:solidFill>
                  <a:srgbClr val="FF0000"/>
                </a:solidFill>
                <a:effectLst/>
                <a:uLnTx/>
                <a:uFillTx/>
                <a:latin typeface="Calibri"/>
                <a:ea typeface="+mn-ea"/>
                <a:cs typeface="+mn-cs"/>
              </a:rPr>
              <a:t>2</a:t>
            </a:r>
            <a:r>
              <a:rPr kumimoji="0" lang="en-AU" sz="2000" b="1" i="0" u="sng" strike="noStrike" kern="1200" cap="none" spc="0" normalizeH="0" baseline="30000" noProof="0" dirty="0">
                <a:ln>
                  <a:noFill/>
                </a:ln>
                <a:solidFill>
                  <a:srgbClr val="FF0000"/>
                </a:solidFill>
                <a:effectLst/>
                <a:uLnTx/>
                <a:uFillTx/>
                <a:latin typeface="Calibri"/>
                <a:ea typeface="+mn-ea"/>
                <a:cs typeface="+mn-cs"/>
              </a:rPr>
              <a:t>nd</a:t>
            </a:r>
            <a:r>
              <a:rPr kumimoji="0" lang="en-AU" sz="2000" b="1" i="0" u="sng" strike="noStrike" kern="1200" cap="none" spc="0" normalizeH="0" baseline="0" noProof="0" dirty="0">
                <a:ln>
                  <a:noFill/>
                </a:ln>
                <a:solidFill>
                  <a:srgbClr val="FF0000"/>
                </a:solidFill>
                <a:effectLst/>
                <a:uLnTx/>
                <a:uFillTx/>
                <a:latin typeface="Calibri"/>
                <a:ea typeface="+mn-ea"/>
                <a:cs typeface="+mn-cs"/>
              </a:rPr>
              <a:t> Stage Of Learning – The Associative Stage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1" i="0" u="sng"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0070C0"/>
                </a:solidFill>
                <a:effectLst/>
                <a:uLnTx/>
                <a:uFillTx/>
                <a:latin typeface="Calibri"/>
                <a:ea typeface="+mn-ea"/>
                <a:cs typeface="+mn-cs"/>
              </a:rPr>
              <a:t>The second phase in the learning of a new skill in which movement patterns become more refined and consistent through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sng"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Also referred to as the practice or intermediate stage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Characterised by plenty of practice to develop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      consolidate motor programs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solidFill>
                  <a:prstClr val="black"/>
                </a:solidFill>
                <a:latin typeface="Calibri"/>
              </a:rPr>
              <a:t>Athlete associates environmental cues with actions</a:t>
            </a:r>
            <a:endParaRPr kumimoji="0" lang="en-AU"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Parts of the skill become automatically controlled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Consistency improves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Size and frequency of errors decreases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External feedback is important but learner begins to  understand and use internal feedback to change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Feedback contains more specific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Selective attention improves</a:t>
            </a:r>
          </a:p>
        </p:txBody>
      </p:sp>
      <p:pic>
        <p:nvPicPr>
          <p:cNvPr id="194564" name="Picture 4" descr="IMG_7484 by Velo Steve."/>
          <p:cNvPicPr>
            <a:picLocks noChangeAspect="1" noChangeArrowheads="1"/>
          </p:cNvPicPr>
          <p:nvPr/>
        </p:nvPicPr>
        <p:blipFill>
          <a:blip r:embed="rId3" cstate="print"/>
          <a:srcRect/>
          <a:stretch>
            <a:fillRect/>
          </a:stretch>
        </p:blipFill>
        <p:spPr bwMode="auto">
          <a:xfrm>
            <a:off x="6261547" y="1942011"/>
            <a:ext cx="2793113" cy="4193862"/>
          </a:xfrm>
          <a:prstGeom prst="rect">
            <a:avLst/>
          </a:prstGeom>
          <a:noFill/>
        </p:spPr>
      </p:pic>
      <p:sp>
        <p:nvSpPr>
          <p:cNvPr id="10" name="Rectangle 9"/>
          <p:cNvSpPr/>
          <p:nvPr/>
        </p:nvSpPr>
        <p:spPr>
          <a:xfrm>
            <a:off x="7373888" y="6097054"/>
            <a:ext cx="1770112" cy="18466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a:ln>
                  <a:noFill/>
                </a:ln>
                <a:solidFill>
                  <a:prstClr val="black"/>
                </a:solidFill>
                <a:effectLst/>
                <a:uLnTx/>
                <a:uFillTx/>
                <a:latin typeface="Calibri"/>
                <a:ea typeface="+mn-ea"/>
                <a:cs typeface="+mn-cs"/>
              </a:rPr>
              <a:t>www.flickr.com/photos/juniorvelo/3259983044/</a:t>
            </a:r>
          </a:p>
        </p:txBody>
      </p:sp>
      <p:sp>
        <p:nvSpPr>
          <p:cNvPr id="8" name="Slide Number Placeholder 7"/>
          <p:cNvSpPr>
            <a:spLocks noGrp="1"/>
          </p:cNvSpPr>
          <p:nvPr>
            <p:ph type="sldNum" sz="quarter" idx="12"/>
          </p:nvPr>
        </p:nvSpPr>
        <p:spPr>
          <a:xfrm>
            <a:off x="6921060" y="6552818"/>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Footer Placeholder 10"/>
          <p:cNvSpPr>
            <a:spLocks noGrp="1"/>
          </p:cNvSpPr>
          <p:nvPr>
            <p:ph type="ftr" sz="quarter" idx="11"/>
          </p:nvPr>
        </p:nvSpPr>
        <p:spPr>
          <a:xfrm>
            <a:off x="3124200" y="64928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13" name="Picture 2" descr="C:\Program Files\Microsoft Office\MEDIA\CAGCAT10\j0185604.wmf">
            <a:hlinkClick r:id="rId4" action="ppaction://hlinksldjump"/>
            <a:extLst>
              <a:ext uri="{FF2B5EF4-FFF2-40B4-BE49-F238E27FC236}">
                <a16:creationId xmlns:a16="http://schemas.microsoft.com/office/drawing/2014/main" id="{EE5D50ED-18F6-4E95-B88F-AB6780A83B91}"/>
              </a:ext>
            </a:extLst>
          </p:cNvPr>
          <p:cNvPicPr>
            <a:picLocks noChangeAspect="1" noChangeArrowheads="1"/>
          </p:cNvPicPr>
          <p:nvPr/>
        </p:nvPicPr>
        <p:blipFill>
          <a:blip r:embed="rId5" cstate="print"/>
          <a:srcRect/>
          <a:stretch>
            <a:fillRect/>
          </a:stretch>
        </p:blipFill>
        <p:spPr bwMode="auto">
          <a:xfrm>
            <a:off x="152400" y="6189387"/>
            <a:ext cx="457501" cy="457955"/>
          </a:xfrm>
          <a:prstGeom prst="rect">
            <a:avLst/>
          </a:prstGeom>
          <a:noFill/>
        </p:spPr>
      </p:pic>
      <p:sp>
        <p:nvSpPr>
          <p:cNvPr id="14" name="TextBox 13">
            <a:hlinkClick r:id="rId4" action="ppaction://hlinksldjump"/>
            <a:extLst>
              <a:ext uri="{FF2B5EF4-FFF2-40B4-BE49-F238E27FC236}">
                <a16:creationId xmlns:a16="http://schemas.microsoft.com/office/drawing/2014/main" id="{30E949A7-A2DB-43EB-A4B5-0DF0982B33B8}"/>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D06B514-B46E-6443-9907-7A808E9D86B5}"/>
              </a:ext>
            </a:extLst>
          </p:cNvPr>
          <p:cNvSpPr txBox="1"/>
          <p:nvPr/>
        </p:nvSpPr>
        <p:spPr>
          <a:xfrm>
            <a:off x="1" y="1"/>
            <a:ext cx="9144000" cy="461665"/>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Fitts and </a:t>
            </a:r>
            <a:r>
              <a:rPr lang="en-GB" sz="2400" b="1" cap="all" dirty="0" err="1">
                <a:solidFill>
                  <a:prstClr val="white"/>
                </a:solidFill>
              </a:rPr>
              <a:t>posner</a:t>
            </a:r>
            <a:r>
              <a:rPr lang="en-GB" sz="2400" b="1" cap="all" dirty="0">
                <a:solidFill>
                  <a:prstClr val="white"/>
                </a:solidFill>
              </a:rPr>
              <a:t> PHASES of MOTOR learning</a:t>
            </a:r>
          </a:p>
        </p:txBody>
      </p:sp>
      <p:sp>
        <p:nvSpPr>
          <p:cNvPr id="16" name="6-point Star 15">
            <a:extLst>
              <a:ext uri="{FF2B5EF4-FFF2-40B4-BE49-F238E27FC236}">
                <a16:creationId xmlns:a16="http://schemas.microsoft.com/office/drawing/2014/main" id="{CAF8C9C8-E0CF-F041-A97A-33AC1F3D72DC}"/>
              </a:ext>
            </a:extLst>
          </p:cNvPr>
          <p:cNvSpPr/>
          <p:nvPr/>
        </p:nvSpPr>
        <p:spPr>
          <a:xfrm>
            <a:off x="7141028" y="525291"/>
            <a:ext cx="1676399" cy="1416720"/>
          </a:xfrm>
          <a:prstGeom prst="star6">
            <a:avLst/>
          </a:prstGeom>
          <a:solidFill>
            <a:srgbClr val="FA12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Refine technique</a:t>
            </a:r>
          </a:p>
        </p:txBody>
      </p:sp>
    </p:spTree>
    <p:extLst>
      <p:ext uri="{BB962C8B-B14F-4D97-AF65-F5344CB8AC3E}">
        <p14:creationId xmlns:p14="http://schemas.microsoft.com/office/powerpoint/2010/main" val="330342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323528" y="1291168"/>
            <a:ext cx="6172568" cy="2154436"/>
          </a:xfrm>
          <a:prstGeom prst="rect">
            <a:avLst/>
          </a:prstGeom>
          <a:solidFill>
            <a:schemeClr val="bg1"/>
          </a:solidFill>
          <a:ln w="28575">
            <a:solidFill>
              <a:srgbClr val="00B050"/>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AU" sz="2000" b="1" i="0" u="sng" strike="noStrike" kern="1200" cap="none" spc="0" normalizeH="0" baseline="0" noProof="0" dirty="0">
                <a:ln>
                  <a:noFill/>
                </a:ln>
                <a:solidFill>
                  <a:srgbClr val="FF0000"/>
                </a:solidFill>
                <a:effectLst/>
                <a:uLnTx/>
                <a:uFillTx/>
                <a:latin typeface="Calibri"/>
                <a:ea typeface="+mn-ea"/>
                <a:cs typeface="+mn-cs"/>
              </a:rPr>
              <a:t>2</a:t>
            </a:r>
            <a:r>
              <a:rPr kumimoji="0" lang="en-AU" sz="2000" b="1" i="0" u="sng" strike="noStrike" kern="1200" cap="none" spc="0" normalizeH="0" baseline="30000" noProof="0" dirty="0">
                <a:ln>
                  <a:noFill/>
                </a:ln>
                <a:solidFill>
                  <a:srgbClr val="FF0000"/>
                </a:solidFill>
                <a:effectLst/>
                <a:uLnTx/>
                <a:uFillTx/>
                <a:latin typeface="Calibri"/>
                <a:ea typeface="+mn-ea"/>
                <a:cs typeface="+mn-cs"/>
              </a:rPr>
              <a:t>nd</a:t>
            </a:r>
            <a:r>
              <a:rPr kumimoji="0" lang="en-AU" sz="2000" b="1" i="0" u="sng" strike="noStrike" kern="1200" cap="none" spc="0" normalizeH="0" baseline="0" noProof="0" dirty="0">
                <a:ln>
                  <a:noFill/>
                </a:ln>
                <a:solidFill>
                  <a:srgbClr val="FF0000"/>
                </a:solidFill>
                <a:effectLst/>
                <a:uLnTx/>
                <a:uFillTx/>
                <a:latin typeface="Calibri"/>
                <a:ea typeface="+mn-ea"/>
                <a:cs typeface="+mn-cs"/>
              </a:rPr>
              <a:t> Stage Of Learning – The Associative Stage (cont.)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 The length of time in this phase varies depending on;</a:t>
            </a:r>
          </a:p>
          <a:p>
            <a:pPr marL="1068388" marR="0" lvl="0" indent="-342900" algn="l" defTabSz="914400" rtl="0" eaLnBrk="1" fontAlgn="auto" latinLnBrk="0" hangingPunct="1">
              <a:lnSpc>
                <a:spcPct val="100000"/>
              </a:lnSpc>
              <a:spcBef>
                <a:spcPts val="0"/>
              </a:spcBef>
              <a:spcAft>
                <a:spcPts val="0"/>
              </a:spcAft>
              <a:buClrTx/>
              <a:buSzTx/>
              <a:buFont typeface="Cambria Math" panose="02040503050406030204" pitchFamily="18"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Task complexity</a:t>
            </a:r>
          </a:p>
          <a:p>
            <a:pPr marL="1011238" marR="0" lvl="0" indent="-285750" algn="l" defTabSz="914400" rtl="0" eaLnBrk="1" fontAlgn="auto" latinLnBrk="0" hangingPunct="1">
              <a:lnSpc>
                <a:spcPct val="100000"/>
              </a:lnSpc>
              <a:spcBef>
                <a:spcPts val="0"/>
              </a:spcBef>
              <a:spcAft>
                <a:spcPts val="0"/>
              </a:spcAft>
              <a:buClrTx/>
              <a:buSzTx/>
              <a:buFont typeface="Cambria Math" panose="02040503050406030204" pitchFamily="18"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 Level of ability</a:t>
            </a:r>
          </a:p>
          <a:p>
            <a:pPr marL="1011238" marR="0" lvl="0" indent="-285750" algn="l" defTabSz="914400" rtl="0" eaLnBrk="1" fontAlgn="auto" latinLnBrk="0" hangingPunct="1">
              <a:lnSpc>
                <a:spcPct val="100000"/>
              </a:lnSpc>
              <a:spcBef>
                <a:spcPts val="0"/>
              </a:spcBef>
              <a:spcAft>
                <a:spcPts val="0"/>
              </a:spcAft>
              <a:buClrTx/>
              <a:buSzTx/>
              <a:buFont typeface="Cambria Math" panose="02040503050406030204" pitchFamily="18"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 Amount of practice </a:t>
            </a:r>
          </a:p>
          <a:p>
            <a:pPr marL="1011238" marR="0" lvl="0" indent="-285750" algn="l" defTabSz="914400" rtl="0" eaLnBrk="1" fontAlgn="auto" latinLnBrk="0" hangingPunct="1">
              <a:lnSpc>
                <a:spcPct val="100000"/>
              </a:lnSpc>
              <a:spcBef>
                <a:spcPts val="0"/>
              </a:spcBef>
              <a:spcAft>
                <a:spcPts val="0"/>
              </a:spcAft>
              <a:buClrTx/>
              <a:buSzTx/>
              <a:buFont typeface="Cambria Math" panose="02040503050406030204" pitchFamily="18"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 Amount and quality of feedback</a:t>
            </a:r>
          </a:p>
        </p:txBody>
      </p:sp>
      <p:pic>
        <p:nvPicPr>
          <p:cNvPr id="2050" name="Picture 2" descr="20090509-Sherwood Federal Tournament-116 by brookscl."/>
          <p:cNvPicPr>
            <a:picLocks noChangeAspect="1" noChangeArrowheads="1"/>
          </p:cNvPicPr>
          <p:nvPr/>
        </p:nvPicPr>
        <p:blipFill>
          <a:blip r:embed="rId2" cstate="print"/>
          <a:srcRect/>
          <a:stretch>
            <a:fillRect/>
          </a:stretch>
        </p:blipFill>
        <p:spPr bwMode="auto">
          <a:xfrm>
            <a:off x="6642960" y="913833"/>
            <a:ext cx="2361100" cy="3545194"/>
          </a:xfrm>
          <a:prstGeom prst="rect">
            <a:avLst/>
          </a:prstGeom>
          <a:noFill/>
        </p:spPr>
      </p:pic>
      <p:sp>
        <p:nvSpPr>
          <p:cNvPr id="6" name="TextBox 5"/>
          <p:cNvSpPr txBox="1"/>
          <p:nvPr/>
        </p:nvSpPr>
        <p:spPr>
          <a:xfrm>
            <a:off x="609901" y="3690186"/>
            <a:ext cx="3079088" cy="2308324"/>
          </a:xfrm>
          <a:prstGeom prst="rect">
            <a:avLst/>
          </a:prstGeom>
          <a:solidFill>
            <a:srgbClr val="0070C0"/>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With practice;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Accuracy increases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Number of errors decrease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Size of errors decrease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Consistency improves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Cue recognition improves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Increased understanding of internal feedback</a:t>
            </a:r>
          </a:p>
        </p:txBody>
      </p:sp>
      <p:sp>
        <p:nvSpPr>
          <p:cNvPr id="7" name="Rectangle 6"/>
          <p:cNvSpPr/>
          <p:nvPr/>
        </p:nvSpPr>
        <p:spPr>
          <a:xfrm>
            <a:off x="7349798" y="4441478"/>
            <a:ext cx="1745464" cy="1846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err="1">
                <a:ln>
                  <a:noFill/>
                </a:ln>
                <a:solidFill>
                  <a:prstClr val="black"/>
                </a:solidFill>
                <a:effectLst/>
                <a:uLnTx/>
                <a:uFillTx/>
                <a:latin typeface="Calibri"/>
                <a:ea typeface="+mn-ea"/>
                <a:cs typeface="+mn-cs"/>
              </a:rPr>
              <a:t>www.flickr.com</a:t>
            </a:r>
            <a:r>
              <a:rPr kumimoji="0" lang="en-AU" sz="600" b="0" i="0" u="none" strike="noStrike" kern="1200" cap="none" spc="0" normalizeH="0" baseline="0" noProof="0">
                <a:ln>
                  <a:noFill/>
                </a:ln>
                <a:solidFill>
                  <a:prstClr val="black"/>
                </a:solidFill>
                <a:effectLst/>
                <a:uLnTx/>
                <a:uFillTx/>
                <a:latin typeface="Calibri"/>
                <a:ea typeface="+mn-ea"/>
                <a:cs typeface="+mn-cs"/>
              </a:rPr>
              <a:t>/photos/</a:t>
            </a:r>
            <a:r>
              <a:rPr kumimoji="0" lang="en-AU" sz="600" b="0" i="0" u="none" strike="noStrike" kern="1200" cap="none" spc="0" normalizeH="0" baseline="0" noProof="0" err="1">
                <a:ln>
                  <a:noFill/>
                </a:ln>
                <a:solidFill>
                  <a:prstClr val="black"/>
                </a:solidFill>
                <a:effectLst/>
                <a:uLnTx/>
                <a:uFillTx/>
                <a:latin typeface="Calibri"/>
                <a:ea typeface="+mn-ea"/>
                <a:cs typeface="+mn-cs"/>
              </a:rPr>
              <a:t>chrisbrooks</a:t>
            </a:r>
            <a:r>
              <a:rPr kumimoji="0" lang="en-AU" sz="600" b="0" i="0" u="none" strike="noStrike" kern="1200" cap="none" spc="0" normalizeH="0" baseline="0" noProof="0">
                <a:ln>
                  <a:noFill/>
                </a:ln>
                <a:solidFill>
                  <a:prstClr val="black"/>
                </a:solidFill>
                <a:effectLst/>
                <a:uLnTx/>
                <a:uFillTx/>
                <a:latin typeface="Calibri"/>
                <a:ea typeface="+mn-ea"/>
                <a:cs typeface="+mn-cs"/>
              </a:rPr>
              <a:t>/3925653905/</a:t>
            </a:r>
          </a:p>
        </p:txBody>
      </p:sp>
      <p:sp>
        <p:nvSpPr>
          <p:cNvPr id="10" name="Footer Placeholder 9"/>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11" name="TextBox 10">
            <a:extLst>
              <a:ext uri="{FF2B5EF4-FFF2-40B4-BE49-F238E27FC236}">
                <a16:creationId xmlns:a16="http://schemas.microsoft.com/office/drawing/2014/main" id="{13526E57-6791-4D1E-A97A-516F0A970F89}"/>
              </a:ext>
            </a:extLst>
          </p:cNvPr>
          <p:cNvSpPr txBox="1"/>
          <p:nvPr/>
        </p:nvSpPr>
        <p:spPr>
          <a:xfrm>
            <a:off x="3870966" y="4828168"/>
            <a:ext cx="5120634" cy="1354217"/>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Time in this phase can last from minutes to hours based on above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Some learners never move beyond this stage often due to a lack of motivation. </a:t>
            </a:r>
          </a:p>
        </p:txBody>
      </p:sp>
      <p:pic>
        <p:nvPicPr>
          <p:cNvPr id="13" name="Picture 2" descr="C:\Program Files\Microsoft Office\MEDIA\CAGCAT10\j0185604.wmf">
            <a:hlinkClick r:id="rId3" action="ppaction://hlinksldjump"/>
            <a:extLst>
              <a:ext uri="{FF2B5EF4-FFF2-40B4-BE49-F238E27FC236}">
                <a16:creationId xmlns:a16="http://schemas.microsoft.com/office/drawing/2014/main" id="{7296186B-F149-47E3-BF2B-E13141D4895D}"/>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4" name="TextBox 13">
            <a:hlinkClick r:id="rId3" action="ppaction://hlinksldjump"/>
            <a:extLst>
              <a:ext uri="{FF2B5EF4-FFF2-40B4-BE49-F238E27FC236}">
                <a16:creationId xmlns:a16="http://schemas.microsoft.com/office/drawing/2014/main" id="{CF467C11-69D8-4BC5-A81E-448200875FBD}"/>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49D5BC8-485A-5848-A7F1-2737180060EF}"/>
              </a:ext>
            </a:extLst>
          </p:cNvPr>
          <p:cNvSpPr txBox="1"/>
          <p:nvPr/>
        </p:nvSpPr>
        <p:spPr>
          <a:xfrm>
            <a:off x="1" y="1"/>
            <a:ext cx="9144000" cy="461665"/>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Fitts and </a:t>
            </a:r>
            <a:r>
              <a:rPr lang="en-GB" sz="2400" b="1" cap="all" dirty="0" err="1">
                <a:solidFill>
                  <a:prstClr val="white"/>
                </a:solidFill>
              </a:rPr>
              <a:t>posner</a:t>
            </a:r>
            <a:r>
              <a:rPr lang="en-GB" sz="2400" b="1" cap="all" dirty="0">
                <a:solidFill>
                  <a:prstClr val="white"/>
                </a:solidFill>
              </a:rPr>
              <a:t> PHASES of MOTOR learning</a:t>
            </a:r>
          </a:p>
        </p:txBody>
      </p:sp>
    </p:spTree>
    <p:extLst>
      <p:ext uri="{BB962C8B-B14F-4D97-AF65-F5344CB8AC3E}">
        <p14:creationId xmlns:p14="http://schemas.microsoft.com/office/powerpoint/2010/main" val="374023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584685"/>
            <a:ext cx="8800011" cy="3477875"/>
          </a:xfrm>
          <a:prstGeom prst="rect">
            <a:avLst/>
          </a:prstGeom>
          <a:solidFill>
            <a:schemeClr val="bg1"/>
          </a:solidFill>
          <a:ln w="19050">
            <a:solidFill>
              <a:srgbClr val="00B05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sng" strike="noStrike" kern="1200" cap="none" spc="0" normalizeH="0" baseline="0" noProof="0" dirty="0">
                <a:ln>
                  <a:noFill/>
                </a:ln>
                <a:solidFill>
                  <a:srgbClr val="FF0000"/>
                </a:solidFill>
                <a:effectLst/>
                <a:uLnTx/>
                <a:uFillTx/>
                <a:latin typeface="Calibri"/>
                <a:ea typeface="+mn-ea"/>
                <a:cs typeface="+mn-cs"/>
              </a:rPr>
              <a:t>3</a:t>
            </a:r>
            <a:r>
              <a:rPr kumimoji="0" lang="en-AU" sz="2000" b="1" i="0" u="sng" strike="noStrike" kern="1200" cap="none" spc="0" normalizeH="0" baseline="30000" noProof="0" dirty="0">
                <a:ln>
                  <a:noFill/>
                </a:ln>
                <a:solidFill>
                  <a:srgbClr val="FF0000"/>
                </a:solidFill>
                <a:effectLst/>
                <a:uLnTx/>
                <a:uFillTx/>
                <a:latin typeface="Calibri"/>
                <a:ea typeface="+mn-ea"/>
                <a:cs typeface="+mn-cs"/>
              </a:rPr>
              <a:t>rd</a:t>
            </a:r>
            <a:r>
              <a:rPr kumimoji="0" lang="en-AU" sz="2000" b="1" i="0" u="sng" strike="noStrike" kern="1200" cap="none" spc="0" normalizeH="0" baseline="0" noProof="0" dirty="0">
                <a:ln>
                  <a:noFill/>
                </a:ln>
                <a:solidFill>
                  <a:srgbClr val="FF0000"/>
                </a:solidFill>
                <a:effectLst/>
                <a:uLnTx/>
                <a:uFillTx/>
                <a:latin typeface="Calibri"/>
                <a:ea typeface="+mn-ea"/>
                <a:cs typeface="+mn-cs"/>
              </a:rPr>
              <a:t> Stage of Motor Learning – The Autonomous Stage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1" i="0" u="sng"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0070C0"/>
                </a:solidFill>
                <a:effectLst/>
                <a:uLnTx/>
                <a:uFillTx/>
                <a:latin typeface="Calibri"/>
                <a:ea typeface="+mn-ea"/>
                <a:cs typeface="+mn-cs"/>
              </a:rPr>
              <a:t>The final phase in the learning of a new skill in which the control of movement appears to be almost automatic and free of the need for constant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Performer’s movements are fluent, well coordinated and seemingly effortless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Increased speed and accuracy of response to a given situation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Attends to relevant cues only – selective attention is high.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Little variability in day to day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Able to detect and self-correct errors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Skills are almost automated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Little attention given to technique allows more attention to be given to decision making and the application of tactics and strategies</a:t>
            </a:r>
          </a:p>
        </p:txBody>
      </p:sp>
      <p:sp>
        <p:nvSpPr>
          <p:cNvPr id="9" name="Slide Number Placeholder 8"/>
          <p:cNvSpPr>
            <a:spLocks noGrp="1"/>
          </p:cNvSpPr>
          <p:nvPr>
            <p:ph type="sldNum" sz="quarter" idx="12"/>
          </p:nvPr>
        </p:nvSpPr>
        <p:spPr>
          <a:xfrm>
            <a:off x="6553200" y="6492875"/>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Footer Placeholder 10"/>
          <p:cNvSpPr>
            <a:spLocks noGrp="1"/>
          </p:cNvSpPr>
          <p:nvPr>
            <p:ph type="ftr" sz="quarter" idx="11"/>
          </p:nvPr>
        </p:nvSpPr>
        <p:spPr>
          <a:xfrm>
            <a:off x="5105400" y="6548449"/>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©PE STUDIES RESOURCES</a:t>
            </a:r>
          </a:p>
        </p:txBody>
      </p:sp>
      <p:pic>
        <p:nvPicPr>
          <p:cNvPr id="13" name="Picture 2" descr="C:\Program Files\Microsoft Office\MEDIA\CAGCAT10\j0185604.wmf">
            <a:hlinkClick r:id="rId3" action="ppaction://hlinksldjump"/>
            <a:extLst>
              <a:ext uri="{FF2B5EF4-FFF2-40B4-BE49-F238E27FC236}">
                <a16:creationId xmlns:a16="http://schemas.microsoft.com/office/drawing/2014/main" id="{8B9BF8D4-E7BB-4CE1-BD04-36841C1CD9D8}"/>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4" name="TextBox 13">
            <a:hlinkClick r:id="rId3" action="ppaction://hlinksldjump"/>
            <a:extLst>
              <a:ext uri="{FF2B5EF4-FFF2-40B4-BE49-F238E27FC236}">
                <a16:creationId xmlns:a16="http://schemas.microsoft.com/office/drawing/2014/main" id="{590C99B1-A8A4-41D6-9E1D-CE1DB73533CF}"/>
              </a:ext>
            </a:extLst>
          </p:cNvPr>
          <p:cNvSpPr txBox="1"/>
          <p:nvPr/>
        </p:nvSpPr>
        <p:spPr>
          <a:xfrm>
            <a:off x="-10585" y="6596237"/>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pic>
        <p:nvPicPr>
          <p:cNvPr id="1026" name="Picture 2" descr="Image result for ronnie osullivan">
            <a:extLst>
              <a:ext uri="{FF2B5EF4-FFF2-40B4-BE49-F238E27FC236}">
                <a16:creationId xmlns:a16="http://schemas.microsoft.com/office/drawing/2014/main" id="{1AB642F8-2E7F-DD45-B01A-9FD7A81F10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4166950"/>
            <a:ext cx="4371703" cy="25084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D63ABB-9FE5-9A45-A6D0-9191C79B6187}"/>
              </a:ext>
            </a:extLst>
          </p:cNvPr>
          <p:cNvSpPr/>
          <p:nvPr/>
        </p:nvSpPr>
        <p:spPr>
          <a:xfrm>
            <a:off x="1800798" y="6617308"/>
            <a:ext cx="4572000" cy="169277"/>
          </a:xfrm>
          <a:prstGeom prst="rect">
            <a:avLst/>
          </a:prstGeom>
        </p:spPr>
        <p:txBody>
          <a:bodyPr>
            <a:spAutoFit/>
          </a:bodyPr>
          <a:lstStyle/>
          <a:p>
            <a:r>
              <a:rPr lang="en-US" sz="500" dirty="0"/>
              <a:t>https://</a:t>
            </a:r>
            <a:r>
              <a:rPr lang="en-US" sz="500" dirty="0" err="1"/>
              <a:t>commons.wikimedia.org</a:t>
            </a:r>
            <a:r>
              <a:rPr lang="en-US" sz="500" dirty="0"/>
              <a:t>/wiki/File:Ronnie_O%E2%80%99Sullivan_at_Snooker_German_Masters_(</a:t>
            </a:r>
            <a:r>
              <a:rPr lang="en-US" sz="500" dirty="0" err="1"/>
              <a:t>DerHexer</a:t>
            </a:r>
            <a:r>
              <a:rPr lang="en-US" sz="500" dirty="0"/>
              <a:t>)_2015-02-05_02.jpg</a:t>
            </a:r>
          </a:p>
        </p:txBody>
      </p:sp>
      <p:sp>
        <p:nvSpPr>
          <p:cNvPr id="12" name="TextBox 11">
            <a:extLst>
              <a:ext uri="{FF2B5EF4-FFF2-40B4-BE49-F238E27FC236}">
                <a16:creationId xmlns:a16="http://schemas.microsoft.com/office/drawing/2014/main" id="{C514A95B-62F5-DF4E-BFBB-CD11D54AA380}"/>
              </a:ext>
            </a:extLst>
          </p:cNvPr>
          <p:cNvSpPr txBox="1"/>
          <p:nvPr/>
        </p:nvSpPr>
        <p:spPr>
          <a:xfrm>
            <a:off x="1" y="1"/>
            <a:ext cx="9144000" cy="461665"/>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Fitts and </a:t>
            </a:r>
            <a:r>
              <a:rPr lang="en-GB" sz="2400" b="1" cap="all" dirty="0" err="1">
                <a:solidFill>
                  <a:prstClr val="white"/>
                </a:solidFill>
              </a:rPr>
              <a:t>posner</a:t>
            </a:r>
            <a:r>
              <a:rPr lang="en-GB" sz="2400" b="1" cap="all" dirty="0">
                <a:solidFill>
                  <a:prstClr val="white"/>
                </a:solidFill>
              </a:rPr>
              <a:t> PHASES of MOTOR learning</a:t>
            </a:r>
          </a:p>
        </p:txBody>
      </p:sp>
      <p:sp>
        <p:nvSpPr>
          <p:cNvPr id="15" name="6-point Star 14">
            <a:extLst>
              <a:ext uri="{FF2B5EF4-FFF2-40B4-BE49-F238E27FC236}">
                <a16:creationId xmlns:a16="http://schemas.microsoft.com/office/drawing/2014/main" id="{0D802221-840D-D84F-90ED-0B1A19018BC9}"/>
              </a:ext>
            </a:extLst>
          </p:cNvPr>
          <p:cNvSpPr/>
          <p:nvPr/>
        </p:nvSpPr>
        <p:spPr>
          <a:xfrm>
            <a:off x="6226628" y="4541570"/>
            <a:ext cx="1774372" cy="1580555"/>
          </a:xfrm>
          <a:prstGeom prst="star6">
            <a:avLst/>
          </a:prstGeom>
          <a:solidFill>
            <a:srgbClr val="FA12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Focus on strategy and tactics</a:t>
            </a:r>
          </a:p>
        </p:txBody>
      </p:sp>
    </p:spTree>
    <p:extLst>
      <p:ext uri="{BB962C8B-B14F-4D97-AF65-F5344CB8AC3E}">
        <p14:creationId xmlns:p14="http://schemas.microsoft.com/office/powerpoint/2010/main" val="315573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F819CC-05DC-2F41-B762-92BBE9EA61BE}"/>
              </a:ext>
            </a:extLst>
          </p:cNvPr>
          <p:cNvSpPr>
            <a:spLocks noGrp="1"/>
          </p:cNvSpPr>
          <p:nvPr>
            <p:ph type="ftr" sz="quarter" idx="11"/>
          </p:nvPr>
        </p:nvSpPr>
        <p:spPr>
          <a:xfrm>
            <a:off x="3124200" y="6491754"/>
            <a:ext cx="2895600" cy="365125"/>
          </a:xfrm>
        </p:spPr>
        <p:txBody>
          <a:bodyPr/>
          <a:lstStyle/>
          <a:p>
            <a:r>
              <a:rPr lang="en-US"/>
              <a:t>©PE STUDIES RESOURCES</a:t>
            </a:r>
          </a:p>
        </p:txBody>
      </p:sp>
      <p:sp>
        <p:nvSpPr>
          <p:cNvPr id="5" name="Slide Number Placeholder 4">
            <a:extLst>
              <a:ext uri="{FF2B5EF4-FFF2-40B4-BE49-F238E27FC236}">
                <a16:creationId xmlns:a16="http://schemas.microsoft.com/office/drawing/2014/main" id="{CA815FB7-27E6-E94E-B78B-53AE87DF4E19}"/>
              </a:ext>
            </a:extLst>
          </p:cNvPr>
          <p:cNvSpPr>
            <a:spLocks noGrp="1"/>
          </p:cNvSpPr>
          <p:nvPr>
            <p:ph type="sldNum" sz="quarter" idx="12"/>
          </p:nvPr>
        </p:nvSpPr>
        <p:spPr/>
        <p:txBody>
          <a:bodyPr/>
          <a:lstStyle/>
          <a:p>
            <a:fld id="{9B5CFCF4-B172-4E71-8694-052B86E59B98}" type="slidenum">
              <a:rPr lang="en-US" smtClean="0"/>
              <a:pPr/>
              <a:t>26</a:t>
            </a:fld>
            <a:endParaRPr lang="en-US"/>
          </a:p>
        </p:txBody>
      </p:sp>
      <p:graphicFrame>
        <p:nvGraphicFramePr>
          <p:cNvPr id="2" name="Table 1">
            <a:extLst>
              <a:ext uri="{FF2B5EF4-FFF2-40B4-BE49-F238E27FC236}">
                <a16:creationId xmlns:a16="http://schemas.microsoft.com/office/drawing/2014/main" id="{DACEFA45-1CF3-9B41-BD40-CD62DEE731AB}"/>
              </a:ext>
            </a:extLst>
          </p:cNvPr>
          <p:cNvGraphicFramePr>
            <a:graphicFrameLocks noGrp="1"/>
          </p:cNvGraphicFramePr>
          <p:nvPr>
            <p:extLst>
              <p:ext uri="{D42A27DB-BD31-4B8C-83A1-F6EECF244321}">
                <p14:modId xmlns:p14="http://schemas.microsoft.com/office/powerpoint/2010/main" val="3839490859"/>
              </p:ext>
            </p:extLst>
          </p:nvPr>
        </p:nvGraphicFramePr>
        <p:xfrm>
          <a:off x="200722" y="669073"/>
          <a:ext cx="8831766" cy="5822681"/>
        </p:xfrm>
        <a:graphic>
          <a:graphicData uri="http://schemas.openxmlformats.org/drawingml/2006/table">
            <a:tbl>
              <a:tblPr firstRow="1" bandRow="1">
                <a:tableStyleId>{5C22544A-7EE6-4342-B048-85BDC9FD1C3A}</a:tableStyleId>
              </a:tblPr>
              <a:tblGrid>
                <a:gridCol w="1768591">
                  <a:extLst>
                    <a:ext uri="{9D8B030D-6E8A-4147-A177-3AD203B41FA5}">
                      <a16:colId xmlns:a16="http://schemas.microsoft.com/office/drawing/2014/main" val="152148444"/>
                    </a:ext>
                  </a:extLst>
                </a:gridCol>
                <a:gridCol w="2317080">
                  <a:extLst>
                    <a:ext uri="{9D8B030D-6E8A-4147-A177-3AD203B41FA5}">
                      <a16:colId xmlns:a16="http://schemas.microsoft.com/office/drawing/2014/main" val="1337650649"/>
                    </a:ext>
                  </a:extLst>
                </a:gridCol>
                <a:gridCol w="2249917">
                  <a:extLst>
                    <a:ext uri="{9D8B030D-6E8A-4147-A177-3AD203B41FA5}">
                      <a16:colId xmlns:a16="http://schemas.microsoft.com/office/drawing/2014/main" val="471462696"/>
                    </a:ext>
                  </a:extLst>
                </a:gridCol>
                <a:gridCol w="2496178">
                  <a:extLst>
                    <a:ext uri="{9D8B030D-6E8A-4147-A177-3AD203B41FA5}">
                      <a16:colId xmlns:a16="http://schemas.microsoft.com/office/drawing/2014/main" val="1139402184"/>
                    </a:ext>
                  </a:extLst>
                </a:gridCol>
              </a:tblGrid>
              <a:tr h="427949">
                <a:tc>
                  <a:txBody>
                    <a:bodyPr/>
                    <a:lstStyle/>
                    <a:p>
                      <a:pPr algn="ctr"/>
                      <a:endParaRPr lang="en-US" sz="1600" dirty="0"/>
                    </a:p>
                  </a:txBody>
                  <a:tcPr anchor="ctr"/>
                </a:tc>
                <a:tc>
                  <a:txBody>
                    <a:bodyPr/>
                    <a:lstStyle/>
                    <a:p>
                      <a:pPr algn="ctr"/>
                      <a:r>
                        <a:rPr lang="en-US" sz="1600" dirty="0"/>
                        <a:t>Cognitive Phase</a:t>
                      </a:r>
                    </a:p>
                  </a:txBody>
                  <a:tcPr anchor="ctr"/>
                </a:tc>
                <a:tc>
                  <a:txBody>
                    <a:bodyPr/>
                    <a:lstStyle/>
                    <a:p>
                      <a:pPr algn="ctr"/>
                      <a:r>
                        <a:rPr lang="en-US" sz="1600" dirty="0"/>
                        <a:t>Associative Phase</a:t>
                      </a:r>
                    </a:p>
                  </a:txBody>
                  <a:tcPr anchor="ctr"/>
                </a:tc>
                <a:tc>
                  <a:txBody>
                    <a:bodyPr/>
                    <a:lstStyle/>
                    <a:p>
                      <a:pPr algn="ctr"/>
                      <a:r>
                        <a:rPr lang="en-US" sz="1600" dirty="0"/>
                        <a:t>Autonomous Phase</a:t>
                      </a:r>
                    </a:p>
                  </a:txBody>
                  <a:tcPr anchor="ctr"/>
                </a:tc>
                <a:extLst>
                  <a:ext uri="{0D108BD9-81ED-4DB2-BD59-A6C34878D82A}">
                    <a16:rowId xmlns:a16="http://schemas.microsoft.com/office/drawing/2014/main" val="938283042"/>
                  </a:ext>
                </a:extLst>
              </a:tr>
              <a:tr h="427949">
                <a:tc>
                  <a:txBody>
                    <a:bodyPr/>
                    <a:lstStyle/>
                    <a:p>
                      <a:pPr algn="l"/>
                      <a:r>
                        <a:rPr lang="en-US" sz="1600" b="1" dirty="0"/>
                        <a:t>Error detection</a:t>
                      </a:r>
                    </a:p>
                  </a:txBody>
                  <a:tcPr anchor="ctr"/>
                </a:tc>
                <a:tc>
                  <a:txBody>
                    <a:bodyPr/>
                    <a:lstStyle/>
                    <a:p>
                      <a:pPr marL="285750" indent="-285750" algn="l">
                        <a:buFont typeface="Arial" panose="020B0604020202020204" pitchFamily="34" charset="0"/>
                        <a:buChar char="•"/>
                      </a:pPr>
                      <a:r>
                        <a:rPr lang="en-US" sz="1600" dirty="0"/>
                        <a:t>Athlete has little capacity to detect or correct their own errors</a:t>
                      </a:r>
                    </a:p>
                  </a:txBody>
                  <a:tcPr anchor="ctr"/>
                </a:tc>
                <a:tc>
                  <a:txBody>
                    <a:bodyPr/>
                    <a:lstStyle/>
                    <a:p>
                      <a:pPr marL="285750" indent="-285750" algn="l">
                        <a:buFont typeface="Arial" panose="020B0604020202020204" pitchFamily="34" charset="0"/>
                        <a:buChar char="•"/>
                      </a:pPr>
                      <a:r>
                        <a:rPr lang="en-US" sz="1600" dirty="0"/>
                        <a:t>Athlete begins to detect and correct their own errors</a:t>
                      </a:r>
                    </a:p>
                  </a:txBody>
                  <a:tcPr anchor="ctr"/>
                </a:tc>
                <a:tc>
                  <a:txBody>
                    <a:bodyPr/>
                    <a:lstStyle/>
                    <a:p>
                      <a:pPr marL="285750" indent="-285750" algn="l">
                        <a:buFont typeface="Arial" panose="020B0604020202020204" pitchFamily="34" charset="0"/>
                        <a:buChar char="•"/>
                      </a:pPr>
                      <a:r>
                        <a:rPr lang="en-US" sz="1600" dirty="0"/>
                        <a:t>Athlete can detect their own errors and make adjustments accordingly</a:t>
                      </a:r>
                    </a:p>
                  </a:txBody>
                  <a:tcPr anchor="ctr"/>
                </a:tc>
                <a:extLst>
                  <a:ext uri="{0D108BD9-81ED-4DB2-BD59-A6C34878D82A}">
                    <a16:rowId xmlns:a16="http://schemas.microsoft.com/office/drawing/2014/main" val="3903457715"/>
                  </a:ext>
                </a:extLst>
              </a:tr>
              <a:tr h="1043799">
                <a:tc>
                  <a:txBody>
                    <a:bodyPr/>
                    <a:lstStyle/>
                    <a:p>
                      <a:pPr algn="l"/>
                      <a:r>
                        <a:rPr lang="en-US" sz="1600" b="1" dirty="0"/>
                        <a:t>Feedback</a:t>
                      </a:r>
                    </a:p>
                  </a:txBody>
                  <a:tcPr anchor="ctr"/>
                </a:tc>
                <a:tc>
                  <a:txBody>
                    <a:bodyPr/>
                    <a:lstStyle/>
                    <a:p>
                      <a:pPr marL="285750" indent="-285750" algn="l">
                        <a:buFont typeface="Arial" panose="020B0604020202020204" pitchFamily="34" charset="0"/>
                        <a:buChar char="•"/>
                      </a:pPr>
                      <a:r>
                        <a:rPr lang="en-US" sz="1600" dirty="0"/>
                        <a:t>Extrinsic augmented</a:t>
                      </a:r>
                    </a:p>
                    <a:p>
                      <a:pPr marL="285750" indent="-285750" algn="l">
                        <a:buFont typeface="Arial" panose="020B0604020202020204" pitchFamily="34" charset="0"/>
                        <a:buChar char="•"/>
                      </a:pPr>
                      <a:r>
                        <a:rPr lang="en-US" sz="1600" dirty="0"/>
                        <a:t>Simplistic and frequent feedback required</a:t>
                      </a:r>
                    </a:p>
                  </a:txBody>
                  <a:tcPr anchor="ctr"/>
                </a:tc>
                <a:tc>
                  <a:txBody>
                    <a:bodyPr/>
                    <a:lstStyle/>
                    <a:p>
                      <a:pPr marL="285750" indent="-285750" algn="l">
                        <a:buFont typeface="Arial" panose="020B0604020202020204" pitchFamily="34" charset="0"/>
                        <a:buChar char="•"/>
                      </a:pPr>
                      <a:r>
                        <a:rPr lang="en-US" sz="1600" dirty="0"/>
                        <a:t>Combination of extrinsic augmented and intrinsic</a:t>
                      </a:r>
                    </a:p>
                    <a:p>
                      <a:pPr marL="285750" indent="-285750" algn="l">
                        <a:buFont typeface="Arial" panose="020B0604020202020204" pitchFamily="34" charset="0"/>
                        <a:buChar char="•"/>
                      </a:pPr>
                      <a:r>
                        <a:rPr lang="en-US" sz="1600" dirty="0"/>
                        <a:t>More specific feedback required</a:t>
                      </a:r>
                    </a:p>
                  </a:txBody>
                  <a:tcPr anchor="ctr"/>
                </a:tc>
                <a:tc>
                  <a:txBody>
                    <a:bodyPr/>
                    <a:lstStyle/>
                    <a:p>
                      <a:pPr marL="285750" indent="-285750" algn="l">
                        <a:buFont typeface="Arial" panose="020B0604020202020204" pitchFamily="34" charset="0"/>
                        <a:buChar char="•"/>
                      </a:pPr>
                      <a:r>
                        <a:rPr lang="en-US" sz="1600" dirty="0"/>
                        <a:t>Mainly Intrinsic as athlete can self correct</a:t>
                      </a:r>
                    </a:p>
                    <a:p>
                      <a:pPr marL="285750" indent="-285750" algn="l">
                        <a:buFont typeface="Arial" panose="020B0604020202020204" pitchFamily="34" charset="0"/>
                        <a:buChar char="•"/>
                      </a:pPr>
                      <a:r>
                        <a:rPr lang="en-US" sz="1600" dirty="0"/>
                        <a:t>Very specific feedback when provided by extrinsic source</a:t>
                      </a:r>
                    </a:p>
                  </a:txBody>
                  <a:tcPr anchor="ctr"/>
                </a:tc>
                <a:extLst>
                  <a:ext uri="{0D108BD9-81ED-4DB2-BD59-A6C34878D82A}">
                    <a16:rowId xmlns:a16="http://schemas.microsoft.com/office/drawing/2014/main" val="1942288641"/>
                  </a:ext>
                </a:extLst>
              </a:tr>
              <a:tr h="805217">
                <a:tc>
                  <a:txBody>
                    <a:bodyPr/>
                    <a:lstStyle/>
                    <a:p>
                      <a:pPr algn="l"/>
                      <a:r>
                        <a:rPr lang="en-US" sz="1600" b="1" dirty="0"/>
                        <a:t>Cue recognition</a:t>
                      </a:r>
                    </a:p>
                  </a:txBody>
                  <a:tcPr anchor="ctr"/>
                </a:tc>
                <a:tc>
                  <a:txBody>
                    <a:bodyPr/>
                    <a:lstStyle/>
                    <a:p>
                      <a:pPr marL="285750" indent="-285750" algn="l">
                        <a:buFont typeface="Arial" panose="020B0604020202020204" pitchFamily="34" charset="0"/>
                        <a:buChar char="•"/>
                      </a:pPr>
                      <a:r>
                        <a:rPr lang="en-US" sz="1600" dirty="0"/>
                        <a:t>Little, if no cue recognition</a:t>
                      </a:r>
                    </a:p>
                  </a:txBody>
                  <a:tcPr anchor="ctr"/>
                </a:tc>
                <a:tc>
                  <a:txBody>
                    <a:bodyPr/>
                    <a:lstStyle/>
                    <a:p>
                      <a:pPr marL="285750" indent="-285750" algn="l">
                        <a:buFont typeface="Arial" panose="020B0604020202020204" pitchFamily="34" charset="0"/>
                        <a:buChar char="•"/>
                      </a:pPr>
                      <a:r>
                        <a:rPr lang="en-US" sz="1600" dirty="0"/>
                        <a:t>Some relevant cue recognition</a:t>
                      </a:r>
                    </a:p>
                  </a:txBody>
                  <a:tcPr anchor="ctr"/>
                </a:tc>
                <a:tc>
                  <a:txBody>
                    <a:bodyPr/>
                    <a:lstStyle/>
                    <a:p>
                      <a:pPr marL="285750" indent="-285750" algn="l">
                        <a:buFont typeface="Arial" panose="020B0604020202020204" pitchFamily="34" charset="0"/>
                        <a:buChar char="•"/>
                      </a:pPr>
                      <a:r>
                        <a:rPr lang="en-US" sz="1600" dirty="0"/>
                        <a:t>Attends only to relevant cues with improved decision making</a:t>
                      </a:r>
                    </a:p>
                  </a:txBody>
                  <a:tcPr anchor="ctr"/>
                </a:tc>
                <a:extLst>
                  <a:ext uri="{0D108BD9-81ED-4DB2-BD59-A6C34878D82A}">
                    <a16:rowId xmlns:a16="http://schemas.microsoft.com/office/drawing/2014/main" val="1821724721"/>
                  </a:ext>
                </a:extLst>
              </a:tr>
              <a:tr h="895174">
                <a:tc>
                  <a:txBody>
                    <a:bodyPr/>
                    <a:lstStyle/>
                    <a:p>
                      <a:pPr algn="l"/>
                      <a:r>
                        <a:rPr lang="en-US" sz="1600" b="1" dirty="0"/>
                        <a:t>Consistency of performance</a:t>
                      </a:r>
                    </a:p>
                  </a:txBody>
                  <a:tcPr anchor="ctr"/>
                </a:tc>
                <a:tc>
                  <a:txBody>
                    <a:bodyPr/>
                    <a:lstStyle/>
                    <a:p>
                      <a:pPr marL="285750" indent="-285750" algn="l">
                        <a:buFont typeface="Arial" panose="020B0604020202020204" pitchFamily="34" charset="0"/>
                        <a:buChar char="•"/>
                      </a:pPr>
                      <a:r>
                        <a:rPr lang="en-US" sz="1600" dirty="0"/>
                        <a:t>Very inconsistent from one attempt to the next</a:t>
                      </a:r>
                    </a:p>
                  </a:txBody>
                  <a:tcPr anchor="ctr"/>
                </a:tc>
                <a:tc>
                  <a:txBody>
                    <a:bodyPr/>
                    <a:lstStyle/>
                    <a:p>
                      <a:pPr marL="285750" indent="-285750" algn="l">
                        <a:buFont typeface="Arial" panose="020B0604020202020204" pitchFamily="34" charset="0"/>
                        <a:buChar char="•"/>
                      </a:pPr>
                      <a:r>
                        <a:rPr lang="en-US" sz="1600" dirty="0"/>
                        <a:t>Consistency improves </a:t>
                      </a:r>
                    </a:p>
                  </a:txBody>
                  <a:tcPr anchor="ctr"/>
                </a:tc>
                <a:tc>
                  <a:txBody>
                    <a:bodyPr/>
                    <a:lstStyle/>
                    <a:p>
                      <a:pPr marL="285750" indent="-285750" algn="l">
                        <a:buFont typeface="Arial" panose="020B0604020202020204" pitchFamily="34" charset="0"/>
                        <a:buChar char="•"/>
                      </a:pPr>
                      <a:r>
                        <a:rPr lang="en-US" sz="1600" dirty="0"/>
                        <a:t>Low performance variability</a:t>
                      </a:r>
                    </a:p>
                  </a:txBody>
                  <a:tcPr anchor="ctr"/>
                </a:tc>
                <a:extLst>
                  <a:ext uri="{0D108BD9-81ED-4DB2-BD59-A6C34878D82A}">
                    <a16:rowId xmlns:a16="http://schemas.microsoft.com/office/drawing/2014/main" val="1179234393"/>
                  </a:ext>
                </a:extLst>
              </a:tr>
              <a:tr h="805217">
                <a:tc>
                  <a:txBody>
                    <a:bodyPr/>
                    <a:lstStyle/>
                    <a:p>
                      <a:pPr algn="l"/>
                      <a:r>
                        <a:rPr lang="en-US" sz="1600" b="1" dirty="0"/>
                        <a:t>Size and frequency of errors</a:t>
                      </a:r>
                    </a:p>
                  </a:txBody>
                  <a:tcPr anchor="ctr"/>
                </a:tc>
                <a:tc>
                  <a:txBody>
                    <a:bodyPr/>
                    <a:lstStyle/>
                    <a:p>
                      <a:pPr marL="285750" indent="-285750" algn="l">
                        <a:buFont typeface="Arial" panose="020B0604020202020204" pitchFamily="34" charset="0"/>
                        <a:buChar char="•"/>
                      </a:pPr>
                      <a:r>
                        <a:rPr lang="en-US" sz="1600" dirty="0"/>
                        <a:t>Large size and frequency of errors</a:t>
                      </a:r>
                    </a:p>
                  </a:txBody>
                  <a:tcPr anchor="ctr"/>
                </a:tc>
                <a:tc>
                  <a:txBody>
                    <a:bodyPr/>
                    <a:lstStyle/>
                    <a:p>
                      <a:pPr marL="285750" indent="-285750" algn="l">
                        <a:buFont typeface="Arial" panose="020B0604020202020204" pitchFamily="34" charset="0"/>
                        <a:buChar char="•"/>
                      </a:pPr>
                      <a:r>
                        <a:rPr lang="en-US" sz="1600" dirty="0"/>
                        <a:t>Moderate size and frequency of errors</a:t>
                      </a:r>
                    </a:p>
                  </a:txBody>
                  <a:tcPr anchor="ctr"/>
                </a:tc>
                <a:tc>
                  <a:txBody>
                    <a:bodyPr/>
                    <a:lstStyle/>
                    <a:p>
                      <a:pPr marL="285750" indent="-285750" algn="l">
                        <a:buFont typeface="Arial" panose="020B0604020202020204" pitchFamily="34" charset="0"/>
                        <a:buChar char="•"/>
                      </a:pPr>
                      <a:r>
                        <a:rPr lang="en-US" sz="1600" dirty="0"/>
                        <a:t>Very low size and frequency of errors</a:t>
                      </a:r>
                    </a:p>
                  </a:txBody>
                  <a:tcPr anchor="ctr"/>
                </a:tc>
                <a:extLst>
                  <a:ext uri="{0D108BD9-81ED-4DB2-BD59-A6C34878D82A}">
                    <a16:rowId xmlns:a16="http://schemas.microsoft.com/office/drawing/2014/main" val="4079921665"/>
                  </a:ext>
                </a:extLst>
              </a:tr>
              <a:tr h="476198">
                <a:tc>
                  <a:txBody>
                    <a:bodyPr/>
                    <a:lstStyle/>
                    <a:p>
                      <a:pPr algn="l"/>
                      <a:r>
                        <a:rPr lang="en-US" sz="1600" b="1" dirty="0"/>
                        <a:t>Type of performer</a:t>
                      </a:r>
                    </a:p>
                  </a:txBody>
                  <a:tcPr anchor="ctr"/>
                </a:tc>
                <a:tc>
                  <a:txBody>
                    <a:bodyPr/>
                    <a:lstStyle/>
                    <a:p>
                      <a:pPr marL="285750" indent="-285750" algn="l">
                        <a:buFont typeface="Arial" panose="020B0604020202020204" pitchFamily="34" charset="0"/>
                        <a:buChar char="•"/>
                      </a:pPr>
                      <a:r>
                        <a:rPr lang="en-US" sz="1600" dirty="0"/>
                        <a:t>Novice </a:t>
                      </a:r>
                    </a:p>
                  </a:txBody>
                  <a:tcPr anchor="ctr"/>
                </a:tc>
                <a:tc>
                  <a:txBody>
                    <a:bodyPr/>
                    <a:lstStyle/>
                    <a:p>
                      <a:pPr marL="285750" indent="-285750" algn="l">
                        <a:buFont typeface="Arial" panose="020B0604020202020204" pitchFamily="34" charset="0"/>
                        <a:buChar char="•"/>
                      </a:pPr>
                      <a:r>
                        <a:rPr lang="en-US" sz="1600" dirty="0"/>
                        <a:t>Intermediate </a:t>
                      </a:r>
                    </a:p>
                  </a:txBody>
                  <a:tcPr anchor="ctr"/>
                </a:tc>
                <a:tc>
                  <a:txBody>
                    <a:bodyPr/>
                    <a:lstStyle/>
                    <a:p>
                      <a:pPr marL="285750" indent="-285750" algn="l">
                        <a:buFont typeface="Arial" panose="020B0604020202020204" pitchFamily="34" charset="0"/>
                        <a:buChar char="•"/>
                      </a:pPr>
                      <a:r>
                        <a:rPr lang="en-US" sz="1600" dirty="0"/>
                        <a:t>Expert </a:t>
                      </a:r>
                    </a:p>
                  </a:txBody>
                  <a:tcPr anchor="ctr"/>
                </a:tc>
                <a:extLst>
                  <a:ext uri="{0D108BD9-81ED-4DB2-BD59-A6C34878D82A}">
                    <a16:rowId xmlns:a16="http://schemas.microsoft.com/office/drawing/2014/main" val="1363552082"/>
                  </a:ext>
                </a:extLst>
              </a:tr>
            </a:tbl>
          </a:graphicData>
        </a:graphic>
      </p:graphicFrame>
      <p:pic>
        <p:nvPicPr>
          <p:cNvPr id="8" name="Picture 2" descr="C:\Program Files\Microsoft Office\MEDIA\CAGCAT10\j0185604.wmf">
            <a:hlinkClick r:id="rId2" action="ppaction://hlinksldjump"/>
            <a:extLst>
              <a:ext uri="{FF2B5EF4-FFF2-40B4-BE49-F238E27FC236}">
                <a16:creationId xmlns:a16="http://schemas.microsoft.com/office/drawing/2014/main" id="{3BFA8052-8366-CA49-924E-993A7E10205E}"/>
              </a:ext>
            </a:extLst>
          </p:cNvPr>
          <p:cNvPicPr>
            <a:picLocks noChangeAspect="1" noChangeArrowheads="1"/>
          </p:cNvPicPr>
          <p:nvPr/>
        </p:nvPicPr>
        <p:blipFill>
          <a:blip r:embed="rId3" cstate="print"/>
          <a:srcRect/>
          <a:stretch>
            <a:fillRect/>
          </a:stretch>
        </p:blipFill>
        <p:spPr bwMode="auto">
          <a:xfrm>
            <a:off x="63192" y="6300897"/>
            <a:ext cx="457501" cy="457955"/>
          </a:xfrm>
          <a:prstGeom prst="rect">
            <a:avLst/>
          </a:prstGeom>
          <a:noFill/>
        </p:spPr>
      </p:pic>
      <p:sp>
        <p:nvSpPr>
          <p:cNvPr id="9" name="TextBox 8">
            <a:hlinkClick r:id="rId2" action="ppaction://hlinksldjump"/>
            <a:extLst>
              <a:ext uri="{FF2B5EF4-FFF2-40B4-BE49-F238E27FC236}">
                <a16:creationId xmlns:a16="http://schemas.microsoft.com/office/drawing/2014/main" id="{BD8E3CC4-4761-E145-A7D0-6E74066992C7}"/>
              </a:ext>
            </a:extLst>
          </p:cNvPr>
          <p:cNvSpPr txBox="1"/>
          <p:nvPr/>
        </p:nvSpPr>
        <p:spPr>
          <a:xfrm>
            <a:off x="-89208" y="668265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ED5E3E2E-32C7-E849-AC5D-A183AAB9BF1A}"/>
              </a:ext>
            </a:extLst>
          </p:cNvPr>
          <p:cNvSpPr txBox="1"/>
          <p:nvPr/>
        </p:nvSpPr>
        <p:spPr>
          <a:xfrm>
            <a:off x="1" y="1"/>
            <a:ext cx="9144000" cy="461665"/>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Fitts and </a:t>
            </a:r>
            <a:r>
              <a:rPr lang="en-GB" sz="2400" b="1" cap="all" dirty="0" err="1">
                <a:solidFill>
                  <a:prstClr val="white"/>
                </a:solidFill>
              </a:rPr>
              <a:t>posner</a:t>
            </a:r>
            <a:r>
              <a:rPr lang="en-GB" sz="2400" b="1" cap="all" dirty="0">
                <a:solidFill>
                  <a:prstClr val="white"/>
                </a:solidFill>
              </a:rPr>
              <a:t> PHASES of MOTOR learning</a:t>
            </a:r>
          </a:p>
        </p:txBody>
      </p:sp>
    </p:spTree>
    <p:extLst>
      <p:ext uri="{BB962C8B-B14F-4D97-AF65-F5344CB8AC3E}">
        <p14:creationId xmlns:p14="http://schemas.microsoft.com/office/powerpoint/2010/main" val="402129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27</a:t>
            </a:fld>
            <a:endParaRPr lang="en-US"/>
          </a:p>
        </p:txBody>
      </p:sp>
      <p:sp>
        <p:nvSpPr>
          <p:cNvPr id="11" name="TextBox 10">
            <a:extLst>
              <a:ext uri="{FF2B5EF4-FFF2-40B4-BE49-F238E27FC236}">
                <a16:creationId xmlns:a16="http://schemas.microsoft.com/office/drawing/2014/main" id="{8FB2DE9E-212F-4A90-BF54-6819C67CBF99}"/>
              </a:ext>
            </a:extLst>
          </p:cNvPr>
          <p:cNvSpPr txBox="1"/>
          <p:nvPr/>
        </p:nvSpPr>
        <p:spPr>
          <a:xfrm>
            <a:off x="251520" y="874375"/>
            <a:ext cx="8640960" cy="175432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lvl="0" indent="-285750">
              <a:buFont typeface="Arial" panose="020B0604020202020204" pitchFamily="34" charset="0"/>
              <a:buChar char="•"/>
            </a:pPr>
            <a:r>
              <a:rPr lang="en-AU" dirty="0">
                <a:highlight>
                  <a:srgbClr val="FFFF00"/>
                </a:highlight>
              </a:rPr>
              <a:t>Phases of information processing during skill performance</a:t>
            </a:r>
          </a:p>
          <a:p>
            <a:pPr marL="742950" lvl="1" indent="-285750">
              <a:buFont typeface="Arial" panose="020B0604020202020204" pitchFamily="34" charset="0"/>
              <a:buChar char="•"/>
            </a:pPr>
            <a:r>
              <a:rPr lang="en-AU" dirty="0">
                <a:highlight>
                  <a:srgbClr val="FFFF00"/>
                </a:highlight>
              </a:rPr>
              <a:t>identification of stimuli/input</a:t>
            </a:r>
          </a:p>
          <a:p>
            <a:pPr marL="742950" lvl="1" indent="-285750">
              <a:buFont typeface="Arial" panose="020B0604020202020204" pitchFamily="34" charset="0"/>
              <a:buChar char="•"/>
            </a:pPr>
            <a:r>
              <a:rPr lang="en-AU" dirty="0">
                <a:highlight>
                  <a:srgbClr val="FFFF00"/>
                </a:highlight>
              </a:rPr>
              <a:t>response identification/decision making</a:t>
            </a:r>
          </a:p>
          <a:p>
            <a:pPr marL="742950" lvl="1" indent="-285750">
              <a:buFont typeface="Arial" panose="020B0604020202020204" pitchFamily="34" charset="0"/>
              <a:buChar char="•"/>
            </a:pPr>
            <a:r>
              <a:rPr lang="en-AU" dirty="0">
                <a:highlight>
                  <a:srgbClr val="FFFF00"/>
                </a:highlight>
              </a:rPr>
              <a:t>response/output</a:t>
            </a:r>
          </a:p>
          <a:p>
            <a:pPr marL="742950" lvl="1" indent="-285750">
              <a:buFont typeface="Arial" panose="020B0604020202020204" pitchFamily="34" charset="0"/>
              <a:buChar char="•"/>
            </a:pPr>
            <a:r>
              <a:rPr lang="en-AU" dirty="0">
                <a:highlight>
                  <a:srgbClr val="FFFF00"/>
                </a:highlight>
              </a:rPr>
              <a:t>feedback</a:t>
            </a:r>
          </a:p>
          <a:p>
            <a:pPr marL="1200150" lvl="2" indent="-285750">
              <a:buFont typeface="Arial" panose="020B0604020202020204" pitchFamily="34" charset="0"/>
              <a:buChar char="•"/>
            </a:pPr>
            <a:endParaRPr lang="en-AU"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9" name="TextBox 8">
            <a:extLst>
              <a:ext uri="{FF2B5EF4-FFF2-40B4-BE49-F238E27FC236}">
                <a16:creationId xmlns:a16="http://schemas.microsoft.com/office/drawing/2014/main" id="{CC6676A5-2941-6C48-91C0-0017E32F8E4C}"/>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sp>
        <p:nvSpPr>
          <p:cNvPr id="15" name="TextBox 14">
            <a:extLst>
              <a:ext uri="{FF2B5EF4-FFF2-40B4-BE49-F238E27FC236}">
                <a16:creationId xmlns:a16="http://schemas.microsoft.com/office/drawing/2014/main" id="{2C0E8F4C-3C97-524E-9DE0-010D96A32AB7}"/>
              </a:ext>
            </a:extLst>
          </p:cNvPr>
          <p:cNvSpPr txBox="1"/>
          <p:nvPr/>
        </p:nvSpPr>
        <p:spPr>
          <a:xfrm>
            <a:off x="2516258" y="2413257"/>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Tree>
    <p:extLst>
      <p:ext uri="{BB962C8B-B14F-4D97-AF65-F5344CB8AC3E}">
        <p14:creationId xmlns:p14="http://schemas.microsoft.com/office/powerpoint/2010/main" val="2202193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28</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sp>
        <p:nvSpPr>
          <p:cNvPr id="11" name="TextBox 10">
            <a:extLst>
              <a:ext uri="{FF2B5EF4-FFF2-40B4-BE49-F238E27FC236}">
                <a16:creationId xmlns:a16="http://schemas.microsoft.com/office/drawing/2014/main" id="{8FB2DE9E-212F-4A90-BF54-6819C67CBF99}"/>
              </a:ext>
            </a:extLst>
          </p:cNvPr>
          <p:cNvSpPr txBox="1"/>
          <p:nvPr/>
        </p:nvSpPr>
        <p:spPr>
          <a:xfrm>
            <a:off x="251520" y="874375"/>
            <a:ext cx="8640960" cy="1200329"/>
          </a:xfrm>
          <a:prstGeom prst="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en-AU" dirty="0">
                <a:latin typeface="Calibri" panose="020F0502020204030204" pitchFamily="34" charset="0"/>
                <a:ea typeface="Times New Roman" panose="02020603050405020304" pitchFamily="18" charset="0"/>
                <a:cs typeface="Calibri" panose="020F0502020204030204" pitchFamily="34" charset="0"/>
              </a:rPr>
              <a:t>The information processing model is based on the central nervous system that controls the body. This model describes separate cognitive stages involving perception, decision-making and response execution to enable a performer’s decision-making to occur prior to any action­.</a:t>
            </a:r>
            <a:endParaRPr lang="en-AU"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pic>
        <p:nvPicPr>
          <p:cNvPr id="9" name="Picture 2" descr="Time trial cycling by jimmyharris.">
            <a:extLst>
              <a:ext uri="{FF2B5EF4-FFF2-40B4-BE49-F238E27FC236}">
                <a16:creationId xmlns:a16="http://schemas.microsoft.com/office/drawing/2014/main" id="{BFFFFBF6-1DAB-4BE1-8267-26AB35AB5797}"/>
              </a:ext>
            </a:extLst>
          </p:cNvPr>
          <p:cNvPicPr>
            <a:picLocks noChangeAspect="1" noChangeArrowheads="1"/>
          </p:cNvPicPr>
          <p:nvPr/>
        </p:nvPicPr>
        <p:blipFill>
          <a:blip r:embed="rId4" cstate="print"/>
          <a:srcRect/>
          <a:stretch>
            <a:fillRect/>
          </a:stretch>
        </p:blipFill>
        <p:spPr bwMode="auto">
          <a:xfrm>
            <a:off x="1972114" y="2487413"/>
            <a:ext cx="5268658" cy="3508927"/>
          </a:xfrm>
          <a:prstGeom prst="rect">
            <a:avLst/>
          </a:prstGeom>
          <a:noFill/>
        </p:spPr>
      </p:pic>
      <p:sp>
        <p:nvSpPr>
          <p:cNvPr id="15" name="Rectangle 14">
            <a:extLst>
              <a:ext uri="{FF2B5EF4-FFF2-40B4-BE49-F238E27FC236}">
                <a16:creationId xmlns:a16="http://schemas.microsoft.com/office/drawing/2014/main" id="{1E63EDE8-748C-44C4-820D-CF4DA404FCDB}"/>
              </a:ext>
            </a:extLst>
          </p:cNvPr>
          <p:cNvSpPr/>
          <p:nvPr/>
        </p:nvSpPr>
        <p:spPr>
          <a:xfrm>
            <a:off x="3063062" y="5967608"/>
            <a:ext cx="4267200" cy="184666"/>
          </a:xfrm>
          <a:prstGeom prst="rect">
            <a:avLst/>
          </a:prstGeom>
        </p:spPr>
        <p:txBody>
          <a:bodyPr wrap="square">
            <a:spAutoFit/>
          </a:bodyPr>
          <a:lstStyle/>
          <a:p>
            <a:pPr algn="r"/>
            <a:r>
              <a:rPr lang="en-AU" sz="600" dirty="0"/>
              <a:t>www.flickr.com/photos/jimmyharris/116157552/</a:t>
            </a:r>
          </a:p>
        </p:txBody>
      </p:sp>
    </p:spTree>
    <p:extLst>
      <p:ext uri="{BB962C8B-B14F-4D97-AF65-F5344CB8AC3E}">
        <p14:creationId xmlns:p14="http://schemas.microsoft.com/office/powerpoint/2010/main" val="605823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29</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26" name="Content Placeholder 2">
            <a:extLst>
              <a:ext uri="{FF2B5EF4-FFF2-40B4-BE49-F238E27FC236}">
                <a16:creationId xmlns:a16="http://schemas.microsoft.com/office/drawing/2014/main" id="{E7643F92-5C58-488E-BD21-DDC4FF50A1B6}"/>
              </a:ext>
            </a:extLst>
          </p:cNvPr>
          <p:cNvSpPr txBox="1">
            <a:spLocks/>
          </p:cNvSpPr>
          <p:nvPr/>
        </p:nvSpPr>
        <p:spPr>
          <a:xfrm>
            <a:off x="304800" y="846713"/>
            <a:ext cx="8229600" cy="2077514"/>
          </a:xfrm>
          <a:prstGeom prst="rect">
            <a:avLst/>
          </a:prstGeom>
          <a:solidFill>
            <a:schemeClr val="bg1"/>
          </a:solidFill>
          <a:ln>
            <a:solidFill>
              <a:srgbClr val="0070C0"/>
            </a:solidFill>
          </a:ln>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Font typeface="Arial" pitchFamily="34" charset="0"/>
              <a:buNone/>
            </a:pPr>
            <a:r>
              <a:rPr lang="en-US" sz="1800" u="sng" dirty="0"/>
              <a:t>Information Processing Model of Learning</a:t>
            </a:r>
          </a:p>
          <a:p>
            <a:pPr>
              <a:spcBef>
                <a:spcPts val="0"/>
              </a:spcBef>
            </a:pPr>
            <a:r>
              <a:rPr lang="en-US" sz="1800" dirty="0"/>
              <a:t>Information processing describes how performers;</a:t>
            </a:r>
          </a:p>
          <a:p>
            <a:pPr marL="815975" indent="-285750">
              <a:spcBef>
                <a:spcPts val="0"/>
              </a:spcBef>
              <a:buFont typeface="Cambria Math" panose="02040503050406030204" pitchFamily="18" charset="0"/>
              <a:buChar char="⎯"/>
            </a:pPr>
            <a:r>
              <a:rPr lang="en-US" sz="1800" dirty="0"/>
              <a:t>Take in large amounts of information from the environment</a:t>
            </a:r>
          </a:p>
          <a:p>
            <a:pPr marL="815975" indent="-285750">
              <a:spcBef>
                <a:spcPts val="0"/>
              </a:spcBef>
              <a:buFont typeface="Cambria Math" panose="02040503050406030204" pitchFamily="18" charset="0"/>
              <a:buChar char="⎯"/>
            </a:pPr>
            <a:r>
              <a:rPr lang="en-US" sz="1800" dirty="0"/>
              <a:t>Analyse and interpret the information</a:t>
            </a:r>
          </a:p>
          <a:p>
            <a:pPr marL="815975" indent="-285750">
              <a:spcBef>
                <a:spcPts val="0"/>
              </a:spcBef>
              <a:buFont typeface="Cambria Math" panose="02040503050406030204" pitchFamily="18" charset="0"/>
              <a:buChar char="⎯"/>
            </a:pPr>
            <a:r>
              <a:rPr lang="en-US" sz="1800" dirty="0"/>
              <a:t>Make decisions about what response to make</a:t>
            </a:r>
          </a:p>
          <a:p>
            <a:pPr marL="633413" indent="-103188">
              <a:spcBef>
                <a:spcPts val="0"/>
              </a:spcBef>
            </a:pPr>
            <a:endParaRPr lang="en-US" sz="1000" dirty="0"/>
          </a:p>
          <a:p>
            <a:pPr>
              <a:spcBef>
                <a:spcPts val="0"/>
              </a:spcBef>
            </a:pPr>
            <a:r>
              <a:rPr lang="en-US" sz="1800" dirty="0"/>
              <a:t>The information processing model is a 4 stage process</a:t>
            </a:r>
          </a:p>
        </p:txBody>
      </p:sp>
      <p:sp>
        <p:nvSpPr>
          <p:cNvPr id="32" name="Rounded Rectangle 27">
            <a:extLst>
              <a:ext uri="{FF2B5EF4-FFF2-40B4-BE49-F238E27FC236}">
                <a16:creationId xmlns:a16="http://schemas.microsoft.com/office/drawing/2014/main" id="{0CA09436-978E-412F-A65B-98D5F5355D58}"/>
              </a:ext>
            </a:extLst>
          </p:cNvPr>
          <p:cNvSpPr/>
          <p:nvPr/>
        </p:nvSpPr>
        <p:spPr>
          <a:xfrm>
            <a:off x="3810000" y="3309273"/>
            <a:ext cx="1828800" cy="2077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FFF00"/>
                </a:solidFill>
              </a:rPr>
              <a:t>2. </a:t>
            </a:r>
            <a:r>
              <a:rPr lang="en-AU" b="1" u="sng" dirty="0">
                <a:solidFill>
                  <a:srgbClr val="FFFF00"/>
                </a:solidFill>
              </a:rPr>
              <a:t>PROCESSING</a:t>
            </a:r>
          </a:p>
          <a:p>
            <a:pPr algn="ctr"/>
            <a:endParaRPr lang="en-AU" sz="1000" b="1" u="sng" dirty="0">
              <a:solidFill>
                <a:srgbClr val="FFFF00"/>
              </a:solidFill>
            </a:endParaRPr>
          </a:p>
          <a:p>
            <a:pPr algn="ctr"/>
            <a:r>
              <a:rPr lang="en-AU" b="1" dirty="0">
                <a:solidFill>
                  <a:srgbClr val="FFFF00"/>
                </a:solidFill>
              </a:rPr>
              <a:t>Information analysed, interpreted and response selected</a:t>
            </a:r>
          </a:p>
        </p:txBody>
      </p:sp>
      <p:grpSp>
        <p:nvGrpSpPr>
          <p:cNvPr id="6" name="Group 5">
            <a:extLst>
              <a:ext uri="{FF2B5EF4-FFF2-40B4-BE49-F238E27FC236}">
                <a16:creationId xmlns:a16="http://schemas.microsoft.com/office/drawing/2014/main" id="{A0B7D1A4-7E2E-4C43-B464-D26E8827E8E2}"/>
              </a:ext>
            </a:extLst>
          </p:cNvPr>
          <p:cNvGrpSpPr/>
          <p:nvPr/>
        </p:nvGrpSpPr>
        <p:grpSpPr>
          <a:xfrm>
            <a:off x="223232" y="3393681"/>
            <a:ext cx="8697535" cy="3131685"/>
            <a:chOff x="228600" y="3200400"/>
            <a:chExt cx="8697535" cy="3258949"/>
          </a:xfrm>
        </p:grpSpPr>
        <p:sp>
          <p:nvSpPr>
            <p:cNvPr id="27" name="Rounded Rectangle 3">
              <a:extLst>
                <a:ext uri="{FF2B5EF4-FFF2-40B4-BE49-F238E27FC236}">
                  <a16:creationId xmlns:a16="http://schemas.microsoft.com/office/drawing/2014/main" id="{73C295B2-EB01-407F-AD64-60BB85D992CD}"/>
                </a:ext>
              </a:extLst>
            </p:cNvPr>
            <p:cNvSpPr/>
            <p:nvPr/>
          </p:nvSpPr>
          <p:spPr>
            <a:xfrm>
              <a:off x="838200" y="3200400"/>
              <a:ext cx="1828800" cy="2055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8" name="Straight Arrow Connector 27">
              <a:extLst>
                <a:ext uri="{FF2B5EF4-FFF2-40B4-BE49-F238E27FC236}">
                  <a16:creationId xmlns:a16="http://schemas.microsoft.com/office/drawing/2014/main" id="{37C64F40-5816-465F-A5B9-D85194E4D2C3}"/>
                </a:ext>
              </a:extLst>
            </p:cNvPr>
            <p:cNvCxnSpPr/>
            <p:nvPr/>
          </p:nvCxnSpPr>
          <p:spPr>
            <a:xfrm>
              <a:off x="2971800" y="4038600"/>
              <a:ext cx="762000" cy="1588"/>
            </a:xfrm>
            <a:prstGeom prst="straightConnector1">
              <a:avLst/>
            </a:prstGeom>
            <a:ln w="539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82E9EA4-CD3F-455E-A026-60E62CABD844}"/>
                </a:ext>
              </a:extLst>
            </p:cNvPr>
            <p:cNvCxnSpPr/>
            <p:nvPr/>
          </p:nvCxnSpPr>
          <p:spPr>
            <a:xfrm>
              <a:off x="5791200" y="4038600"/>
              <a:ext cx="762000" cy="1588"/>
            </a:xfrm>
            <a:prstGeom prst="straightConnector1">
              <a:avLst/>
            </a:prstGeom>
            <a:ln w="539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EA238E-8E83-41F3-B86D-2FBF1A5C5120}"/>
                </a:ext>
              </a:extLst>
            </p:cNvPr>
            <p:cNvCxnSpPr>
              <a:cxnSpLocks/>
            </p:cNvCxnSpPr>
            <p:nvPr/>
          </p:nvCxnSpPr>
          <p:spPr>
            <a:xfrm>
              <a:off x="228600" y="4038600"/>
              <a:ext cx="0" cy="1639683"/>
            </a:xfrm>
            <a:prstGeom prst="line">
              <a:avLst/>
            </a:prstGeom>
            <a:ln w="539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2426028-BE7C-4D7F-8E08-659A3773DC34}"/>
                </a:ext>
              </a:extLst>
            </p:cNvPr>
            <p:cNvCxnSpPr/>
            <p:nvPr/>
          </p:nvCxnSpPr>
          <p:spPr>
            <a:xfrm>
              <a:off x="228600" y="4038600"/>
              <a:ext cx="609600" cy="1588"/>
            </a:xfrm>
            <a:prstGeom prst="straightConnector1">
              <a:avLst/>
            </a:prstGeom>
            <a:ln w="539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28">
              <a:extLst>
                <a:ext uri="{FF2B5EF4-FFF2-40B4-BE49-F238E27FC236}">
                  <a16:creationId xmlns:a16="http://schemas.microsoft.com/office/drawing/2014/main" id="{24FE0B96-66F3-4B1A-8E1F-E78184603334}"/>
                </a:ext>
              </a:extLst>
            </p:cNvPr>
            <p:cNvSpPr/>
            <p:nvPr/>
          </p:nvSpPr>
          <p:spPr>
            <a:xfrm>
              <a:off x="6629400" y="3200400"/>
              <a:ext cx="1828800" cy="2054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a:extLst>
                <a:ext uri="{FF2B5EF4-FFF2-40B4-BE49-F238E27FC236}">
                  <a16:creationId xmlns:a16="http://schemas.microsoft.com/office/drawing/2014/main" id="{5684D10D-9B77-42B8-9AA3-EC9799AC4559}"/>
                </a:ext>
              </a:extLst>
            </p:cNvPr>
            <p:cNvSpPr txBox="1"/>
            <p:nvPr/>
          </p:nvSpPr>
          <p:spPr>
            <a:xfrm>
              <a:off x="838200" y="3200400"/>
              <a:ext cx="1752600" cy="1908215"/>
            </a:xfrm>
            <a:prstGeom prst="rect">
              <a:avLst/>
            </a:prstGeom>
            <a:noFill/>
          </p:spPr>
          <p:txBody>
            <a:bodyPr wrap="square" rtlCol="0">
              <a:spAutoFit/>
            </a:bodyPr>
            <a:lstStyle/>
            <a:p>
              <a:pPr algn="ctr"/>
              <a:r>
                <a:rPr lang="en-AU" b="1" dirty="0">
                  <a:solidFill>
                    <a:srgbClr val="FFFF00"/>
                  </a:solidFill>
                </a:rPr>
                <a:t>1. </a:t>
              </a:r>
              <a:r>
                <a:rPr lang="en-AU" b="1" u="sng" dirty="0">
                  <a:solidFill>
                    <a:srgbClr val="FFFF00"/>
                  </a:solidFill>
                </a:rPr>
                <a:t>INPUT</a:t>
              </a:r>
            </a:p>
            <a:p>
              <a:pPr algn="ctr"/>
              <a:endParaRPr lang="en-AU" sz="1000" b="1" dirty="0">
                <a:solidFill>
                  <a:srgbClr val="FFFF00"/>
                </a:solidFill>
              </a:endParaRPr>
            </a:p>
            <a:p>
              <a:pPr algn="ctr"/>
              <a:r>
                <a:rPr lang="en-AU" b="1" dirty="0">
                  <a:solidFill>
                    <a:srgbClr val="FFFF00"/>
                  </a:solidFill>
                </a:rPr>
                <a:t>Information received by sensory system – mainly sight, sound, touch</a:t>
              </a:r>
            </a:p>
          </p:txBody>
        </p:sp>
        <p:sp>
          <p:nvSpPr>
            <p:cNvPr id="36" name="TextBox 35">
              <a:extLst>
                <a:ext uri="{FF2B5EF4-FFF2-40B4-BE49-F238E27FC236}">
                  <a16:creationId xmlns:a16="http://schemas.microsoft.com/office/drawing/2014/main" id="{7FFFE47A-F77E-4655-8DB2-F426F792BA6E}"/>
                </a:ext>
              </a:extLst>
            </p:cNvPr>
            <p:cNvSpPr txBox="1"/>
            <p:nvPr/>
          </p:nvSpPr>
          <p:spPr>
            <a:xfrm>
              <a:off x="1415068" y="6090017"/>
              <a:ext cx="6019800" cy="369332"/>
            </a:xfrm>
            <a:prstGeom prst="rect">
              <a:avLst/>
            </a:prstGeom>
            <a:solidFill>
              <a:srgbClr val="FA12CE"/>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b="1" dirty="0">
                  <a:solidFill>
                    <a:schemeClr val="bg1"/>
                  </a:solidFill>
                </a:rPr>
                <a:t>A simple Information Processing Model</a:t>
              </a:r>
            </a:p>
          </p:txBody>
        </p:sp>
        <p:cxnSp>
          <p:nvCxnSpPr>
            <p:cNvPr id="37" name="Straight Connector 36">
              <a:extLst>
                <a:ext uri="{FF2B5EF4-FFF2-40B4-BE49-F238E27FC236}">
                  <a16:creationId xmlns:a16="http://schemas.microsoft.com/office/drawing/2014/main" id="{169CDF32-C2A6-4A25-AA58-332E1F6624F3}"/>
                </a:ext>
              </a:extLst>
            </p:cNvPr>
            <p:cNvCxnSpPr/>
            <p:nvPr/>
          </p:nvCxnSpPr>
          <p:spPr>
            <a:xfrm>
              <a:off x="8534400" y="3962400"/>
              <a:ext cx="381000" cy="0"/>
            </a:xfrm>
            <a:prstGeom prst="line">
              <a:avLst/>
            </a:prstGeom>
            <a:ln w="53975">
              <a:solidFill>
                <a:srgbClr val="7030A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5237DAA-1017-48A5-951D-34C69601E554}"/>
                </a:ext>
              </a:extLst>
            </p:cNvPr>
            <p:cNvSpPr txBox="1"/>
            <p:nvPr/>
          </p:nvSpPr>
          <p:spPr>
            <a:xfrm>
              <a:off x="6781800" y="3276600"/>
              <a:ext cx="1524000" cy="1354217"/>
            </a:xfrm>
            <a:prstGeom prst="rect">
              <a:avLst/>
            </a:prstGeom>
            <a:noFill/>
          </p:spPr>
          <p:txBody>
            <a:bodyPr wrap="square" rtlCol="0">
              <a:spAutoFit/>
            </a:bodyPr>
            <a:lstStyle/>
            <a:p>
              <a:r>
                <a:rPr lang="en-AU" b="1" dirty="0">
                  <a:solidFill>
                    <a:srgbClr val="FFFF00"/>
                  </a:solidFill>
                </a:rPr>
                <a:t>3. </a:t>
              </a:r>
              <a:r>
                <a:rPr lang="en-AU" b="1" u="sng" dirty="0">
                  <a:solidFill>
                    <a:srgbClr val="FFFF00"/>
                  </a:solidFill>
                </a:rPr>
                <a:t>OUTPUT</a:t>
              </a:r>
            </a:p>
            <a:p>
              <a:endParaRPr lang="en-AU" sz="1000" b="1" u="sng" dirty="0">
                <a:solidFill>
                  <a:srgbClr val="FFFF00"/>
                </a:solidFill>
              </a:endParaRPr>
            </a:p>
            <a:p>
              <a:pPr algn="ctr"/>
              <a:r>
                <a:rPr lang="en-AU" b="1" dirty="0">
                  <a:solidFill>
                    <a:srgbClr val="FFFF00"/>
                  </a:solidFill>
                </a:rPr>
                <a:t>Selected movement is produced</a:t>
              </a:r>
            </a:p>
          </p:txBody>
        </p:sp>
        <p:sp>
          <p:nvSpPr>
            <p:cNvPr id="39" name="TextBox 38">
              <a:extLst>
                <a:ext uri="{FF2B5EF4-FFF2-40B4-BE49-F238E27FC236}">
                  <a16:creationId xmlns:a16="http://schemas.microsoft.com/office/drawing/2014/main" id="{443ED8B4-FE78-4A51-85F4-E54884481DA6}"/>
                </a:ext>
              </a:extLst>
            </p:cNvPr>
            <p:cNvSpPr txBox="1"/>
            <p:nvPr/>
          </p:nvSpPr>
          <p:spPr>
            <a:xfrm>
              <a:off x="783470" y="5355118"/>
              <a:ext cx="7696200" cy="672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AU" sz="1500" b="1" dirty="0">
                  <a:solidFill>
                    <a:srgbClr val="FFFF00"/>
                  </a:solidFill>
                </a:rPr>
                <a:t>4</a:t>
              </a:r>
              <a:r>
                <a:rPr lang="en-AU" b="1" dirty="0">
                  <a:solidFill>
                    <a:srgbClr val="FFFF00"/>
                  </a:solidFill>
                </a:rPr>
                <a:t>. </a:t>
              </a:r>
              <a:r>
                <a:rPr lang="en-AU" b="1" u="sng" dirty="0">
                  <a:solidFill>
                    <a:srgbClr val="FFFF00"/>
                  </a:solidFill>
                </a:rPr>
                <a:t>FEEDBACK </a:t>
              </a:r>
              <a:r>
                <a:rPr lang="en-AU" b="1" dirty="0">
                  <a:solidFill>
                    <a:srgbClr val="FFFF00"/>
                  </a:solidFill>
                </a:rPr>
                <a:t>– Information about performance is received ⎯ can be internal / external or both</a:t>
              </a:r>
            </a:p>
          </p:txBody>
        </p:sp>
        <p:cxnSp>
          <p:nvCxnSpPr>
            <p:cNvPr id="40" name="Straight Connector 39">
              <a:extLst>
                <a:ext uri="{FF2B5EF4-FFF2-40B4-BE49-F238E27FC236}">
                  <a16:creationId xmlns:a16="http://schemas.microsoft.com/office/drawing/2014/main" id="{A021FBC3-3C8D-41A0-9AFB-EB8E0C51BA1D}"/>
                </a:ext>
              </a:extLst>
            </p:cNvPr>
            <p:cNvCxnSpPr>
              <a:cxnSpLocks/>
            </p:cNvCxnSpPr>
            <p:nvPr/>
          </p:nvCxnSpPr>
          <p:spPr>
            <a:xfrm>
              <a:off x="8915400" y="3962400"/>
              <a:ext cx="0" cy="1715883"/>
            </a:xfrm>
            <a:prstGeom prst="line">
              <a:avLst/>
            </a:prstGeom>
            <a:ln w="539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B0AB50-7940-4E40-9C19-FF0766AC7E10}"/>
                </a:ext>
              </a:extLst>
            </p:cNvPr>
            <p:cNvCxnSpPr/>
            <p:nvPr/>
          </p:nvCxnSpPr>
          <p:spPr>
            <a:xfrm>
              <a:off x="228600" y="5678283"/>
              <a:ext cx="533400" cy="0"/>
            </a:xfrm>
            <a:prstGeom prst="line">
              <a:avLst/>
            </a:prstGeom>
            <a:ln w="539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FC8BE9-B043-4F16-B7A4-F66FA69BE8AC}"/>
                </a:ext>
              </a:extLst>
            </p:cNvPr>
            <p:cNvCxnSpPr/>
            <p:nvPr/>
          </p:nvCxnSpPr>
          <p:spPr>
            <a:xfrm rot="10800000" flipV="1">
              <a:off x="8468935" y="5678283"/>
              <a:ext cx="457200" cy="7596"/>
            </a:xfrm>
            <a:prstGeom prst="straightConnector1">
              <a:avLst/>
            </a:prstGeom>
            <a:ln w="539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1704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618751F-4ADA-1749-A82C-1469B5CF9085}"/>
              </a:ext>
            </a:extLst>
          </p:cNvPr>
          <p:cNvGraphicFramePr>
            <a:graphicFrameLocks noGrp="1"/>
          </p:cNvGraphicFramePr>
          <p:nvPr>
            <p:extLst>
              <p:ext uri="{D42A27DB-BD31-4B8C-83A1-F6EECF244321}">
                <p14:modId xmlns:p14="http://schemas.microsoft.com/office/powerpoint/2010/main" val="3656763622"/>
              </p:ext>
            </p:extLst>
          </p:nvPr>
        </p:nvGraphicFramePr>
        <p:xfrm>
          <a:off x="0" y="-21768"/>
          <a:ext cx="9144000" cy="6879769"/>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4819234"/>
                    </a:ext>
                  </a:extLst>
                </a:gridCol>
              </a:tblGrid>
              <a:tr h="565244">
                <a:tc>
                  <a:txBody>
                    <a:bodyPr/>
                    <a:lstStyle/>
                    <a:p>
                      <a:pPr algn="ctr"/>
                      <a:r>
                        <a:rPr lang="en-US" sz="2400" dirty="0">
                          <a:solidFill>
                            <a:schemeClr val="bg1"/>
                          </a:solidFill>
                        </a:rPr>
                        <a:t>CONTENTS</a:t>
                      </a:r>
                    </a:p>
                  </a:txBody>
                  <a:tcPr anchor="ctr">
                    <a:solidFill>
                      <a:schemeClr val="tx1"/>
                    </a:solidFill>
                  </a:tcPr>
                </a:tc>
                <a:extLst>
                  <a:ext uri="{0D108BD9-81ED-4DB2-BD59-A6C34878D82A}">
                    <a16:rowId xmlns:a16="http://schemas.microsoft.com/office/drawing/2014/main" val="715873296"/>
                  </a:ext>
                </a:extLst>
              </a:tr>
              <a:tr h="400433">
                <a:tc>
                  <a:txBody>
                    <a:bodyPr/>
                    <a:lstStyle/>
                    <a:p>
                      <a:r>
                        <a:rPr lang="en-AU" sz="1800" b="1" kern="1200" dirty="0">
                          <a:solidFill>
                            <a:schemeClr val="tx1"/>
                          </a:solidFill>
                          <a:effectLst/>
                          <a:latin typeface="+mn-lt"/>
                          <a:ea typeface="+mn-ea"/>
                          <a:cs typeface="+mn-cs"/>
                          <a:hlinkClick r:id="rId2" action="ppaction://hlinksldjump"/>
                        </a:rPr>
                        <a:t>Introduction to Motor Learning</a:t>
                      </a:r>
                      <a:endParaRPr lang="en-AU" sz="1800" b="1" kern="1200" dirty="0">
                        <a:solidFill>
                          <a:schemeClr val="tx1"/>
                        </a:solidFill>
                        <a:effectLst/>
                        <a:latin typeface="+mn-lt"/>
                        <a:ea typeface="+mn-ea"/>
                        <a:cs typeface="+mn-cs"/>
                      </a:endParaRPr>
                    </a:p>
                  </a:txBody>
                  <a:tcPr anchor="ctr"/>
                </a:tc>
                <a:extLst>
                  <a:ext uri="{0D108BD9-81ED-4DB2-BD59-A6C34878D82A}">
                    <a16:rowId xmlns:a16="http://schemas.microsoft.com/office/drawing/2014/main" val="3239593485"/>
                  </a:ext>
                </a:extLst>
              </a:tr>
              <a:tr h="1632536">
                <a:tc>
                  <a:txBody>
                    <a:bodyPr/>
                    <a:lstStyle/>
                    <a:p>
                      <a:r>
                        <a:rPr lang="en-GB" sz="1800" b="1" u="none" kern="1200" dirty="0">
                          <a:solidFill>
                            <a:schemeClr val="tx1"/>
                          </a:solidFill>
                          <a:effectLst/>
                          <a:latin typeface="+mn-lt"/>
                          <a:ea typeface="+mn-ea"/>
                          <a:cs typeface="+mn-cs"/>
                          <a:hlinkClick r:id="rId2" action="ppaction://hlinksldjump"/>
                        </a:rPr>
                        <a:t>Classification of Motor Skills</a:t>
                      </a:r>
                      <a:endParaRPr lang="en-GB" sz="1800" b="1" u="none"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u="none" kern="1200" dirty="0">
                          <a:solidFill>
                            <a:schemeClr val="tx1"/>
                          </a:solidFill>
                          <a:effectLst/>
                          <a:latin typeface="+mn-lt"/>
                          <a:ea typeface="+mn-ea"/>
                          <a:cs typeface="+mn-cs"/>
                          <a:hlinkClick r:id="rId3" action="ppaction://hlinksldjump"/>
                        </a:rPr>
                        <a:t>Gross and Fine motor skills</a:t>
                      </a:r>
                      <a:endParaRPr lang="en-GB" sz="1800" b="0" u="none"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u="none" kern="1200" dirty="0">
                          <a:solidFill>
                            <a:schemeClr val="tx1"/>
                          </a:solidFill>
                          <a:effectLst/>
                          <a:latin typeface="+mn-lt"/>
                          <a:ea typeface="+mn-ea"/>
                          <a:cs typeface="+mn-cs"/>
                          <a:hlinkClick r:id="rId4" action="ppaction://hlinksldjump"/>
                        </a:rPr>
                        <a:t>Discrete, Serial and Continuous motor skills</a:t>
                      </a:r>
                      <a:endParaRPr lang="en-GB" sz="1800" b="0" u="none"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u="none" kern="1200" dirty="0">
                          <a:solidFill>
                            <a:schemeClr val="tx1"/>
                          </a:solidFill>
                          <a:effectLst/>
                          <a:latin typeface="+mn-lt"/>
                          <a:ea typeface="+mn-ea"/>
                          <a:cs typeface="+mn-cs"/>
                          <a:hlinkClick r:id="rId5" action="ppaction://hlinksldjump"/>
                        </a:rPr>
                        <a:t>Closed and Open motor skills</a:t>
                      </a:r>
                      <a:endParaRPr lang="en-GB" sz="1800" b="0" u="none"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u="none" kern="1200" dirty="0">
                          <a:solidFill>
                            <a:schemeClr val="tx1"/>
                          </a:solidFill>
                          <a:effectLst/>
                          <a:latin typeface="+mn-lt"/>
                          <a:ea typeface="+mn-ea"/>
                          <a:cs typeface="+mn-cs"/>
                          <a:hlinkClick r:id="rId6" action="ppaction://hlinksldjump"/>
                        </a:rPr>
                        <a:t>Simple and Complex motor skills</a:t>
                      </a:r>
                      <a:endParaRPr lang="en-GB" sz="1800" b="0" u="none" kern="1200" dirty="0">
                        <a:solidFill>
                          <a:schemeClr val="tx1"/>
                        </a:solidFill>
                        <a:effectLst/>
                        <a:latin typeface="+mn-lt"/>
                        <a:ea typeface="+mn-ea"/>
                        <a:cs typeface="+mn-cs"/>
                      </a:endParaRPr>
                    </a:p>
                  </a:txBody>
                  <a:tcPr anchor="ctr"/>
                </a:tc>
                <a:extLst>
                  <a:ext uri="{0D108BD9-81ED-4DB2-BD59-A6C34878D82A}">
                    <a16:rowId xmlns:a16="http://schemas.microsoft.com/office/drawing/2014/main" val="3041215394"/>
                  </a:ext>
                </a:extLst>
              </a:tr>
              <a:tr h="1324510">
                <a:tc>
                  <a:txBody>
                    <a:bodyPr/>
                    <a:lstStyle/>
                    <a:p>
                      <a:r>
                        <a:rPr lang="en-GB" sz="1800" b="1" u="none" kern="1200" dirty="0">
                          <a:solidFill>
                            <a:schemeClr val="tx1"/>
                          </a:solidFill>
                          <a:effectLst/>
                          <a:latin typeface="+mn-lt"/>
                          <a:ea typeface="+mn-ea"/>
                          <a:cs typeface="+mn-cs"/>
                          <a:hlinkClick r:id="rId7" action="ppaction://hlinksldjump"/>
                        </a:rPr>
                        <a:t>Phases of Motor Learning</a:t>
                      </a:r>
                      <a:endParaRPr lang="en-GB" sz="1800" b="1" u="none"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u="none" kern="1200" dirty="0">
                          <a:solidFill>
                            <a:schemeClr val="tx1"/>
                          </a:solidFill>
                          <a:effectLst/>
                          <a:latin typeface="+mn-lt"/>
                          <a:ea typeface="+mn-ea"/>
                          <a:cs typeface="+mn-cs"/>
                          <a:hlinkClick r:id="rId8" action="ppaction://hlinksldjump"/>
                        </a:rPr>
                        <a:t>Cognitive</a:t>
                      </a:r>
                      <a:endParaRPr lang="en-GB" sz="1800" b="0" u="none"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u="none" kern="1200" dirty="0">
                          <a:solidFill>
                            <a:schemeClr val="tx1"/>
                          </a:solidFill>
                          <a:effectLst/>
                          <a:latin typeface="+mn-lt"/>
                          <a:ea typeface="+mn-ea"/>
                          <a:cs typeface="+mn-cs"/>
                          <a:hlinkClick r:id="rId9" action="ppaction://hlinksldjump"/>
                        </a:rPr>
                        <a:t>Associative</a:t>
                      </a:r>
                      <a:endParaRPr lang="en-GB" sz="1800" b="0" u="none" kern="1200" dirty="0">
                        <a:solidFill>
                          <a:schemeClr val="tx1"/>
                        </a:solidFill>
                        <a:effectLst/>
                        <a:latin typeface="+mn-lt"/>
                        <a:ea typeface="+mn-ea"/>
                        <a:cs typeface="+mn-cs"/>
                      </a:endParaRPr>
                    </a:p>
                    <a:p>
                      <a:pPr marL="285750" indent="-285750">
                        <a:buFont typeface="Arial" panose="020B0604020202020204" pitchFamily="34" charset="0"/>
                        <a:buChar char="•"/>
                      </a:pPr>
                      <a:r>
                        <a:rPr lang="en-GB" sz="1800" b="0" u="none" kern="1200" dirty="0">
                          <a:solidFill>
                            <a:schemeClr val="tx1"/>
                          </a:solidFill>
                          <a:effectLst/>
                          <a:latin typeface="+mn-lt"/>
                          <a:ea typeface="+mn-ea"/>
                          <a:cs typeface="+mn-cs"/>
                          <a:hlinkClick r:id="rId10" action="ppaction://hlinksldjump"/>
                        </a:rPr>
                        <a:t>Autonomous</a:t>
                      </a:r>
                      <a:endParaRPr lang="en-GB" sz="1800" b="0" u="none"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640129241"/>
                  </a:ext>
                </a:extLst>
              </a:tr>
              <a:tr h="1632536">
                <a:tc>
                  <a:txBody>
                    <a:body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1" kern="1200" dirty="0">
                          <a:solidFill>
                            <a:schemeClr val="tx1"/>
                          </a:solidFill>
                          <a:effectLst/>
                          <a:latin typeface="+mn-lt"/>
                          <a:ea typeface="+mn-ea"/>
                          <a:cs typeface="+mn-cs"/>
                          <a:hlinkClick r:id="rId11" action="ppaction://hlinksldjump"/>
                        </a:rPr>
                        <a:t>Phases of Information processing during skill performance </a:t>
                      </a:r>
                      <a:endParaRPr lang="en-GB" sz="1800" b="1"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12" action="ppaction://hlinksldjump"/>
                        </a:rPr>
                        <a:t>Identification of stimuli/input</a:t>
                      </a:r>
                      <a:endParaRPr lang="en-GB" sz="1800" b="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13" action="ppaction://hlinksldjump"/>
                        </a:rPr>
                        <a:t>Response identification/decision making</a:t>
                      </a:r>
                      <a:endParaRPr lang="en-GB" sz="1800" b="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14" action="ppaction://hlinksldjump"/>
                        </a:rPr>
                        <a:t>Response/output</a:t>
                      </a:r>
                      <a:endParaRPr lang="en-GB" sz="1800" b="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15" action="ppaction://hlinksldjump"/>
                        </a:rPr>
                        <a:t>Feedback </a:t>
                      </a:r>
                      <a:endParaRPr lang="en-GB" sz="1800" b="0" kern="1200" dirty="0">
                        <a:solidFill>
                          <a:schemeClr val="tx1"/>
                        </a:solidFill>
                        <a:effectLst/>
                        <a:latin typeface="+mn-lt"/>
                        <a:ea typeface="+mn-ea"/>
                        <a:cs typeface="+mn-cs"/>
                      </a:endParaRPr>
                    </a:p>
                  </a:txBody>
                  <a:tcPr/>
                </a:tc>
                <a:extLst>
                  <a:ext uri="{0D108BD9-81ED-4DB2-BD59-A6C34878D82A}">
                    <a16:rowId xmlns:a16="http://schemas.microsoft.com/office/drawing/2014/main" val="2223884835"/>
                  </a:ext>
                </a:extLst>
              </a:tr>
              <a:tr h="1324510">
                <a:tc>
                  <a:txBody>
                    <a:body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1" kern="1200" dirty="0">
                          <a:solidFill>
                            <a:schemeClr val="tx1"/>
                          </a:solidFill>
                          <a:effectLst/>
                          <a:latin typeface="+mn-lt"/>
                          <a:ea typeface="+mn-ea"/>
                          <a:cs typeface="+mn-cs"/>
                          <a:hlinkClick r:id="rId16" action="ppaction://hlinksldjump"/>
                        </a:rPr>
                        <a:t>Types of cues used to improve performance</a:t>
                      </a:r>
                      <a:endParaRPr lang="en-GB" sz="1800" b="1"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17" action="ppaction://hlinksldjump"/>
                        </a:rPr>
                        <a:t>Visual</a:t>
                      </a:r>
                      <a:endParaRPr lang="en-GB" sz="1800" b="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18" action="ppaction://hlinksldjump"/>
                        </a:rPr>
                        <a:t>Verbal</a:t>
                      </a:r>
                      <a:endParaRPr lang="en-GB" sz="1800" b="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19" action="ppaction://hlinksldjump"/>
                        </a:rPr>
                        <a:t>Proprioceptive </a:t>
                      </a:r>
                      <a:endParaRPr lang="en-GB" sz="1800" b="0" kern="1200" dirty="0">
                        <a:solidFill>
                          <a:schemeClr val="tx1"/>
                        </a:solidFill>
                        <a:effectLst/>
                        <a:latin typeface="+mn-lt"/>
                        <a:ea typeface="+mn-ea"/>
                        <a:cs typeface="+mn-cs"/>
                      </a:endParaRPr>
                    </a:p>
                  </a:txBody>
                  <a:tcPr/>
                </a:tc>
                <a:extLst>
                  <a:ext uri="{0D108BD9-81ED-4DB2-BD59-A6C34878D82A}">
                    <a16:rowId xmlns:a16="http://schemas.microsoft.com/office/drawing/2014/main" val="1657728331"/>
                  </a:ext>
                </a:extLst>
              </a:tr>
            </a:tbl>
          </a:graphicData>
        </a:graphic>
      </p:graphicFrame>
      <p:sp>
        <p:nvSpPr>
          <p:cNvPr id="4" name="Footer Placeholder 3">
            <a:extLst>
              <a:ext uri="{FF2B5EF4-FFF2-40B4-BE49-F238E27FC236}">
                <a16:creationId xmlns:a16="http://schemas.microsoft.com/office/drawing/2014/main" id="{0BCC8D05-8465-0845-B67E-75C5906468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tint val="75000"/>
                  </a:prstClr>
                </a:solidFill>
                <a:effectLst/>
                <a:uLnTx/>
                <a:uFillTx/>
                <a:latin typeface="Calibri"/>
                <a:ea typeface="+mn-ea"/>
                <a:cs typeface="+mn-cs"/>
              </a:rPr>
              <a:t>©PE STUDIES RESOURCES</a:t>
            </a:r>
          </a:p>
        </p:txBody>
      </p:sp>
      <p:sp>
        <p:nvSpPr>
          <p:cNvPr id="5" name="Slide Number Placeholder 4">
            <a:extLst>
              <a:ext uri="{FF2B5EF4-FFF2-40B4-BE49-F238E27FC236}">
                <a16:creationId xmlns:a16="http://schemas.microsoft.com/office/drawing/2014/main" id="{6E6E8306-A8DC-714F-845E-E014644DF5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159240-0329-477E-B1DB-8906887F1505}" type="slidenum">
              <a:rPr kumimoji="0" lang="en-A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4111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5">
            <a:extLst>
              <a:ext uri="{FF2B5EF4-FFF2-40B4-BE49-F238E27FC236}">
                <a16:creationId xmlns:a16="http://schemas.microsoft.com/office/drawing/2014/main" id="{D7F653EE-7F10-47D1-B591-73F4DB180CB5}"/>
              </a:ext>
            </a:extLst>
          </p:cNvPr>
          <p:cNvSpPr/>
          <p:nvPr/>
        </p:nvSpPr>
        <p:spPr>
          <a:xfrm>
            <a:off x="457200" y="838200"/>
            <a:ext cx="8229600" cy="400110"/>
          </a:xfrm>
          <a:prstGeom prst="roundRect">
            <a:avLst/>
          </a:prstGeom>
          <a:solidFill>
            <a:srgbClr val="FA12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endParaRPr>
          </a:p>
        </p:txBody>
      </p:sp>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30</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123092" y="6711818"/>
            <a:ext cx="838200" cy="215444"/>
          </a:xfrm>
          <a:prstGeom prst="rect">
            <a:avLst/>
          </a:prstGeom>
          <a:noFill/>
        </p:spPr>
        <p:txBody>
          <a:bodyPr wrap="square" rtlCol="0">
            <a:spAutoFit/>
          </a:bodyPr>
          <a:lstStyle/>
          <a:p>
            <a:pPr algn="ctr"/>
            <a:r>
              <a:rPr lang="en-AU" sz="800"/>
              <a:t>Home</a:t>
            </a:r>
            <a:endParaRPr lang="en-US" sz="800"/>
          </a:p>
        </p:txBody>
      </p:sp>
      <p:sp>
        <p:nvSpPr>
          <p:cNvPr id="7" name="TextBox 6">
            <a:extLst>
              <a:ext uri="{FF2B5EF4-FFF2-40B4-BE49-F238E27FC236}">
                <a16:creationId xmlns:a16="http://schemas.microsoft.com/office/drawing/2014/main" id="{7B3FE4C6-7ED1-4EC0-B8A0-1A8940DC3E27}"/>
              </a:ext>
            </a:extLst>
          </p:cNvPr>
          <p:cNvSpPr txBox="1"/>
          <p:nvPr/>
        </p:nvSpPr>
        <p:spPr>
          <a:xfrm>
            <a:off x="990600" y="838200"/>
            <a:ext cx="7251700" cy="400110"/>
          </a:xfrm>
          <a:prstGeom prst="rect">
            <a:avLst/>
          </a:prstGeom>
          <a:noFill/>
        </p:spPr>
        <p:txBody>
          <a:bodyPr wrap="square" rtlCol="0">
            <a:spAutoFit/>
          </a:bodyPr>
          <a:lstStyle/>
          <a:p>
            <a:pPr algn="ctr"/>
            <a:r>
              <a:rPr lang="en-AU" sz="2000" b="1" dirty="0"/>
              <a:t>STAGE 1:  IDENTIFICATION OF STIMULI/INPUT</a:t>
            </a:r>
          </a:p>
        </p:txBody>
      </p:sp>
      <p:sp>
        <p:nvSpPr>
          <p:cNvPr id="9" name="Rectangle 8">
            <a:extLst>
              <a:ext uri="{FF2B5EF4-FFF2-40B4-BE49-F238E27FC236}">
                <a16:creationId xmlns:a16="http://schemas.microsoft.com/office/drawing/2014/main" id="{B08063EF-C481-4D50-B4E7-DF3B34DAC218}"/>
              </a:ext>
            </a:extLst>
          </p:cNvPr>
          <p:cNvSpPr/>
          <p:nvPr/>
        </p:nvSpPr>
        <p:spPr>
          <a:xfrm>
            <a:off x="381150" y="1365569"/>
            <a:ext cx="4999892" cy="5078313"/>
          </a:xfrm>
          <a:prstGeom prst="rect">
            <a:avLst/>
          </a:prstGeom>
          <a:solidFill>
            <a:schemeClr val="bg1"/>
          </a:solidFill>
          <a:ln>
            <a:solidFill>
              <a:srgbClr val="0070C0"/>
            </a:solidFill>
          </a:ln>
        </p:spPr>
        <p:txBody>
          <a:bodyPr wrap="square">
            <a:spAutoFit/>
          </a:bodyPr>
          <a:lstStyle/>
          <a:p>
            <a:pPr marL="285750" indent="-285750">
              <a:buFont typeface="Arial" panose="020B0604020202020204" pitchFamily="34" charset="0"/>
              <a:buChar char="•"/>
            </a:pPr>
            <a:r>
              <a:rPr lang="en-AU" dirty="0"/>
              <a:t>This stage involves the sensory mechanism  detecting signals / cues in the environment (also known as the “display”).</a:t>
            </a:r>
          </a:p>
          <a:p>
            <a:pPr marL="285750" indent="-285750">
              <a:buFont typeface="Arial" panose="020B0604020202020204" pitchFamily="34" charset="0"/>
              <a:buChar char="•"/>
            </a:pPr>
            <a:r>
              <a:rPr lang="en-AU" dirty="0"/>
              <a:t>Information is received from the environment via;</a:t>
            </a:r>
          </a:p>
          <a:p>
            <a:pPr marL="815975" indent="-285750">
              <a:buFont typeface="Cambria Math" panose="02040503050406030204" pitchFamily="18" charset="0"/>
              <a:buChar char="⎯"/>
            </a:pPr>
            <a:r>
              <a:rPr lang="en-AU" dirty="0"/>
              <a:t>Sight</a:t>
            </a:r>
          </a:p>
          <a:p>
            <a:pPr marL="815975" indent="-285750">
              <a:buFont typeface="Cambria Math" panose="02040503050406030204" pitchFamily="18" charset="0"/>
              <a:buChar char="⎯"/>
            </a:pPr>
            <a:r>
              <a:rPr lang="en-AU" dirty="0"/>
              <a:t>Sound</a:t>
            </a:r>
          </a:p>
          <a:p>
            <a:pPr marL="815975" indent="-285750">
              <a:buFont typeface="Cambria Math" panose="02040503050406030204" pitchFamily="18" charset="0"/>
              <a:buChar char="⎯"/>
            </a:pPr>
            <a:r>
              <a:rPr lang="en-AU" dirty="0"/>
              <a:t>Touch</a:t>
            </a:r>
          </a:p>
          <a:p>
            <a:pPr marL="815975" indent="-285750">
              <a:buFont typeface="Cambria Math" panose="02040503050406030204" pitchFamily="18" charset="0"/>
              <a:buChar char="⎯"/>
            </a:pPr>
            <a:r>
              <a:rPr lang="en-AU" dirty="0"/>
              <a:t>Proprioception </a:t>
            </a:r>
          </a:p>
          <a:p>
            <a:pPr marL="815975" indent="-285750">
              <a:buFont typeface="Cambria Math" panose="02040503050406030204" pitchFamily="18" charset="0"/>
              <a:buChar char="⎯"/>
            </a:pPr>
            <a:r>
              <a:rPr lang="en-AU" dirty="0"/>
              <a:t>Equilibrium </a:t>
            </a:r>
          </a:p>
          <a:p>
            <a:pPr marL="285750" indent="-285750">
              <a:buFont typeface="Arial" panose="020B0604020202020204" pitchFamily="34" charset="0"/>
              <a:buChar char="•"/>
            </a:pPr>
            <a:r>
              <a:rPr lang="en-AU" dirty="0"/>
              <a:t>The information is gathered from both internal and external sources.</a:t>
            </a:r>
          </a:p>
          <a:p>
            <a:pPr marL="285750" indent="-285750">
              <a:buFont typeface="Arial" panose="020B0604020202020204" pitchFamily="34" charset="0"/>
              <a:buChar char="•"/>
            </a:pPr>
            <a:r>
              <a:rPr lang="en-AU" dirty="0"/>
              <a:t>Much of the information received is irrelevant to the performer and discarded.</a:t>
            </a:r>
          </a:p>
          <a:p>
            <a:pPr marL="742950" lvl="1" indent="-285750">
              <a:buFont typeface="Cambria Math" panose="02040503050406030204" pitchFamily="18" charset="0"/>
              <a:buChar char="⎯"/>
            </a:pPr>
            <a:r>
              <a:rPr lang="en-AU" dirty="0"/>
              <a:t>High level performers are better at filtering irrelevant information</a:t>
            </a:r>
          </a:p>
          <a:p>
            <a:pPr marL="285750" indent="-285750">
              <a:buFont typeface="Arial" panose="020B0604020202020204" pitchFamily="34" charset="0"/>
              <a:buChar char="•"/>
            </a:pPr>
            <a:r>
              <a:rPr lang="en-AU" dirty="0"/>
              <a:t>Relevant information is sent to the brain for further analysis and processing.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29308" y="6330063"/>
            <a:ext cx="457501" cy="457955"/>
          </a:xfrm>
          <a:prstGeom prst="rect">
            <a:avLst/>
          </a:prstGeom>
          <a:noFill/>
        </p:spPr>
      </p:pic>
      <p:pic>
        <p:nvPicPr>
          <p:cNvPr id="7172" name="Picture 4" descr="Image result for starting gun">
            <a:extLst>
              <a:ext uri="{FF2B5EF4-FFF2-40B4-BE49-F238E27FC236}">
                <a16:creationId xmlns:a16="http://schemas.microsoft.com/office/drawing/2014/main" id="{C776EDD5-4D80-9849-B883-DB3548051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792" y="1372729"/>
            <a:ext cx="3294185" cy="49447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BDF36D-A623-B547-A1F0-422EBF23AA25}"/>
              </a:ext>
            </a:extLst>
          </p:cNvPr>
          <p:cNvSpPr/>
          <p:nvPr/>
        </p:nvSpPr>
        <p:spPr>
          <a:xfrm>
            <a:off x="7370884" y="6271711"/>
            <a:ext cx="1855177" cy="169277"/>
          </a:xfrm>
          <a:prstGeom prst="rect">
            <a:avLst/>
          </a:prstGeom>
        </p:spPr>
        <p:txBody>
          <a:bodyPr wrap="square">
            <a:spAutoFit/>
          </a:bodyPr>
          <a:lstStyle/>
          <a:p>
            <a:r>
              <a:rPr lang="en-US" sz="500" dirty="0"/>
              <a:t>https://</a:t>
            </a:r>
            <a:r>
              <a:rPr lang="en-US" sz="500" dirty="0" err="1"/>
              <a:t>www.flickr.com</a:t>
            </a:r>
            <a:r>
              <a:rPr lang="en-US" sz="500" dirty="0"/>
              <a:t>/photos/</a:t>
            </a:r>
            <a:r>
              <a:rPr lang="en-US" sz="500" dirty="0" err="1"/>
              <a:t>comedynose</a:t>
            </a:r>
            <a:r>
              <a:rPr lang="en-US" sz="500" dirty="0"/>
              <a:t>/14499347799</a:t>
            </a:r>
          </a:p>
        </p:txBody>
      </p:sp>
    </p:spTree>
    <p:extLst>
      <p:ext uri="{BB962C8B-B14F-4D97-AF65-F5344CB8AC3E}">
        <p14:creationId xmlns:p14="http://schemas.microsoft.com/office/powerpoint/2010/main" val="903059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63192" y="6312048"/>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89208" y="6693803"/>
            <a:ext cx="838200" cy="215444"/>
          </a:xfrm>
          <a:prstGeom prst="rect">
            <a:avLst/>
          </a:prstGeom>
          <a:noFill/>
        </p:spPr>
        <p:txBody>
          <a:bodyPr wrap="square" rtlCol="0">
            <a:spAutoFit/>
          </a:bodyPr>
          <a:lstStyle/>
          <a:p>
            <a:pPr algn="ctr"/>
            <a:r>
              <a:rPr lang="en-AU" sz="800"/>
              <a:t>Home</a:t>
            </a:r>
            <a:endParaRPr lang="en-US" sz="800"/>
          </a:p>
        </p:txBody>
      </p:sp>
      <p:sp>
        <p:nvSpPr>
          <p:cNvPr id="7" name="TextBox 6">
            <a:extLst>
              <a:ext uri="{FF2B5EF4-FFF2-40B4-BE49-F238E27FC236}">
                <a16:creationId xmlns:a16="http://schemas.microsoft.com/office/drawing/2014/main" id="{6486D0F3-3311-4F3D-B035-AA13236D3EDE}"/>
              </a:ext>
            </a:extLst>
          </p:cNvPr>
          <p:cNvSpPr txBox="1"/>
          <p:nvPr/>
        </p:nvSpPr>
        <p:spPr>
          <a:xfrm>
            <a:off x="457200" y="1537500"/>
            <a:ext cx="8153400" cy="4462760"/>
          </a:xfrm>
          <a:prstGeom prst="rect">
            <a:avLst/>
          </a:prstGeom>
          <a:solidFill>
            <a:schemeClr val="bg1"/>
          </a:solidFill>
          <a:ln>
            <a:solidFill>
              <a:srgbClr val="0070C0"/>
            </a:solidFill>
          </a:ln>
        </p:spPr>
        <p:txBody>
          <a:bodyPr wrap="square" rtlCol="0" anchor="t">
            <a:spAutoFit/>
          </a:bodyPr>
          <a:lstStyle/>
          <a:p>
            <a:r>
              <a:rPr lang="en-AU" dirty="0"/>
              <a:t>The brain processes all the data received from the sensory system.</a:t>
            </a:r>
          </a:p>
          <a:p>
            <a:endParaRPr lang="en-AU" sz="1000" dirty="0"/>
          </a:p>
          <a:p>
            <a:r>
              <a:rPr lang="en-AU" dirty="0"/>
              <a:t>This stage involves 3 sequential processes;</a:t>
            </a:r>
          </a:p>
          <a:p>
            <a:pPr marL="342900" indent="-342900">
              <a:buFont typeface="+mj-lt"/>
              <a:buAutoNum type="arabicPeriod"/>
            </a:pPr>
            <a:r>
              <a:rPr lang="en-AU" dirty="0"/>
              <a:t>Perceptual mechanism / stimulus detection </a:t>
            </a:r>
          </a:p>
          <a:p>
            <a:pPr marL="342900" indent="-342900">
              <a:buFont typeface="+mj-lt"/>
              <a:buAutoNum type="arabicPeriod"/>
            </a:pPr>
            <a:r>
              <a:rPr lang="en-AU" dirty="0"/>
              <a:t>Decision making mechanism</a:t>
            </a:r>
          </a:p>
          <a:p>
            <a:pPr marL="342900" indent="-342900">
              <a:buFont typeface="+mj-lt"/>
              <a:buAutoNum type="arabicPeriod"/>
            </a:pPr>
            <a:r>
              <a:rPr lang="en-AU" dirty="0"/>
              <a:t>Effector Mechanism /response selection</a:t>
            </a:r>
          </a:p>
          <a:p>
            <a:endParaRPr lang="en-AU" sz="1000" dirty="0"/>
          </a:p>
          <a:p>
            <a:r>
              <a:rPr lang="en-AU" sz="2000" b="1" dirty="0">
                <a:solidFill>
                  <a:srgbClr val="FF0000"/>
                </a:solidFill>
              </a:rPr>
              <a:t>1.  </a:t>
            </a:r>
            <a:r>
              <a:rPr lang="en-AU" sz="2000" b="1" u="sng" dirty="0">
                <a:solidFill>
                  <a:srgbClr val="FF0000"/>
                </a:solidFill>
              </a:rPr>
              <a:t>Perceptual Mechanism / Stimulus Detection</a:t>
            </a:r>
          </a:p>
          <a:p>
            <a:pPr marL="265113"/>
            <a:r>
              <a:rPr lang="en-AU" dirty="0"/>
              <a:t>The perceptual mechanism analyses and interprets the data received from the sensory mechanism. This process is also known as stimulus detection and is influenced by the following;</a:t>
            </a:r>
          </a:p>
          <a:p>
            <a:pPr marL="265113"/>
            <a:endParaRPr lang="en-AU" sz="1000"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The better the sense organs involved, the more likely it is that a cue will be detected. </a:t>
            </a:r>
          </a:p>
          <a:p>
            <a:pPr marL="285750" indent="-285750">
              <a:buFont typeface="Arial" panose="020B0604020202020204" pitchFamily="34" charset="0"/>
              <a:buChar char="•"/>
            </a:pPr>
            <a:r>
              <a:rPr lang="en-AU" dirty="0"/>
              <a:t>Poor eyesight and hearing loss reduces the ability to detect cues.</a:t>
            </a:r>
          </a:p>
        </p:txBody>
      </p:sp>
      <p:sp>
        <p:nvSpPr>
          <p:cNvPr id="8" name="Rounded Rectangle 7">
            <a:extLst>
              <a:ext uri="{FF2B5EF4-FFF2-40B4-BE49-F238E27FC236}">
                <a16:creationId xmlns:a16="http://schemas.microsoft.com/office/drawing/2014/main" id="{3C76C973-6DBF-40F3-B342-05EFAC4262A2}"/>
              </a:ext>
            </a:extLst>
          </p:cNvPr>
          <p:cNvSpPr/>
          <p:nvPr/>
        </p:nvSpPr>
        <p:spPr>
          <a:xfrm>
            <a:off x="381000" y="940215"/>
            <a:ext cx="8229600" cy="431385"/>
          </a:xfrm>
          <a:prstGeom prst="roundRect">
            <a:avLst/>
          </a:prstGeom>
          <a:solidFill>
            <a:srgbClr val="FA12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STAGE  2:  RESPONSE IDENTIFICATION/DECISION MAKING</a:t>
            </a:r>
            <a:endParaRPr lang="en-AU" sz="2000" dirty="0">
              <a:solidFill>
                <a:schemeClr val="tx1"/>
              </a:solidFill>
            </a:endParaRPr>
          </a:p>
        </p:txBody>
      </p:sp>
      <p:sp>
        <p:nvSpPr>
          <p:cNvPr id="4" name="Rectangle 3">
            <a:extLst>
              <a:ext uri="{FF2B5EF4-FFF2-40B4-BE49-F238E27FC236}">
                <a16:creationId xmlns:a16="http://schemas.microsoft.com/office/drawing/2014/main" id="{7D3E0110-A2C1-724A-8AEF-0D8C47BEECC9}"/>
              </a:ext>
            </a:extLst>
          </p:cNvPr>
          <p:cNvSpPr/>
          <p:nvPr/>
        </p:nvSpPr>
        <p:spPr>
          <a:xfrm>
            <a:off x="485757" y="4584304"/>
            <a:ext cx="2705934" cy="369332"/>
          </a:xfrm>
          <a:prstGeom prst="rect">
            <a:avLst/>
          </a:prstGeom>
          <a:solidFill>
            <a:srgbClr val="FFC000"/>
          </a:solidFill>
          <a:ln>
            <a:solidFill>
              <a:schemeClr val="tx1"/>
            </a:solidFill>
          </a:ln>
        </p:spPr>
        <p:txBody>
          <a:bodyPr wrap="none">
            <a:spAutoFit/>
          </a:bodyPr>
          <a:lstStyle/>
          <a:p>
            <a:r>
              <a:rPr lang="en-AU" dirty="0"/>
              <a:t>Ability of the sense organs</a:t>
            </a:r>
            <a:endParaRPr lang="en-AU" dirty="0">
              <a:cs typeface="Calibri"/>
            </a:endParaRPr>
          </a:p>
        </p:txBody>
      </p:sp>
    </p:spTree>
    <p:extLst>
      <p:ext uri="{BB962C8B-B14F-4D97-AF65-F5344CB8AC3E}">
        <p14:creationId xmlns:p14="http://schemas.microsoft.com/office/powerpoint/2010/main" val="559869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32</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TextBox 6">
            <a:extLst>
              <a:ext uri="{FF2B5EF4-FFF2-40B4-BE49-F238E27FC236}">
                <a16:creationId xmlns:a16="http://schemas.microsoft.com/office/drawing/2014/main" id="{3453CAB8-DB52-4D64-849D-EE28D8DB1BBB}"/>
              </a:ext>
            </a:extLst>
          </p:cNvPr>
          <p:cNvSpPr txBox="1"/>
          <p:nvPr/>
        </p:nvSpPr>
        <p:spPr>
          <a:xfrm>
            <a:off x="533400" y="1173797"/>
            <a:ext cx="8153400" cy="1631216"/>
          </a:xfrm>
          <a:prstGeom prst="rect">
            <a:avLst/>
          </a:prstGeom>
          <a:solidFill>
            <a:schemeClr val="bg1"/>
          </a:solidFill>
          <a:ln>
            <a:solidFill>
              <a:srgbClr val="0070C0"/>
            </a:solidFill>
          </a:ln>
        </p:spPr>
        <p:txBody>
          <a:bodyPr wrap="square" rtlCol="0" anchor="t">
            <a:spAutoFit/>
          </a:bodyPr>
          <a:lstStyle/>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The more intense a cue is, the more likely it is to be detected e.g. a loud bang from a starters gun is more likely to be detected than a quiet bang.</a:t>
            </a:r>
          </a:p>
          <a:p>
            <a:pPr marL="285750" indent="-285750">
              <a:buFont typeface="Arial" panose="020B0604020202020204" pitchFamily="34" charset="0"/>
              <a:buChar char="•"/>
            </a:pPr>
            <a:r>
              <a:rPr lang="en-AU" dirty="0"/>
              <a:t>Making a cue stand out from the environment makes it easier to detect – this is the reason why sight screens are used in cricket.</a:t>
            </a:r>
          </a:p>
        </p:txBody>
      </p:sp>
      <p:sp>
        <p:nvSpPr>
          <p:cNvPr id="8" name="Rounded Rectangle 5">
            <a:extLst>
              <a:ext uri="{FF2B5EF4-FFF2-40B4-BE49-F238E27FC236}">
                <a16:creationId xmlns:a16="http://schemas.microsoft.com/office/drawing/2014/main" id="{1C5A796C-5F7E-4F05-8FC5-CE8B61D45E49}"/>
              </a:ext>
            </a:extLst>
          </p:cNvPr>
          <p:cNvSpPr/>
          <p:nvPr/>
        </p:nvSpPr>
        <p:spPr>
          <a:xfrm>
            <a:off x="1066800" y="3048000"/>
            <a:ext cx="1676400" cy="12192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49FF4963-5F1E-4013-8259-C08513EB45BE}"/>
              </a:ext>
            </a:extLst>
          </p:cNvPr>
          <p:cNvSpPr/>
          <p:nvPr/>
        </p:nvSpPr>
        <p:spPr>
          <a:xfrm flipH="1">
            <a:off x="1752600" y="35052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ounded Rectangle 7">
            <a:extLst>
              <a:ext uri="{FF2B5EF4-FFF2-40B4-BE49-F238E27FC236}">
                <a16:creationId xmlns:a16="http://schemas.microsoft.com/office/drawing/2014/main" id="{D6EF5A68-7C83-4538-8E7F-E8293FF20E9D}"/>
              </a:ext>
            </a:extLst>
          </p:cNvPr>
          <p:cNvSpPr/>
          <p:nvPr/>
        </p:nvSpPr>
        <p:spPr>
          <a:xfrm>
            <a:off x="3048000" y="3048000"/>
            <a:ext cx="1676400" cy="1219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BFE819BC-5DEF-480E-9B60-C9110D402D93}"/>
              </a:ext>
            </a:extLst>
          </p:cNvPr>
          <p:cNvSpPr/>
          <p:nvPr/>
        </p:nvSpPr>
        <p:spPr>
          <a:xfrm flipH="1">
            <a:off x="3810000" y="3505200"/>
            <a:ext cx="228600" cy="228600"/>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8AFEA89E-A7DE-4A18-B830-4C7D88DD1F9A}"/>
              </a:ext>
            </a:extLst>
          </p:cNvPr>
          <p:cNvSpPr txBox="1"/>
          <p:nvPr/>
        </p:nvSpPr>
        <p:spPr>
          <a:xfrm>
            <a:off x="5105400" y="3124200"/>
            <a:ext cx="3124200" cy="1200329"/>
          </a:xfrm>
          <a:prstGeom prst="rect">
            <a:avLst/>
          </a:prstGeom>
          <a:solidFill>
            <a:srgbClr val="FA12CE"/>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dirty="0">
                <a:solidFill>
                  <a:schemeClr val="bg1"/>
                </a:solidFill>
              </a:rPr>
              <a:t>In cricket a white ball against a black sight screen stands out more than a white ball against a white sight screen</a:t>
            </a:r>
          </a:p>
        </p:txBody>
      </p:sp>
      <p:sp>
        <p:nvSpPr>
          <p:cNvPr id="16" name="Rectangle 15">
            <a:extLst>
              <a:ext uri="{FF2B5EF4-FFF2-40B4-BE49-F238E27FC236}">
                <a16:creationId xmlns:a16="http://schemas.microsoft.com/office/drawing/2014/main" id="{0B993DF1-5CA2-450F-B6A4-BEF6C02286F0}"/>
              </a:ext>
            </a:extLst>
          </p:cNvPr>
          <p:cNvSpPr/>
          <p:nvPr/>
        </p:nvSpPr>
        <p:spPr>
          <a:xfrm>
            <a:off x="557348" y="4462780"/>
            <a:ext cx="8077200" cy="1754326"/>
          </a:xfrm>
          <a:prstGeom prst="rect">
            <a:avLst/>
          </a:prstGeom>
          <a:solidFill>
            <a:schemeClr val="bg1"/>
          </a:solidFill>
          <a:ln>
            <a:solidFill>
              <a:srgbClr val="0070C0"/>
            </a:solidFill>
          </a:ln>
        </p:spPr>
        <p:txBody>
          <a:bodyPr wrap="square" anchor="t">
            <a:spAutoFit/>
          </a:bodyPr>
          <a:lstStyle/>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Noise refers to any irrelevant cues in the environment which can distract a players attention away from the relevant cues. </a:t>
            </a:r>
          </a:p>
          <a:p>
            <a:pPr marL="285750" indent="-285750">
              <a:buFont typeface="Arial" panose="020B0604020202020204" pitchFamily="34" charset="0"/>
              <a:buChar char="•"/>
            </a:pPr>
            <a:r>
              <a:rPr lang="en-AU" dirty="0"/>
              <a:t>Noise does not just refer to audible distractions but any distracting factors in the environment.</a:t>
            </a:r>
          </a:p>
        </p:txBody>
      </p:sp>
      <p:sp>
        <p:nvSpPr>
          <p:cNvPr id="4" name="Rectangle 3">
            <a:extLst>
              <a:ext uri="{FF2B5EF4-FFF2-40B4-BE49-F238E27FC236}">
                <a16:creationId xmlns:a16="http://schemas.microsoft.com/office/drawing/2014/main" id="{4C0F9CD5-0212-DC48-A2EB-C0627042B897}"/>
              </a:ext>
            </a:extLst>
          </p:cNvPr>
          <p:cNvSpPr/>
          <p:nvPr/>
        </p:nvSpPr>
        <p:spPr>
          <a:xfrm>
            <a:off x="557348" y="1197866"/>
            <a:ext cx="1986378" cy="369332"/>
          </a:xfrm>
          <a:prstGeom prst="rect">
            <a:avLst/>
          </a:prstGeom>
          <a:solidFill>
            <a:srgbClr val="FFC000"/>
          </a:solidFill>
          <a:ln>
            <a:solidFill>
              <a:schemeClr val="tx1"/>
            </a:solidFill>
          </a:ln>
        </p:spPr>
        <p:txBody>
          <a:bodyPr wrap="none">
            <a:spAutoFit/>
          </a:bodyPr>
          <a:lstStyle/>
          <a:p>
            <a:r>
              <a:rPr lang="en-AU" dirty="0"/>
              <a:t>Strength of the cue</a:t>
            </a:r>
          </a:p>
        </p:txBody>
      </p:sp>
      <p:sp>
        <p:nvSpPr>
          <p:cNvPr id="5" name="Rectangle 4">
            <a:extLst>
              <a:ext uri="{FF2B5EF4-FFF2-40B4-BE49-F238E27FC236}">
                <a16:creationId xmlns:a16="http://schemas.microsoft.com/office/drawing/2014/main" id="{776D0AE9-7D37-C144-A6E1-0D8CBA570F3C}"/>
              </a:ext>
            </a:extLst>
          </p:cNvPr>
          <p:cNvSpPr/>
          <p:nvPr/>
        </p:nvSpPr>
        <p:spPr>
          <a:xfrm>
            <a:off x="577089" y="4488065"/>
            <a:ext cx="713657" cy="369332"/>
          </a:xfrm>
          <a:prstGeom prst="rect">
            <a:avLst/>
          </a:prstGeom>
          <a:solidFill>
            <a:srgbClr val="FFC000"/>
          </a:solidFill>
          <a:ln>
            <a:solidFill>
              <a:schemeClr val="tx1"/>
            </a:solidFill>
          </a:ln>
        </p:spPr>
        <p:txBody>
          <a:bodyPr wrap="none">
            <a:spAutoFit/>
          </a:bodyPr>
          <a:lstStyle/>
          <a:p>
            <a:r>
              <a:rPr lang="en-AU" dirty="0"/>
              <a:t>Noise</a:t>
            </a:r>
          </a:p>
        </p:txBody>
      </p:sp>
    </p:spTree>
    <p:extLst>
      <p:ext uri="{BB962C8B-B14F-4D97-AF65-F5344CB8AC3E}">
        <p14:creationId xmlns:p14="http://schemas.microsoft.com/office/powerpoint/2010/main" val="308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5" grpId="0" animBg="1"/>
      <p:bldP spid="16" grpId="0" animBg="1"/>
      <p:bldP spid="4"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582458"/>
            <a:ext cx="2895600" cy="365125"/>
          </a:xfrm>
        </p:spPr>
        <p:txBody>
          <a:bodyPr/>
          <a:lstStyle/>
          <a:p>
            <a:r>
              <a:rPr lang="en-US"/>
              <a:t>©PE STUDIES RESOURCES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33</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TextBox 6">
            <a:extLst>
              <a:ext uri="{FF2B5EF4-FFF2-40B4-BE49-F238E27FC236}">
                <a16:creationId xmlns:a16="http://schemas.microsoft.com/office/drawing/2014/main" id="{5D6E3516-1B13-4C4A-9B4A-07939DD00D8A}"/>
              </a:ext>
            </a:extLst>
          </p:cNvPr>
          <p:cNvSpPr txBox="1"/>
          <p:nvPr/>
        </p:nvSpPr>
        <p:spPr>
          <a:xfrm>
            <a:off x="381149" y="617572"/>
            <a:ext cx="8597387" cy="2739211"/>
          </a:xfrm>
          <a:prstGeom prst="rect">
            <a:avLst/>
          </a:prstGeom>
          <a:solidFill>
            <a:schemeClr val="bg1"/>
          </a:solidFill>
          <a:ln>
            <a:solidFill>
              <a:srgbClr val="0070C0"/>
            </a:solidFill>
          </a:ln>
        </p:spPr>
        <p:txBody>
          <a:bodyPr wrap="square" rtlCol="0">
            <a:spAutoFit/>
          </a:bodyPr>
          <a:lstStyle/>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The longer the cue is present in the environment, the more likely it is to be detected.</a:t>
            </a:r>
          </a:p>
          <a:p>
            <a:pPr marL="285750" indent="-285750">
              <a:buFont typeface="Arial" panose="020B0604020202020204" pitchFamily="34" charset="0"/>
              <a:buChar char="•"/>
            </a:pPr>
            <a:r>
              <a:rPr lang="en-AU" dirty="0"/>
              <a:t>A fast bowler in cricket presents the cue (the ball) for only a short time to the batsman compared to a slow bowler.</a:t>
            </a:r>
          </a:p>
          <a:p>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An optimal arousal level is necessary if all relevant cues are to be detected.  </a:t>
            </a:r>
          </a:p>
          <a:p>
            <a:pPr marL="919163" indent="-285750">
              <a:buFont typeface="Cambria Math" panose="02040503050406030204" pitchFamily="18" charset="0"/>
              <a:buChar char="⎯"/>
            </a:pPr>
            <a:r>
              <a:rPr lang="en-AU" dirty="0"/>
              <a:t>An over aroused performer can imagine signals that are not present</a:t>
            </a:r>
          </a:p>
          <a:p>
            <a:pPr marL="919163" indent="-285750">
              <a:buFont typeface="Cambria Math" panose="02040503050406030204" pitchFamily="18" charset="0"/>
              <a:buChar char="⎯"/>
            </a:pPr>
            <a:r>
              <a:rPr lang="en-AU" dirty="0"/>
              <a:t>An under aroused performer can miss cues which are present. </a:t>
            </a:r>
          </a:p>
        </p:txBody>
      </p:sp>
      <p:sp>
        <p:nvSpPr>
          <p:cNvPr id="4" name="Rectangle 3">
            <a:extLst>
              <a:ext uri="{FF2B5EF4-FFF2-40B4-BE49-F238E27FC236}">
                <a16:creationId xmlns:a16="http://schemas.microsoft.com/office/drawing/2014/main" id="{192C5BF0-B9E6-4548-B428-086CA28FFC77}"/>
              </a:ext>
            </a:extLst>
          </p:cNvPr>
          <p:cNvSpPr/>
          <p:nvPr/>
        </p:nvSpPr>
        <p:spPr>
          <a:xfrm>
            <a:off x="398568" y="641337"/>
            <a:ext cx="1877181" cy="369332"/>
          </a:xfrm>
          <a:prstGeom prst="rect">
            <a:avLst/>
          </a:prstGeom>
          <a:solidFill>
            <a:srgbClr val="FFC000"/>
          </a:solidFill>
          <a:ln>
            <a:solidFill>
              <a:schemeClr val="tx1"/>
            </a:solidFill>
          </a:ln>
        </p:spPr>
        <p:txBody>
          <a:bodyPr wrap="none">
            <a:spAutoFit/>
          </a:bodyPr>
          <a:lstStyle/>
          <a:p>
            <a:r>
              <a:rPr lang="en-AU" dirty="0"/>
              <a:t>Length of the cue </a:t>
            </a:r>
          </a:p>
        </p:txBody>
      </p:sp>
      <p:sp>
        <p:nvSpPr>
          <p:cNvPr id="5" name="Rectangle 4">
            <a:extLst>
              <a:ext uri="{FF2B5EF4-FFF2-40B4-BE49-F238E27FC236}">
                <a16:creationId xmlns:a16="http://schemas.microsoft.com/office/drawing/2014/main" id="{CD8DAA45-DA5B-794D-8B97-DB48AB877DDD}"/>
              </a:ext>
            </a:extLst>
          </p:cNvPr>
          <p:cNvSpPr/>
          <p:nvPr/>
        </p:nvSpPr>
        <p:spPr>
          <a:xfrm>
            <a:off x="398080" y="2029311"/>
            <a:ext cx="1671548" cy="369332"/>
          </a:xfrm>
          <a:prstGeom prst="rect">
            <a:avLst/>
          </a:prstGeom>
          <a:solidFill>
            <a:srgbClr val="FFC000"/>
          </a:solidFill>
          <a:ln>
            <a:solidFill>
              <a:schemeClr val="tx1"/>
            </a:solidFill>
          </a:ln>
        </p:spPr>
        <p:txBody>
          <a:bodyPr wrap="none">
            <a:spAutoFit/>
          </a:bodyPr>
          <a:lstStyle/>
          <a:p>
            <a:r>
              <a:rPr lang="en-AU" dirty="0"/>
              <a:t>Level of Arousal</a:t>
            </a:r>
          </a:p>
        </p:txBody>
      </p:sp>
      <p:pic>
        <p:nvPicPr>
          <p:cNvPr id="1026" name="Picture 2" descr="Image result for lebron james">
            <a:extLst>
              <a:ext uri="{FF2B5EF4-FFF2-40B4-BE49-F238E27FC236}">
                <a16:creationId xmlns:a16="http://schemas.microsoft.com/office/drawing/2014/main" id="{3F702E86-2EAB-2F42-91E2-E4D90375FD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2092" y="3564027"/>
            <a:ext cx="5352216" cy="29229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F0BBD1-20BF-E349-9FCD-1F0E19BBC05C}"/>
              </a:ext>
            </a:extLst>
          </p:cNvPr>
          <p:cNvSpPr/>
          <p:nvPr/>
        </p:nvSpPr>
        <p:spPr>
          <a:xfrm>
            <a:off x="5779591" y="6464989"/>
            <a:ext cx="1547218" cy="184666"/>
          </a:xfrm>
          <a:prstGeom prst="rect">
            <a:avLst/>
          </a:prstGeom>
        </p:spPr>
        <p:txBody>
          <a:bodyPr wrap="none">
            <a:spAutoFit/>
          </a:bodyPr>
          <a:lstStyle/>
          <a:p>
            <a:r>
              <a:rPr lang="en-US" sz="600" dirty="0"/>
              <a:t>https://</a:t>
            </a:r>
            <a:r>
              <a:rPr lang="en-US" sz="600" dirty="0" err="1"/>
              <a:t>it.wikipedia.org</a:t>
            </a:r>
            <a:r>
              <a:rPr lang="en-US" sz="600" dirty="0"/>
              <a:t>/wiki/</a:t>
            </a:r>
            <a:r>
              <a:rPr lang="en-US" sz="600" dirty="0" err="1"/>
              <a:t>LeBron_James</a:t>
            </a:r>
            <a:endParaRPr lang="en-US" sz="600" dirty="0"/>
          </a:p>
        </p:txBody>
      </p:sp>
    </p:spTree>
    <p:extLst>
      <p:ext uri="{BB962C8B-B14F-4D97-AF65-F5344CB8AC3E}">
        <p14:creationId xmlns:p14="http://schemas.microsoft.com/office/powerpoint/2010/main" val="3881223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TextBox 6">
            <a:extLst>
              <a:ext uri="{FF2B5EF4-FFF2-40B4-BE49-F238E27FC236}">
                <a16:creationId xmlns:a16="http://schemas.microsoft.com/office/drawing/2014/main" id="{31CC16B8-C82D-4262-BED5-9330F1D6CA9B}"/>
              </a:ext>
            </a:extLst>
          </p:cNvPr>
          <p:cNvSpPr txBox="1"/>
          <p:nvPr/>
        </p:nvSpPr>
        <p:spPr>
          <a:xfrm>
            <a:off x="419100" y="652543"/>
            <a:ext cx="8349343" cy="1354217"/>
          </a:xfrm>
          <a:prstGeom prst="rect">
            <a:avLst/>
          </a:prstGeom>
          <a:solidFill>
            <a:schemeClr val="bg1"/>
          </a:solidFill>
          <a:ln>
            <a:solidFill>
              <a:srgbClr val="0070C0"/>
            </a:solidFill>
          </a:ln>
        </p:spPr>
        <p:txBody>
          <a:bodyPr wrap="square" rtlCol="0">
            <a:spAutoFit/>
          </a:bodyPr>
          <a:lstStyle/>
          <a:p>
            <a:pPr marL="285750" indent="-285750">
              <a:buFont typeface="Arial" panose="020B0604020202020204" pitchFamily="34" charset="0"/>
              <a:buChar char="•"/>
            </a:pPr>
            <a:endParaRPr lang="en-AU" dirty="0"/>
          </a:p>
          <a:p>
            <a:endParaRPr lang="en-AU" sz="1000" dirty="0"/>
          </a:p>
          <a:p>
            <a:pPr marL="285750" indent="-285750">
              <a:buFont typeface="Arial" panose="020B0604020202020204" pitchFamily="34" charset="0"/>
              <a:buChar char="•"/>
            </a:pPr>
            <a:r>
              <a:rPr lang="en-AU" dirty="0"/>
              <a:t>A more experienced performer can detect and analyse more cues in a shorter period of time. </a:t>
            </a:r>
          </a:p>
          <a:p>
            <a:pPr marL="285750" indent="-285750">
              <a:buFont typeface="Arial" panose="020B0604020202020204" pitchFamily="34" charset="0"/>
              <a:buChar char="•"/>
            </a:pPr>
            <a:r>
              <a:rPr lang="en-AU" dirty="0"/>
              <a:t>Experienced players have better selective attention and focus only on relevant cues.</a:t>
            </a:r>
          </a:p>
        </p:txBody>
      </p:sp>
      <p:sp>
        <p:nvSpPr>
          <p:cNvPr id="8" name="TextBox 7">
            <a:extLst>
              <a:ext uri="{FF2B5EF4-FFF2-40B4-BE49-F238E27FC236}">
                <a16:creationId xmlns:a16="http://schemas.microsoft.com/office/drawing/2014/main" id="{50511A46-3774-481D-AC8E-06432072FA18}"/>
              </a:ext>
            </a:extLst>
          </p:cNvPr>
          <p:cNvSpPr txBox="1"/>
          <p:nvPr/>
        </p:nvSpPr>
        <p:spPr>
          <a:xfrm>
            <a:off x="4000500" y="3710462"/>
            <a:ext cx="41910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AU" dirty="0"/>
              <a:t>The amount of information that can be taken in by inexperienced performers is low compared to more experienced players.</a:t>
            </a:r>
          </a:p>
        </p:txBody>
      </p:sp>
      <p:pic>
        <p:nvPicPr>
          <p:cNvPr id="9" name="Picture 2" descr="Roger Federer - Roland Garros 2009 by Perunotas TV.">
            <a:extLst>
              <a:ext uri="{FF2B5EF4-FFF2-40B4-BE49-F238E27FC236}">
                <a16:creationId xmlns:a16="http://schemas.microsoft.com/office/drawing/2014/main" id="{BC45CFD4-4E2D-44A2-9709-0AC3CBCECAB4}"/>
              </a:ext>
            </a:extLst>
          </p:cNvPr>
          <p:cNvPicPr>
            <a:picLocks noChangeAspect="1" noChangeArrowheads="1"/>
          </p:cNvPicPr>
          <p:nvPr/>
        </p:nvPicPr>
        <p:blipFill>
          <a:blip r:embed="rId4" cstate="print"/>
          <a:srcRect/>
          <a:stretch>
            <a:fillRect/>
          </a:stretch>
        </p:blipFill>
        <p:spPr bwMode="auto">
          <a:xfrm>
            <a:off x="609901" y="2172735"/>
            <a:ext cx="3005657" cy="4233319"/>
          </a:xfrm>
          <a:prstGeom prst="rect">
            <a:avLst/>
          </a:prstGeom>
          <a:noFill/>
        </p:spPr>
      </p:pic>
      <p:sp>
        <p:nvSpPr>
          <p:cNvPr id="11" name="Rectangle 10">
            <a:extLst>
              <a:ext uri="{FF2B5EF4-FFF2-40B4-BE49-F238E27FC236}">
                <a16:creationId xmlns:a16="http://schemas.microsoft.com/office/drawing/2014/main" id="{9226E111-DC6A-4734-8664-8CE91F997F44}"/>
              </a:ext>
            </a:extLst>
          </p:cNvPr>
          <p:cNvSpPr/>
          <p:nvPr/>
        </p:nvSpPr>
        <p:spPr>
          <a:xfrm>
            <a:off x="706067" y="6385880"/>
            <a:ext cx="2621050" cy="185262"/>
          </a:xfrm>
          <a:prstGeom prst="rect">
            <a:avLst/>
          </a:prstGeom>
        </p:spPr>
        <p:txBody>
          <a:bodyPr wrap="square">
            <a:spAutoFit/>
          </a:bodyPr>
          <a:lstStyle/>
          <a:p>
            <a:pPr algn="r"/>
            <a:r>
              <a:rPr lang="en-AU" sz="600" dirty="0"/>
              <a:t>www.flickr.com/photos/39203725@N08/3598523111/</a:t>
            </a:r>
          </a:p>
        </p:txBody>
      </p:sp>
      <p:sp>
        <p:nvSpPr>
          <p:cNvPr id="4" name="Rectangle 3">
            <a:extLst>
              <a:ext uri="{FF2B5EF4-FFF2-40B4-BE49-F238E27FC236}">
                <a16:creationId xmlns:a16="http://schemas.microsoft.com/office/drawing/2014/main" id="{287B0D3F-231D-CD49-A5C8-698D30553250}"/>
              </a:ext>
            </a:extLst>
          </p:cNvPr>
          <p:cNvSpPr/>
          <p:nvPr/>
        </p:nvSpPr>
        <p:spPr>
          <a:xfrm>
            <a:off x="438694" y="676173"/>
            <a:ext cx="1269899" cy="369332"/>
          </a:xfrm>
          <a:prstGeom prst="rect">
            <a:avLst/>
          </a:prstGeom>
          <a:solidFill>
            <a:srgbClr val="FFC000"/>
          </a:solidFill>
          <a:ln>
            <a:solidFill>
              <a:schemeClr val="tx1"/>
            </a:solidFill>
          </a:ln>
        </p:spPr>
        <p:txBody>
          <a:bodyPr wrap="none">
            <a:spAutoFit/>
          </a:bodyPr>
          <a:lstStyle/>
          <a:p>
            <a:r>
              <a:rPr lang="en-AU" dirty="0"/>
              <a:t>Experience </a:t>
            </a:r>
          </a:p>
        </p:txBody>
      </p:sp>
    </p:spTree>
    <p:extLst>
      <p:ext uri="{BB962C8B-B14F-4D97-AF65-F5344CB8AC3E}">
        <p14:creationId xmlns:p14="http://schemas.microsoft.com/office/powerpoint/2010/main" val="125057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Rectangle 6">
            <a:extLst>
              <a:ext uri="{FF2B5EF4-FFF2-40B4-BE49-F238E27FC236}">
                <a16:creationId xmlns:a16="http://schemas.microsoft.com/office/drawing/2014/main" id="{B7B0DCF8-DCAD-4122-AADF-9BEBA383C04E}"/>
              </a:ext>
            </a:extLst>
          </p:cNvPr>
          <p:cNvSpPr/>
          <p:nvPr/>
        </p:nvSpPr>
        <p:spPr>
          <a:xfrm>
            <a:off x="152400" y="1187273"/>
            <a:ext cx="3661452" cy="4585871"/>
          </a:xfrm>
          <a:prstGeom prst="rect">
            <a:avLst/>
          </a:prstGeom>
          <a:solidFill>
            <a:schemeClr val="bg1"/>
          </a:solidFill>
          <a:ln>
            <a:solidFill>
              <a:srgbClr val="0070C0"/>
            </a:solidFill>
          </a:ln>
        </p:spPr>
        <p:txBody>
          <a:bodyPr wrap="square">
            <a:spAutoFit/>
          </a:bodyPr>
          <a:lstStyle/>
          <a:p>
            <a:pPr marL="342900" indent="-342900">
              <a:buFont typeface="+mj-lt"/>
              <a:buAutoNum type="arabicPeriod" startAt="2"/>
            </a:pPr>
            <a:r>
              <a:rPr lang="en-AU" sz="2000" b="1" u="sng" dirty="0">
                <a:solidFill>
                  <a:srgbClr val="FF0000"/>
                </a:solidFill>
              </a:rPr>
              <a:t>Decision Making Mechanism</a:t>
            </a:r>
          </a:p>
          <a:p>
            <a:endParaRPr lang="en-AU" sz="1000" b="1" u="sng" dirty="0">
              <a:solidFill>
                <a:srgbClr val="FF0000"/>
              </a:solidFill>
            </a:endParaRPr>
          </a:p>
          <a:p>
            <a:pPr marL="285750" indent="-285750">
              <a:buFont typeface="Arial" panose="020B0604020202020204" pitchFamily="34" charset="0"/>
              <a:buChar char="•"/>
            </a:pPr>
            <a:r>
              <a:rPr lang="en-AU" dirty="0"/>
              <a:t>After all relevant data has been interpreted and analysed, the performer then makes a decision as to what response to make.</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The response selected is influenced by past experiences, knowledge and skill level of the performer.  </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A skilful player has more responses to select from, and the decision making process takes longer as the number of responses increases.</a:t>
            </a:r>
          </a:p>
        </p:txBody>
      </p:sp>
      <p:pic>
        <p:nvPicPr>
          <p:cNvPr id="8" name="Picture 2" descr="Ana Ivanovic - 3ème tour de Roland Garros 2009 - tennis french open by y.caradec.">
            <a:extLst>
              <a:ext uri="{FF2B5EF4-FFF2-40B4-BE49-F238E27FC236}">
                <a16:creationId xmlns:a16="http://schemas.microsoft.com/office/drawing/2014/main" id="{F7634D31-4D38-4193-ADFA-FFA5E5A089DD}"/>
              </a:ext>
            </a:extLst>
          </p:cNvPr>
          <p:cNvPicPr>
            <a:picLocks noChangeAspect="1" noChangeArrowheads="1"/>
          </p:cNvPicPr>
          <p:nvPr/>
        </p:nvPicPr>
        <p:blipFill>
          <a:blip r:embed="rId4" cstate="print"/>
          <a:srcRect/>
          <a:stretch>
            <a:fillRect/>
          </a:stretch>
        </p:blipFill>
        <p:spPr bwMode="auto">
          <a:xfrm>
            <a:off x="6616915" y="1584262"/>
            <a:ext cx="2435850" cy="3689475"/>
          </a:xfrm>
          <a:prstGeom prst="rect">
            <a:avLst/>
          </a:prstGeom>
          <a:noFill/>
        </p:spPr>
      </p:pic>
      <p:sp>
        <p:nvSpPr>
          <p:cNvPr id="9" name="Rectangle 8">
            <a:extLst>
              <a:ext uri="{FF2B5EF4-FFF2-40B4-BE49-F238E27FC236}">
                <a16:creationId xmlns:a16="http://schemas.microsoft.com/office/drawing/2014/main" id="{3030C445-21E9-41DB-BD4D-61B947DEA16C}"/>
              </a:ext>
            </a:extLst>
          </p:cNvPr>
          <p:cNvSpPr/>
          <p:nvPr/>
        </p:nvSpPr>
        <p:spPr>
          <a:xfrm>
            <a:off x="5355771" y="5302859"/>
            <a:ext cx="3788229" cy="184666"/>
          </a:xfrm>
          <a:prstGeom prst="rect">
            <a:avLst/>
          </a:prstGeom>
        </p:spPr>
        <p:txBody>
          <a:bodyPr wrap="square">
            <a:spAutoFit/>
          </a:bodyPr>
          <a:lstStyle/>
          <a:p>
            <a:pPr algn="r"/>
            <a:r>
              <a:rPr lang="en-AU" sz="600" dirty="0"/>
              <a:t>www.flickr.com/photos/la_bretagne_a_paris/3576347251/in/set-72157619383245640/</a:t>
            </a:r>
          </a:p>
        </p:txBody>
      </p:sp>
      <p:sp>
        <p:nvSpPr>
          <p:cNvPr id="11" name="TextBox 10">
            <a:extLst>
              <a:ext uri="{FF2B5EF4-FFF2-40B4-BE49-F238E27FC236}">
                <a16:creationId xmlns:a16="http://schemas.microsoft.com/office/drawing/2014/main" id="{5957AE44-EC78-4AF6-9166-02845899F6AE}"/>
              </a:ext>
            </a:extLst>
          </p:cNvPr>
          <p:cNvSpPr txBox="1"/>
          <p:nvPr/>
        </p:nvSpPr>
        <p:spPr>
          <a:xfrm>
            <a:off x="3918669" y="1966456"/>
            <a:ext cx="2593429" cy="3016210"/>
          </a:xfrm>
          <a:prstGeom prst="rect">
            <a:avLst/>
          </a:prstGeom>
          <a:solidFill>
            <a:srgbClr val="81FF75"/>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AU" dirty="0"/>
              <a:t>What responses were available to Ana Ivanovic as she prepared to return the ball?</a:t>
            </a:r>
          </a:p>
          <a:p>
            <a:endParaRPr lang="en-AU" sz="1000" dirty="0"/>
          </a:p>
          <a:p>
            <a:r>
              <a:rPr lang="en-AU" dirty="0"/>
              <a:t>Lob?</a:t>
            </a:r>
          </a:p>
          <a:p>
            <a:r>
              <a:rPr lang="en-AU" dirty="0"/>
              <a:t>Drop shot?</a:t>
            </a:r>
          </a:p>
          <a:p>
            <a:r>
              <a:rPr lang="en-AU" dirty="0"/>
              <a:t>Play down the line?</a:t>
            </a:r>
          </a:p>
          <a:p>
            <a:r>
              <a:rPr lang="en-AU" dirty="0"/>
              <a:t>Play across court?</a:t>
            </a:r>
          </a:p>
          <a:p>
            <a:r>
              <a:rPr lang="en-AU" dirty="0"/>
              <a:t>Top spin?</a:t>
            </a:r>
          </a:p>
          <a:p>
            <a:r>
              <a:rPr lang="en-AU" dirty="0"/>
              <a:t>Back spin?</a:t>
            </a:r>
          </a:p>
        </p:txBody>
      </p:sp>
    </p:spTree>
    <p:extLst>
      <p:ext uri="{BB962C8B-B14F-4D97-AF65-F5344CB8AC3E}">
        <p14:creationId xmlns:p14="http://schemas.microsoft.com/office/powerpoint/2010/main" val="1318146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E380F7-17A3-774D-AF36-799FADC8DD19}"/>
              </a:ext>
            </a:extLst>
          </p:cNvPr>
          <p:cNvSpPr>
            <a:spLocks noGrp="1"/>
          </p:cNvSpPr>
          <p:nvPr>
            <p:ph type="ftr" sz="quarter" idx="11"/>
          </p:nvPr>
        </p:nvSpPr>
        <p:spPr>
          <a:xfrm>
            <a:off x="3124200" y="6500973"/>
            <a:ext cx="2895600" cy="365125"/>
          </a:xfrm>
        </p:spPr>
        <p:txBody>
          <a:bodyPr/>
          <a:lstStyle/>
          <a:p>
            <a:r>
              <a:rPr lang="en-US" dirty="0"/>
              <a:t>©PE STUDIES RESOURCES</a:t>
            </a:r>
          </a:p>
        </p:txBody>
      </p:sp>
      <p:sp>
        <p:nvSpPr>
          <p:cNvPr id="3" name="Slide Number Placeholder 2">
            <a:extLst>
              <a:ext uri="{FF2B5EF4-FFF2-40B4-BE49-F238E27FC236}">
                <a16:creationId xmlns:a16="http://schemas.microsoft.com/office/drawing/2014/main" id="{88A17E23-AE68-C14C-8174-49622BD39937}"/>
              </a:ext>
            </a:extLst>
          </p:cNvPr>
          <p:cNvSpPr>
            <a:spLocks noGrp="1"/>
          </p:cNvSpPr>
          <p:nvPr>
            <p:ph type="sldNum" sz="quarter" idx="12"/>
          </p:nvPr>
        </p:nvSpPr>
        <p:spPr/>
        <p:txBody>
          <a:bodyPr/>
          <a:lstStyle/>
          <a:p>
            <a:fld id="{9B5CFCF4-B172-4E71-8694-052B86E59B98}" type="slidenum">
              <a:rPr lang="en-US" smtClean="0"/>
              <a:pPr/>
              <a:t>36</a:t>
            </a:fld>
            <a:endParaRPr lang="en-US"/>
          </a:p>
        </p:txBody>
      </p:sp>
      <p:pic>
        <p:nvPicPr>
          <p:cNvPr id="5" name="Picture 2" descr="C:\Program Files\Microsoft Office\MEDIA\CAGCAT10\j0185604.wmf">
            <a:hlinkClick r:id="rId2" action="ppaction://hlinksldjump"/>
            <a:extLst>
              <a:ext uri="{FF2B5EF4-FFF2-40B4-BE49-F238E27FC236}">
                <a16:creationId xmlns:a16="http://schemas.microsoft.com/office/drawing/2014/main" id="{1386EB26-ED1E-E042-9DF1-D38E5A9D8A24}"/>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6" name="TextBox 5">
            <a:hlinkClick r:id="rId2" action="ppaction://hlinksldjump"/>
            <a:extLst>
              <a:ext uri="{FF2B5EF4-FFF2-40B4-BE49-F238E27FC236}">
                <a16:creationId xmlns:a16="http://schemas.microsoft.com/office/drawing/2014/main" id="{C3C30E95-D953-1843-8217-C41B1495A3D9}"/>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TextBox 6">
            <a:extLst>
              <a:ext uri="{FF2B5EF4-FFF2-40B4-BE49-F238E27FC236}">
                <a16:creationId xmlns:a16="http://schemas.microsoft.com/office/drawing/2014/main" id="{512F95BF-D334-4B41-9361-41B04A1D06A2}"/>
              </a:ext>
            </a:extLst>
          </p:cNvPr>
          <p:cNvSpPr txBox="1"/>
          <p:nvPr/>
        </p:nvSpPr>
        <p:spPr>
          <a:xfrm>
            <a:off x="395620" y="680935"/>
            <a:ext cx="8352760" cy="2308324"/>
          </a:xfrm>
          <a:prstGeom prst="rect">
            <a:avLst/>
          </a:prstGeom>
          <a:solidFill>
            <a:schemeClr val="bg1"/>
          </a:solidFill>
          <a:ln>
            <a:solidFill>
              <a:srgbClr val="0070C0"/>
            </a:solidFill>
          </a:ln>
        </p:spPr>
        <p:txBody>
          <a:bodyPr wrap="square" rtlCol="0">
            <a:spAutoFit/>
          </a:bodyPr>
          <a:lstStyle/>
          <a:p>
            <a:pPr marL="285750" indent="-285750">
              <a:buFont typeface="Arial" panose="020B0604020202020204" pitchFamily="34" charset="0"/>
              <a:buChar char="•"/>
            </a:pPr>
            <a:r>
              <a:rPr lang="en-AU" dirty="0"/>
              <a:t>Hicks Law states the greater number of possibilities available to a performer, the longer it takes for them to react.</a:t>
            </a:r>
          </a:p>
          <a:p>
            <a:pPr marL="742950" lvl="1" indent="-285750">
              <a:buFont typeface="Arial" panose="020B0604020202020204" pitchFamily="34" charset="0"/>
              <a:buChar char="•"/>
            </a:pPr>
            <a:r>
              <a:rPr lang="en-AU" dirty="0"/>
              <a:t>1 choice = fast reaction time</a:t>
            </a:r>
          </a:p>
          <a:p>
            <a:pPr marL="742950" lvl="1" indent="-285750">
              <a:buFont typeface="Arial" panose="020B0604020202020204" pitchFamily="34" charset="0"/>
              <a:buChar char="•"/>
            </a:pPr>
            <a:r>
              <a:rPr lang="en-AU" dirty="0"/>
              <a:t>2 choices = slower reaction time</a:t>
            </a:r>
          </a:p>
          <a:p>
            <a:pPr marL="742950" lvl="1" indent="-285750">
              <a:buFont typeface="Arial" panose="020B0604020202020204" pitchFamily="34" charset="0"/>
              <a:buChar char="•"/>
            </a:pPr>
            <a:r>
              <a:rPr lang="en-AU" dirty="0"/>
              <a:t>3 choices = slightly slower reaction time than 2 choices</a:t>
            </a:r>
          </a:p>
          <a:p>
            <a:pPr marL="742950" lvl="1" indent="-285750">
              <a:buFont typeface="Arial" panose="020B0604020202020204" pitchFamily="34" charset="0"/>
              <a:buChar char="•"/>
            </a:pPr>
            <a:r>
              <a:rPr lang="en-AU" dirty="0"/>
              <a:t>4 choices = slightly slower reaction time than 3 choices</a:t>
            </a:r>
          </a:p>
          <a:p>
            <a:pPr marL="285750" indent="-285750">
              <a:buFont typeface="Arial" panose="020B0604020202020204" pitchFamily="34" charset="0"/>
              <a:buChar char="•"/>
            </a:pPr>
            <a:r>
              <a:rPr lang="en-AU" dirty="0"/>
              <a:t>The more choices a person has, the more information that needs processing and the longer it takes to process, resulting in a slower reaction time</a:t>
            </a:r>
          </a:p>
        </p:txBody>
      </p:sp>
      <p:sp>
        <p:nvSpPr>
          <p:cNvPr id="9" name="TextBox 8">
            <a:extLst>
              <a:ext uri="{FF2B5EF4-FFF2-40B4-BE49-F238E27FC236}">
                <a16:creationId xmlns:a16="http://schemas.microsoft.com/office/drawing/2014/main" id="{B79E2BF1-0241-5842-B7B3-0B5D2F8DFB35}"/>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028" name="Picture 4" descr="Image result for tom brady">
            <a:extLst>
              <a:ext uri="{FF2B5EF4-FFF2-40B4-BE49-F238E27FC236}">
                <a16:creationId xmlns:a16="http://schemas.microsoft.com/office/drawing/2014/main" id="{31ADE12A-813A-2347-BDD9-D5858A6F86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872" y="3100292"/>
            <a:ext cx="4954256" cy="33180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47A1D04-34B9-5B44-A634-D464249E8B92}"/>
              </a:ext>
            </a:extLst>
          </p:cNvPr>
          <p:cNvSpPr/>
          <p:nvPr/>
        </p:nvSpPr>
        <p:spPr>
          <a:xfrm>
            <a:off x="4876800" y="6356350"/>
            <a:ext cx="2286000" cy="169277"/>
          </a:xfrm>
          <a:prstGeom prst="rect">
            <a:avLst/>
          </a:prstGeom>
        </p:spPr>
        <p:txBody>
          <a:bodyPr wrap="square">
            <a:spAutoFit/>
          </a:bodyPr>
          <a:lstStyle/>
          <a:p>
            <a:r>
              <a:rPr lang="en-US" sz="500" dirty="0"/>
              <a:t>https://</a:t>
            </a:r>
            <a:r>
              <a:rPr lang="en-US" sz="500" dirty="0" err="1"/>
              <a:t>fr.wikipedia.org</a:t>
            </a:r>
            <a:r>
              <a:rPr lang="en-US" sz="500" dirty="0"/>
              <a:t>/wiki/</a:t>
            </a:r>
            <a:r>
              <a:rPr lang="en-US" sz="500" dirty="0" err="1"/>
              <a:t>Fichier:Tom_Brady_and_the_Miami_Dolphins.jpg</a:t>
            </a:r>
            <a:endParaRPr lang="en-US" sz="500" dirty="0"/>
          </a:p>
        </p:txBody>
      </p:sp>
    </p:spTree>
    <p:extLst>
      <p:ext uri="{BB962C8B-B14F-4D97-AF65-F5344CB8AC3E}">
        <p14:creationId xmlns:p14="http://schemas.microsoft.com/office/powerpoint/2010/main" val="121218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E380F7-17A3-774D-AF36-799FADC8DD19}"/>
              </a:ext>
            </a:extLst>
          </p:cNvPr>
          <p:cNvSpPr>
            <a:spLocks noGrp="1"/>
          </p:cNvSpPr>
          <p:nvPr>
            <p:ph type="ftr" sz="quarter" idx="11"/>
          </p:nvPr>
        </p:nvSpPr>
        <p:spPr>
          <a:xfrm>
            <a:off x="3124200" y="6496301"/>
            <a:ext cx="2895600" cy="365125"/>
          </a:xfrm>
        </p:spPr>
        <p:txBody>
          <a:bodyPr/>
          <a:lstStyle/>
          <a:p>
            <a:r>
              <a:rPr lang="en-US"/>
              <a:t>©PE STUDIES RESOURCES</a:t>
            </a:r>
          </a:p>
        </p:txBody>
      </p:sp>
      <p:sp>
        <p:nvSpPr>
          <p:cNvPr id="3" name="Slide Number Placeholder 2">
            <a:extLst>
              <a:ext uri="{FF2B5EF4-FFF2-40B4-BE49-F238E27FC236}">
                <a16:creationId xmlns:a16="http://schemas.microsoft.com/office/drawing/2014/main" id="{88A17E23-AE68-C14C-8174-49622BD39937}"/>
              </a:ext>
            </a:extLst>
          </p:cNvPr>
          <p:cNvSpPr>
            <a:spLocks noGrp="1"/>
          </p:cNvSpPr>
          <p:nvPr>
            <p:ph type="sldNum" sz="quarter" idx="12"/>
          </p:nvPr>
        </p:nvSpPr>
        <p:spPr/>
        <p:txBody>
          <a:bodyPr/>
          <a:lstStyle/>
          <a:p>
            <a:fld id="{9B5CFCF4-B172-4E71-8694-052B86E59B98}" type="slidenum">
              <a:rPr lang="en-US" smtClean="0"/>
              <a:pPr/>
              <a:t>37</a:t>
            </a:fld>
            <a:endParaRPr lang="en-US"/>
          </a:p>
        </p:txBody>
      </p:sp>
      <p:pic>
        <p:nvPicPr>
          <p:cNvPr id="5" name="Picture 2" descr="C:\Program Files\Microsoft Office\MEDIA\CAGCAT10\j0185604.wmf">
            <a:hlinkClick r:id="rId2" action="ppaction://hlinksldjump"/>
            <a:extLst>
              <a:ext uri="{FF2B5EF4-FFF2-40B4-BE49-F238E27FC236}">
                <a16:creationId xmlns:a16="http://schemas.microsoft.com/office/drawing/2014/main" id="{1386EB26-ED1E-E042-9DF1-D38E5A9D8A24}"/>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6" name="TextBox 5">
            <a:hlinkClick r:id="rId2" action="ppaction://hlinksldjump"/>
            <a:extLst>
              <a:ext uri="{FF2B5EF4-FFF2-40B4-BE49-F238E27FC236}">
                <a16:creationId xmlns:a16="http://schemas.microsoft.com/office/drawing/2014/main" id="{C3C30E95-D953-1843-8217-C41B1495A3D9}"/>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cxnSp>
        <p:nvCxnSpPr>
          <p:cNvPr id="8" name="Straight Connector 7">
            <a:extLst>
              <a:ext uri="{FF2B5EF4-FFF2-40B4-BE49-F238E27FC236}">
                <a16:creationId xmlns:a16="http://schemas.microsoft.com/office/drawing/2014/main" id="{EB00FB48-75D1-2F46-96FD-613A1075EC78}"/>
              </a:ext>
            </a:extLst>
          </p:cNvPr>
          <p:cNvCxnSpPr/>
          <p:nvPr/>
        </p:nvCxnSpPr>
        <p:spPr>
          <a:xfrm>
            <a:off x="1807537" y="1616148"/>
            <a:ext cx="0" cy="43168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D77722-D4C9-644F-B230-BD605A3EE1C0}"/>
              </a:ext>
            </a:extLst>
          </p:cNvPr>
          <p:cNvCxnSpPr/>
          <p:nvPr/>
        </p:nvCxnSpPr>
        <p:spPr>
          <a:xfrm>
            <a:off x="1818170" y="5943599"/>
            <a:ext cx="601802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0A95255-9B33-7A45-ADD8-D38EF1D32257}"/>
              </a:ext>
            </a:extLst>
          </p:cNvPr>
          <p:cNvSpPr txBox="1"/>
          <p:nvPr/>
        </p:nvSpPr>
        <p:spPr>
          <a:xfrm>
            <a:off x="3124200" y="5973754"/>
            <a:ext cx="4157329" cy="461665"/>
          </a:xfrm>
          <a:prstGeom prst="rect">
            <a:avLst/>
          </a:prstGeom>
          <a:noFill/>
        </p:spPr>
        <p:txBody>
          <a:bodyPr wrap="square" rtlCol="0">
            <a:spAutoFit/>
          </a:bodyPr>
          <a:lstStyle/>
          <a:p>
            <a:r>
              <a:rPr lang="en-US" sz="2400" dirty="0"/>
              <a:t>Number of alternative stimuli</a:t>
            </a:r>
          </a:p>
        </p:txBody>
      </p:sp>
      <p:sp>
        <p:nvSpPr>
          <p:cNvPr id="12" name="TextBox 11">
            <a:extLst>
              <a:ext uri="{FF2B5EF4-FFF2-40B4-BE49-F238E27FC236}">
                <a16:creationId xmlns:a16="http://schemas.microsoft.com/office/drawing/2014/main" id="{BE9369C8-CED8-7E48-B50F-E34ED767DDE9}"/>
              </a:ext>
            </a:extLst>
          </p:cNvPr>
          <p:cNvSpPr txBox="1"/>
          <p:nvPr/>
        </p:nvSpPr>
        <p:spPr>
          <a:xfrm rot="16200000">
            <a:off x="461133" y="3198167"/>
            <a:ext cx="2089194" cy="461665"/>
          </a:xfrm>
          <a:prstGeom prst="rect">
            <a:avLst/>
          </a:prstGeom>
          <a:noFill/>
        </p:spPr>
        <p:txBody>
          <a:bodyPr wrap="square" rtlCol="0">
            <a:spAutoFit/>
          </a:bodyPr>
          <a:lstStyle/>
          <a:p>
            <a:r>
              <a:rPr lang="en-US" sz="2400" dirty="0"/>
              <a:t>Reaction time</a:t>
            </a:r>
          </a:p>
        </p:txBody>
      </p:sp>
      <p:sp>
        <p:nvSpPr>
          <p:cNvPr id="14" name="Freeform 13">
            <a:extLst>
              <a:ext uri="{FF2B5EF4-FFF2-40B4-BE49-F238E27FC236}">
                <a16:creationId xmlns:a16="http://schemas.microsoft.com/office/drawing/2014/main" id="{11F1B904-58BA-B848-971D-BC7D4656569C}"/>
              </a:ext>
            </a:extLst>
          </p:cNvPr>
          <p:cNvSpPr/>
          <p:nvPr/>
        </p:nvSpPr>
        <p:spPr>
          <a:xfrm>
            <a:off x="2296633" y="1743745"/>
            <a:ext cx="5411972" cy="3700130"/>
          </a:xfrm>
          <a:custGeom>
            <a:avLst/>
            <a:gdLst>
              <a:gd name="connsiteX0" fmla="*/ 0 w 5411972"/>
              <a:gd name="connsiteY0" fmla="*/ 3700130 h 3700130"/>
              <a:gd name="connsiteX1" fmla="*/ 2073348 w 5411972"/>
              <a:gd name="connsiteY1" fmla="*/ 935665 h 3700130"/>
              <a:gd name="connsiteX2" fmla="*/ 5411972 w 5411972"/>
              <a:gd name="connsiteY2" fmla="*/ 0 h 3700130"/>
            </a:gdLst>
            <a:ahLst/>
            <a:cxnLst>
              <a:cxn ang="0">
                <a:pos x="connsiteX0" y="connsiteY0"/>
              </a:cxn>
              <a:cxn ang="0">
                <a:pos x="connsiteX1" y="connsiteY1"/>
              </a:cxn>
              <a:cxn ang="0">
                <a:pos x="connsiteX2" y="connsiteY2"/>
              </a:cxn>
            </a:cxnLst>
            <a:rect l="l" t="t" r="r" b="b"/>
            <a:pathLst>
              <a:path w="5411972" h="3700130">
                <a:moveTo>
                  <a:pt x="0" y="3700130"/>
                </a:moveTo>
                <a:cubicBezTo>
                  <a:pt x="585676" y="2626241"/>
                  <a:pt x="1171353" y="1552353"/>
                  <a:pt x="2073348" y="935665"/>
                </a:cubicBezTo>
                <a:cubicBezTo>
                  <a:pt x="2975343" y="318977"/>
                  <a:pt x="4193657" y="159488"/>
                  <a:pt x="5411972" y="0"/>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D718CF-02CE-7F4D-970F-B38D5860A6C8}"/>
              </a:ext>
            </a:extLst>
          </p:cNvPr>
          <p:cNvSpPr txBox="1"/>
          <p:nvPr/>
        </p:nvSpPr>
        <p:spPr>
          <a:xfrm>
            <a:off x="609901" y="884253"/>
            <a:ext cx="8314653" cy="369332"/>
          </a:xfrm>
          <a:prstGeom prst="rect">
            <a:avLst/>
          </a:prstGeom>
          <a:solidFill>
            <a:srgbClr val="FF0000"/>
          </a:solidFill>
          <a:ln>
            <a:solidFill>
              <a:srgbClr val="0070C0"/>
            </a:solidFill>
          </a:ln>
        </p:spPr>
        <p:txBody>
          <a:bodyPr wrap="square" rtlCol="0">
            <a:spAutoFit/>
          </a:bodyPr>
          <a:lstStyle/>
          <a:p>
            <a:r>
              <a:rPr lang="en-AU" b="1" dirty="0">
                <a:solidFill>
                  <a:schemeClr val="bg1"/>
                </a:solidFill>
              </a:rPr>
              <a:t>Hicks Law showing how reaction time increases with increasing number of stimuli </a:t>
            </a:r>
          </a:p>
        </p:txBody>
      </p:sp>
      <p:sp>
        <p:nvSpPr>
          <p:cNvPr id="13" name="TextBox 12">
            <a:extLst>
              <a:ext uri="{FF2B5EF4-FFF2-40B4-BE49-F238E27FC236}">
                <a16:creationId xmlns:a16="http://schemas.microsoft.com/office/drawing/2014/main" id="{C8EAFB87-06E5-0544-ACA6-05376ACBF0A3}"/>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spTree>
    <p:extLst>
      <p:ext uri="{BB962C8B-B14F-4D97-AF65-F5344CB8AC3E}">
        <p14:creationId xmlns:p14="http://schemas.microsoft.com/office/powerpoint/2010/main" val="3544114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38</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Rectangle 6">
            <a:extLst>
              <a:ext uri="{FF2B5EF4-FFF2-40B4-BE49-F238E27FC236}">
                <a16:creationId xmlns:a16="http://schemas.microsoft.com/office/drawing/2014/main" id="{5A876B5B-8755-4E51-A6F1-4D5BA2E101AE}"/>
              </a:ext>
            </a:extLst>
          </p:cNvPr>
          <p:cNvSpPr/>
          <p:nvPr/>
        </p:nvSpPr>
        <p:spPr>
          <a:xfrm>
            <a:off x="381001" y="1143000"/>
            <a:ext cx="3973285" cy="4339650"/>
          </a:xfrm>
          <a:prstGeom prst="rect">
            <a:avLst/>
          </a:prstGeom>
          <a:solidFill>
            <a:schemeClr val="bg1"/>
          </a:solidFill>
          <a:ln>
            <a:solidFill>
              <a:srgbClr val="0070C0"/>
            </a:solidFill>
          </a:ln>
        </p:spPr>
        <p:txBody>
          <a:bodyPr wrap="square">
            <a:spAutoFit/>
          </a:bodyPr>
          <a:lstStyle/>
          <a:p>
            <a:pPr marL="342900" indent="-342900">
              <a:buFont typeface="+mj-lt"/>
              <a:buAutoNum type="arabicPeriod" startAt="3"/>
            </a:pPr>
            <a:r>
              <a:rPr lang="en-AU" sz="2000" b="1" u="sng" dirty="0">
                <a:solidFill>
                  <a:srgbClr val="FF0000"/>
                </a:solidFill>
              </a:rPr>
              <a:t>Effector Mechanism /response selection</a:t>
            </a:r>
          </a:p>
          <a:p>
            <a:pPr marL="342900" indent="-342900">
              <a:buFont typeface="+mj-lt"/>
              <a:buAutoNum type="arabicPeriod" startAt="3"/>
            </a:pPr>
            <a:endParaRPr lang="en-AU" sz="1000" b="1" u="sng" dirty="0">
              <a:solidFill>
                <a:srgbClr val="FF0000"/>
              </a:solidFill>
            </a:endParaRPr>
          </a:p>
          <a:p>
            <a:pPr marL="285750" indent="-285750">
              <a:buFont typeface="Arial" panose="020B0604020202020204" pitchFamily="34" charset="0"/>
              <a:buChar char="•"/>
            </a:pPr>
            <a:r>
              <a:rPr lang="en-AU" dirty="0"/>
              <a:t>The effector mechanism and central nervous system prepare to produce the response selected as a result of the decision making process. The requisite motor program is retrieved from long term memory.</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Messages are sent via the neuromuscular system to the muscles and nerves which then create the specific movements required to produce the selected response.</a:t>
            </a:r>
          </a:p>
        </p:txBody>
      </p:sp>
      <p:pic>
        <p:nvPicPr>
          <p:cNvPr id="9218" name="Picture 2" descr="Image result for brain">
            <a:extLst>
              <a:ext uri="{FF2B5EF4-FFF2-40B4-BE49-F238E27FC236}">
                <a16:creationId xmlns:a16="http://schemas.microsoft.com/office/drawing/2014/main" id="{1B55A8EE-44E1-0A47-A0AA-8F9FAE140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511" y="1142999"/>
            <a:ext cx="4339649" cy="43396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A7EB88-D12D-A049-9EF3-281970C34479}"/>
              </a:ext>
            </a:extLst>
          </p:cNvPr>
          <p:cNvSpPr/>
          <p:nvPr/>
        </p:nvSpPr>
        <p:spPr>
          <a:xfrm>
            <a:off x="6096000" y="5482648"/>
            <a:ext cx="2965269" cy="169277"/>
          </a:xfrm>
          <a:prstGeom prst="rect">
            <a:avLst/>
          </a:prstGeom>
        </p:spPr>
        <p:txBody>
          <a:bodyPr wrap="square">
            <a:spAutoFit/>
          </a:bodyPr>
          <a:lstStyle/>
          <a:p>
            <a:r>
              <a:rPr lang="en-US" sz="500" dirty="0"/>
              <a:t>https://</a:t>
            </a:r>
            <a:r>
              <a:rPr lang="en-US" sz="500" dirty="0" err="1"/>
              <a:t>www.army.mil</a:t>
            </a:r>
            <a:r>
              <a:rPr lang="en-US" sz="500" dirty="0"/>
              <a:t>/article/142825/</a:t>
            </a:r>
            <a:r>
              <a:rPr lang="en-US" sz="500" dirty="0" err="1"/>
              <a:t>traumatic_brain_injury_awareness_month_highlights_resources</a:t>
            </a:r>
            <a:endParaRPr lang="en-US" sz="500" dirty="0"/>
          </a:p>
        </p:txBody>
      </p:sp>
    </p:spTree>
    <p:extLst>
      <p:ext uri="{BB962C8B-B14F-4D97-AF65-F5344CB8AC3E}">
        <p14:creationId xmlns:p14="http://schemas.microsoft.com/office/powerpoint/2010/main" val="803197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39</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Rounded Rectangle 5">
            <a:extLst>
              <a:ext uri="{FF2B5EF4-FFF2-40B4-BE49-F238E27FC236}">
                <a16:creationId xmlns:a16="http://schemas.microsoft.com/office/drawing/2014/main" id="{FD118ABC-1151-4227-8CDC-DE8F7321593D}"/>
              </a:ext>
            </a:extLst>
          </p:cNvPr>
          <p:cNvSpPr/>
          <p:nvPr/>
        </p:nvSpPr>
        <p:spPr>
          <a:xfrm>
            <a:off x="457200" y="761999"/>
            <a:ext cx="7467600" cy="461665"/>
          </a:xfrm>
          <a:prstGeom prst="roundRect">
            <a:avLst/>
          </a:prstGeom>
          <a:solidFill>
            <a:srgbClr val="FA12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8" name="TextBox 7">
            <a:extLst>
              <a:ext uri="{FF2B5EF4-FFF2-40B4-BE49-F238E27FC236}">
                <a16:creationId xmlns:a16="http://schemas.microsoft.com/office/drawing/2014/main" id="{AE3833F3-CB34-4C43-A02E-FB07C03E25B6}"/>
              </a:ext>
            </a:extLst>
          </p:cNvPr>
          <p:cNvSpPr txBox="1"/>
          <p:nvPr/>
        </p:nvSpPr>
        <p:spPr>
          <a:xfrm>
            <a:off x="1600200" y="762000"/>
            <a:ext cx="5181600" cy="707886"/>
          </a:xfrm>
          <a:prstGeom prst="rect">
            <a:avLst/>
          </a:prstGeom>
          <a:noFill/>
        </p:spPr>
        <p:txBody>
          <a:bodyPr wrap="square" rtlCol="0">
            <a:spAutoFit/>
          </a:bodyPr>
          <a:lstStyle/>
          <a:p>
            <a:pPr algn="ctr"/>
            <a:r>
              <a:rPr lang="en-AU" sz="2000" b="1" dirty="0"/>
              <a:t>STAGE 3 – RESPONSE/OUTPUT</a:t>
            </a:r>
          </a:p>
          <a:p>
            <a:pPr algn="ctr"/>
            <a:endParaRPr lang="en-AU" sz="2000" b="1" dirty="0"/>
          </a:p>
        </p:txBody>
      </p:sp>
      <p:sp>
        <p:nvSpPr>
          <p:cNvPr id="9" name="TextBox 8">
            <a:extLst>
              <a:ext uri="{FF2B5EF4-FFF2-40B4-BE49-F238E27FC236}">
                <a16:creationId xmlns:a16="http://schemas.microsoft.com/office/drawing/2014/main" id="{5C2B050C-B0CC-44D8-B5CD-D26C2EA9164F}"/>
              </a:ext>
            </a:extLst>
          </p:cNvPr>
          <p:cNvSpPr txBox="1"/>
          <p:nvPr/>
        </p:nvSpPr>
        <p:spPr>
          <a:xfrm>
            <a:off x="381000" y="1447800"/>
            <a:ext cx="8305800" cy="3139321"/>
          </a:xfrm>
          <a:prstGeom prst="rect">
            <a:avLst/>
          </a:prstGeom>
          <a:solidFill>
            <a:schemeClr val="bg1"/>
          </a:solidFill>
          <a:ln>
            <a:solidFill>
              <a:srgbClr val="0070C0"/>
            </a:solidFill>
          </a:ln>
        </p:spPr>
        <p:txBody>
          <a:bodyPr wrap="square" rtlCol="0">
            <a:spAutoFit/>
          </a:bodyPr>
          <a:lstStyle/>
          <a:p>
            <a:pPr marL="285750" indent="-285750">
              <a:buFont typeface="Arial" panose="020B0604020202020204" pitchFamily="34" charset="0"/>
              <a:buChar char="•"/>
            </a:pPr>
            <a:r>
              <a:rPr lang="en-AU" dirty="0"/>
              <a:t>This stage involves the neuromuscular system producing the movements required to produce the selected response. </a:t>
            </a:r>
          </a:p>
          <a:p>
            <a:pPr marL="742950" lvl="1" indent="-285750">
              <a:buFont typeface="Cambria Math" panose="02040503050406030204" pitchFamily="18" charset="0"/>
              <a:buChar char="⎯"/>
            </a:pPr>
            <a:r>
              <a:rPr lang="en-AU" dirty="0"/>
              <a:t>The selected response is chosen by the individual and the muscles are prepared to perform the task</a:t>
            </a:r>
          </a:p>
          <a:p>
            <a:pPr marL="285750" indent="-285750">
              <a:buFont typeface="Arial" panose="020B0604020202020204" pitchFamily="34" charset="0"/>
              <a:buChar char="•"/>
            </a:pPr>
            <a:r>
              <a:rPr lang="en-AU" dirty="0"/>
              <a:t>The complexity of the task determines the amount of time required for response programming</a:t>
            </a:r>
          </a:p>
          <a:p>
            <a:pPr marL="742950" lvl="1" indent="-285750">
              <a:buFont typeface="Cambria Math" panose="02040503050406030204" pitchFamily="18" charset="0"/>
              <a:buChar char="⎯"/>
            </a:pPr>
            <a:r>
              <a:rPr lang="en-AU" dirty="0"/>
              <a:t>Simple skills have very fast response programming</a:t>
            </a:r>
          </a:p>
          <a:p>
            <a:pPr marL="742950" lvl="1" indent="-285750">
              <a:buFont typeface="Cambria Math" panose="02040503050406030204" pitchFamily="18" charset="0"/>
              <a:buChar char="⎯"/>
            </a:pPr>
            <a:r>
              <a:rPr lang="en-AU" dirty="0"/>
              <a:t>Complex skills have more information to process and therefore the response of the muscles is much slower</a:t>
            </a:r>
          </a:p>
          <a:p>
            <a:pPr marL="285750" indent="-285750">
              <a:buFont typeface="Arial" panose="020B0604020202020204" pitchFamily="34" charset="0"/>
              <a:buChar char="•"/>
            </a:pPr>
            <a:r>
              <a:rPr lang="en-AU" dirty="0"/>
              <a:t>This stage is the production of the action selected by the decision making process and is the “movement time” component of the total response time.</a:t>
            </a:r>
          </a:p>
        </p:txBody>
      </p:sp>
    </p:spTree>
    <p:extLst>
      <p:ext uri="{BB962C8B-B14F-4D97-AF65-F5344CB8AC3E}">
        <p14:creationId xmlns:p14="http://schemas.microsoft.com/office/powerpoint/2010/main" val="207729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618751F-4ADA-1749-A82C-1469B5CF9085}"/>
              </a:ext>
            </a:extLst>
          </p:cNvPr>
          <p:cNvGraphicFramePr>
            <a:graphicFrameLocks noGrp="1"/>
          </p:cNvGraphicFramePr>
          <p:nvPr>
            <p:extLst>
              <p:ext uri="{D42A27DB-BD31-4B8C-83A1-F6EECF244321}">
                <p14:modId xmlns:p14="http://schemas.microsoft.com/office/powerpoint/2010/main" val="4189900870"/>
              </p:ext>
            </p:extLst>
          </p:nvPr>
        </p:nvGraphicFramePr>
        <p:xfrm>
          <a:off x="0" y="-21768"/>
          <a:ext cx="9144000" cy="6879767"/>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4819234"/>
                    </a:ext>
                  </a:extLst>
                </a:gridCol>
              </a:tblGrid>
              <a:tr h="463404">
                <a:tc>
                  <a:txBody>
                    <a:bodyPr/>
                    <a:lstStyle/>
                    <a:p>
                      <a:pPr algn="ctr"/>
                      <a:r>
                        <a:rPr lang="en-US" sz="2400" dirty="0">
                          <a:solidFill>
                            <a:schemeClr val="bg1"/>
                          </a:solidFill>
                        </a:rPr>
                        <a:t>CONTENTS</a:t>
                      </a:r>
                    </a:p>
                  </a:txBody>
                  <a:tcPr anchor="ctr">
                    <a:solidFill>
                      <a:schemeClr val="tx1"/>
                    </a:solidFill>
                  </a:tcPr>
                </a:tc>
                <a:extLst>
                  <a:ext uri="{0D108BD9-81ED-4DB2-BD59-A6C34878D82A}">
                    <a16:rowId xmlns:a16="http://schemas.microsoft.com/office/drawing/2014/main" val="715873296"/>
                  </a:ext>
                </a:extLst>
              </a:tr>
              <a:tr h="3635939">
                <a:tc>
                  <a:txBody>
                    <a:body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1" kern="1200" dirty="0">
                          <a:solidFill>
                            <a:schemeClr val="tx1"/>
                          </a:solidFill>
                          <a:effectLst/>
                          <a:latin typeface="+mn-lt"/>
                          <a:ea typeface="+mn-ea"/>
                          <a:cs typeface="+mn-cs"/>
                          <a:hlinkClick r:id="rId3" action="ppaction://hlinksldjump"/>
                        </a:rPr>
                        <a:t>Feedback</a:t>
                      </a:r>
                      <a:endParaRPr lang="en-GB" sz="1800" b="1"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4" action="ppaction://hlinksldjump"/>
                        </a:rPr>
                        <a:t>Purpose of feedback</a:t>
                      </a:r>
                      <a:endParaRPr lang="en-GB" sz="1800" b="0" kern="1200" dirty="0">
                        <a:solidFill>
                          <a:schemeClr val="tx1"/>
                        </a:solidFill>
                        <a:effectLst/>
                        <a:latin typeface="+mn-lt"/>
                        <a:ea typeface="+mn-ea"/>
                        <a:cs typeface="+mn-cs"/>
                      </a:endParaRPr>
                    </a:p>
                    <a:p>
                      <a:pPr marL="628642" marR="0" lvl="1"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5" action="ppaction://hlinksldjump"/>
                        </a:rPr>
                        <a:t>Motivation</a:t>
                      </a:r>
                      <a:endParaRPr lang="en-GB" sz="1800" b="0" kern="1200" dirty="0">
                        <a:solidFill>
                          <a:schemeClr val="tx1"/>
                        </a:solidFill>
                        <a:effectLst/>
                        <a:latin typeface="+mn-lt"/>
                        <a:ea typeface="+mn-ea"/>
                        <a:cs typeface="+mn-cs"/>
                      </a:endParaRPr>
                    </a:p>
                    <a:p>
                      <a:pPr marL="628642" marR="0" lvl="1"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6" action="ppaction://hlinksldjump"/>
                        </a:rPr>
                        <a:t>Reinforcement</a:t>
                      </a:r>
                      <a:endParaRPr lang="en-GB" sz="1800" b="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dirty="0">
                          <a:solidFill>
                            <a:schemeClr val="tx1"/>
                          </a:solidFill>
                          <a:effectLst/>
                          <a:latin typeface="+mn-lt"/>
                          <a:ea typeface="+mn-ea"/>
                          <a:cs typeface="+mn-cs"/>
                          <a:hlinkClick r:id="rId7" action="ppaction://hlinksldjump"/>
                        </a:rPr>
                        <a:t>Types of feedback</a:t>
                      </a:r>
                      <a:endParaRPr lang="en-GB" sz="1800" b="0" kern="1200" dirty="0">
                        <a:solidFill>
                          <a:schemeClr val="tx1"/>
                        </a:solidFill>
                        <a:effectLst/>
                        <a:latin typeface="+mn-lt"/>
                        <a:ea typeface="+mn-ea"/>
                        <a:cs typeface="+mn-cs"/>
                      </a:endParaRPr>
                    </a:p>
                    <a:p>
                      <a:pPr marL="628642" lvl="1" indent="-285750">
                        <a:buFont typeface="Arial" panose="020B0604020202020204" pitchFamily="34" charset="0"/>
                        <a:buChar char="•"/>
                      </a:pPr>
                      <a:r>
                        <a:rPr lang="en-AU" sz="1800" b="0" kern="1200" dirty="0">
                          <a:solidFill>
                            <a:schemeClr val="tx1"/>
                          </a:solidFill>
                          <a:effectLst/>
                          <a:latin typeface="+mn-lt"/>
                          <a:ea typeface="+mn-ea"/>
                          <a:cs typeface="+mn-cs"/>
                          <a:hlinkClick r:id="rId7" action="ppaction://hlinksldjump"/>
                        </a:rPr>
                        <a:t>Intrinsic</a:t>
                      </a:r>
                      <a:endParaRPr lang="en-AU" sz="1800" b="0" kern="1200" dirty="0">
                        <a:solidFill>
                          <a:schemeClr val="tx1"/>
                        </a:solidFill>
                        <a:effectLst/>
                        <a:latin typeface="+mn-lt"/>
                        <a:ea typeface="+mn-ea"/>
                        <a:cs typeface="+mn-cs"/>
                      </a:endParaRPr>
                    </a:p>
                    <a:p>
                      <a:pPr marL="628642" lvl="1" indent="-285750">
                        <a:buFont typeface="Arial" panose="020B0604020202020204" pitchFamily="34" charset="0"/>
                        <a:buChar char="•"/>
                      </a:pPr>
                      <a:r>
                        <a:rPr lang="en-AU" sz="1800" b="0" kern="1200" dirty="0">
                          <a:solidFill>
                            <a:schemeClr val="tx1"/>
                          </a:solidFill>
                          <a:effectLst/>
                          <a:latin typeface="+mn-lt"/>
                          <a:ea typeface="+mn-ea"/>
                          <a:cs typeface="+mn-cs"/>
                          <a:hlinkClick r:id="rId7" action="ppaction://hlinksldjump"/>
                        </a:rPr>
                        <a:t>Extrinsic </a:t>
                      </a:r>
                      <a:endParaRPr lang="en-AU" sz="1800" b="0" kern="1200" dirty="0">
                        <a:solidFill>
                          <a:schemeClr val="tx1"/>
                        </a:solidFill>
                        <a:effectLst/>
                        <a:latin typeface="+mn-lt"/>
                        <a:ea typeface="+mn-ea"/>
                        <a:cs typeface="+mn-cs"/>
                      </a:endParaRPr>
                    </a:p>
                    <a:p>
                      <a:pPr marL="971533" marR="0" lvl="2"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b="0" kern="1200" dirty="0">
                          <a:solidFill>
                            <a:schemeClr val="tx1"/>
                          </a:solidFill>
                          <a:effectLst/>
                          <a:latin typeface="+mn-lt"/>
                          <a:ea typeface="+mn-ea"/>
                          <a:cs typeface="+mn-cs"/>
                          <a:hlinkClick r:id="rId8" action="ppaction://hlinksldjump"/>
                        </a:rPr>
                        <a:t>Concurrent</a:t>
                      </a:r>
                      <a:endParaRPr lang="en-AU" sz="1800" b="0" kern="1200" dirty="0">
                        <a:solidFill>
                          <a:schemeClr val="tx1"/>
                        </a:solidFill>
                        <a:effectLst/>
                        <a:latin typeface="+mn-lt"/>
                        <a:ea typeface="+mn-ea"/>
                        <a:cs typeface="+mn-cs"/>
                      </a:endParaRPr>
                    </a:p>
                    <a:p>
                      <a:pPr marL="971533" lvl="2" indent="-285750">
                        <a:buFont typeface="Arial" panose="020B0604020202020204" pitchFamily="34" charset="0"/>
                        <a:buChar char="•"/>
                      </a:pPr>
                      <a:r>
                        <a:rPr lang="en-AU" sz="1800" b="0" kern="1200" dirty="0">
                          <a:solidFill>
                            <a:schemeClr val="tx1"/>
                          </a:solidFill>
                          <a:effectLst/>
                          <a:latin typeface="+mn-lt"/>
                          <a:ea typeface="+mn-ea"/>
                          <a:cs typeface="+mn-cs"/>
                          <a:hlinkClick r:id="rId9" action="ppaction://hlinksldjump"/>
                        </a:rPr>
                        <a:t>Terminal</a:t>
                      </a:r>
                      <a:endParaRPr lang="en-AU" sz="1800" b="0" kern="1200" dirty="0">
                        <a:solidFill>
                          <a:schemeClr val="tx1"/>
                        </a:solidFill>
                        <a:effectLst/>
                        <a:latin typeface="+mn-lt"/>
                        <a:ea typeface="+mn-ea"/>
                        <a:cs typeface="+mn-cs"/>
                      </a:endParaRPr>
                    </a:p>
                    <a:p>
                      <a:pPr marL="971533" marR="0" lvl="2"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b="0" kern="1200" dirty="0">
                          <a:solidFill>
                            <a:schemeClr val="tx1"/>
                          </a:solidFill>
                          <a:effectLst/>
                          <a:latin typeface="+mn-lt"/>
                          <a:ea typeface="+mn-ea"/>
                          <a:cs typeface="+mn-cs"/>
                          <a:hlinkClick r:id="rId10" action="ppaction://hlinksldjump"/>
                        </a:rPr>
                        <a:t>Non verbal</a:t>
                      </a:r>
                      <a:endParaRPr lang="en-AU" sz="1800" b="0" kern="1200" dirty="0">
                        <a:solidFill>
                          <a:schemeClr val="tx1"/>
                        </a:solidFill>
                        <a:effectLst/>
                        <a:latin typeface="+mn-lt"/>
                        <a:ea typeface="+mn-ea"/>
                        <a:cs typeface="+mn-cs"/>
                      </a:endParaRPr>
                    </a:p>
                    <a:p>
                      <a:pPr marL="971533" lvl="2" indent="-285750">
                        <a:buFont typeface="Arial" panose="020B0604020202020204" pitchFamily="34" charset="0"/>
                        <a:buChar char="•"/>
                      </a:pPr>
                      <a:r>
                        <a:rPr lang="en-AU" sz="1800" b="0" kern="1200" dirty="0">
                          <a:solidFill>
                            <a:schemeClr val="tx1"/>
                          </a:solidFill>
                          <a:effectLst/>
                          <a:latin typeface="+mn-lt"/>
                          <a:ea typeface="+mn-ea"/>
                          <a:cs typeface="+mn-cs"/>
                          <a:hlinkClick r:id="rId11" action="ppaction://hlinksldjump"/>
                        </a:rPr>
                        <a:t>Verbal</a:t>
                      </a:r>
                      <a:endParaRPr lang="en-AU" sz="1800" b="0" kern="1200" dirty="0">
                        <a:solidFill>
                          <a:schemeClr val="tx1"/>
                        </a:solidFill>
                        <a:effectLst/>
                        <a:latin typeface="+mn-lt"/>
                        <a:ea typeface="+mn-ea"/>
                        <a:cs typeface="+mn-cs"/>
                      </a:endParaRPr>
                    </a:p>
                    <a:p>
                      <a:pPr marL="285750" lvl="0" indent="-285750">
                        <a:buFont typeface="Arial" panose="020B0604020202020204" pitchFamily="34" charset="0"/>
                        <a:buChar char="•"/>
                      </a:pPr>
                      <a:r>
                        <a:rPr lang="en-AU" sz="1800" b="0" kern="1200" dirty="0">
                          <a:solidFill>
                            <a:schemeClr val="tx1"/>
                          </a:solidFill>
                          <a:effectLst/>
                          <a:latin typeface="+mn-lt"/>
                          <a:ea typeface="+mn-ea"/>
                          <a:cs typeface="+mn-cs"/>
                          <a:hlinkClick r:id="rId12" action="ppaction://hlinksldjump"/>
                        </a:rPr>
                        <a:t>Characteristics of effective feedback</a:t>
                      </a:r>
                      <a:endParaRPr lang="en-AU" sz="18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3239593485"/>
                  </a:ext>
                </a:extLst>
              </a:tr>
              <a:tr h="2352666">
                <a:tc>
                  <a:txBody>
                    <a:body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1" kern="1200" dirty="0">
                          <a:solidFill>
                            <a:schemeClr val="tx1"/>
                          </a:solidFill>
                          <a:effectLst/>
                          <a:latin typeface="+mn-lt"/>
                          <a:ea typeface="+mn-ea"/>
                          <a:cs typeface="+mn-cs"/>
                          <a:hlinkClick r:id="rId13" action="ppaction://hlinksldjump"/>
                        </a:rPr>
                        <a:t>Factors affecting skill acquisition</a:t>
                      </a:r>
                      <a:endParaRPr lang="en-GB" sz="1800" b="1"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200" dirty="0">
                          <a:solidFill>
                            <a:schemeClr val="tx1"/>
                          </a:solidFill>
                          <a:effectLst/>
                          <a:latin typeface="+mn-lt"/>
                          <a:ea typeface="+mn-ea"/>
                          <a:cs typeface="+mn-cs"/>
                          <a:hlinkClick r:id="rId14" action="ppaction://hlinksldjump"/>
                        </a:rPr>
                        <a:t>Age</a:t>
                      </a:r>
                      <a:endParaRPr lang="en-GB" sz="180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200" dirty="0">
                          <a:solidFill>
                            <a:schemeClr val="tx1"/>
                          </a:solidFill>
                          <a:effectLst/>
                          <a:latin typeface="+mn-lt"/>
                          <a:ea typeface="+mn-ea"/>
                          <a:cs typeface="+mn-cs"/>
                          <a:hlinkClick r:id="rId15" action="ppaction://hlinksldjump"/>
                        </a:rPr>
                        <a:t>Skill level</a:t>
                      </a:r>
                      <a:endParaRPr lang="en-GB" sz="180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200" dirty="0">
                          <a:solidFill>
                            <a:schemeClr val="tx1"/>
                          </a:solidFill>
                          <a:effectLst/>
                          <a:latin typeface="+mn-lt"/>
                          <a:ea typeface="+mn-ea"/>
                          <a:cs typeface="+mn-cs"/>
                          <a:hlinkClick r:id="rId16" action="ppaction://hlinksldjump"/>
                        </a:rPr>
                        <a:t>Fitness level</a:t>
                      </a:r>
                      <a:endParaRPr lang="en-GB" sz="180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200" dirty="0">
                          <a:solidFill>
                            <a:schemeClr val="tx1"/>
                          </a:solidFill>
                          <a:effectLst/>
                          <a:latin typeface="+mn-lt"/>
                          <a:ea typeface="+mn-ea"/>
                          <a:cs typeface="+mn-cs"/>
                          <a:hlinkClick r:id="rId17" action="ppaction://hlinksldjump"/>
                        </a:rPr>
                        <a:t>Injury</a:t>
                      </a:r>
                      <a:endParaRPr lang="en-GB" sz="180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200" dirty="0">
                          <a:solidFill>
                            <a:schemeClr val="tx1"/>
                          </a:solidFill>
                          <a:effectLst/>
                          <a:latin typeface="+mn-lt"/>
                          <a:ea typeface="+mn-ea"/>
                          <a:cs typeface="+mn-cs"/>
                          <a:hlinkClick r:id="rId18" action="ppaction://hlinksldjump"/>
                        </a:rPr>
                        <a:t>Level of competition</a:t>
                      </a:r>
                      <a:endParaRPr lang="en-GB" sz="1800" kern="1200" dirty="0">
                        <a:solidFill>
                          <a:schemeClr val="tx1"/>
                        </a:solidFill>
                        <a:effectLst/>
                        <a:latin typeface="+mn-lt"/>
                        <a:ea typeface="+mn-ea"/>
                        <a:cs typeface="+mn-cs"/>
                      </a:endParaRPr>
                    </a:p>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200" dirty="0">
                          <a:solidFill>
                            <a:schemeClr val="tx1"/>
                          </a:solidFill>
                          <a:effectLst/>
                          <a:latin typeface="+mn-lt"/>
                          <a:ea typeface="+mn-ea"/>
                          <a:cs typeface="+mn-cs"/>
                          <a:hlinkClick r:id="rId19" action="ppaction://hlinksldjump"/>
                        </a:rPr>
                        <a:t>Type of activity</a:t>
                      </a:r>
                      <a:endParaRPr lang="en-GB" sz="1800" kern="1200" dirty="0">
                        <a:solidFill>
                          <a:schemeClr val="tx1"/>
                        </a:solidFill>
                        <a:effectLst/>
                        <a:latin typeface="+mn-lt"/>
                        <a:ea typeface="+mn-ea"/>
                        <a:cs typeface="+mn-cs"/>
                      </a:endParaRPr>
                    </a:p>
                  </a:txBody>
                  <a:tcPr/>
                </a:tc>
                <a:extLst>
                  <a:ext uri="{0D108BD9-81ED-4DB2-BD59-A6C34878D82A}">
                    <a16:rowId xmlns:a16="http://schemas.microsoft.com/office/drawing/2014/main" val="2223884835"/>
                  </a:ext>
                </a:extLst>
              </a:tr>
              <a:tr h="427758">
                <a:tc>
                  <a:txBody>
                    <a:body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kern="1200" dirty="0">
                          <a:solidFill>
                            <a:schemeClr val="tx1"/>
                          </a:solidFill>
                          <a:effectLst/>
                          <a:latin typeface="+mn-lt"/>
                          <a:ea typeface="+mn-ea"/>
                          <a:cs typeface="+mn-cs"/>
                          <a:hlinkClick r:id="" action="ppaction://hlinkshowjump?jump=lastslide"/>
                        </a:rPr>
                        <a:t>References</a:t>
                      </a:r>
                      <a:endParaRPr lang="en-GB" sz="1800" kern="1200" dirty="0">
                        <a:solidFill>
                          <a:schemeClr val="tx1"/>
                        </a:solidFill>
                        <a:effectLst/>
                        <a:latin typeface="+mn-lt"/>
                        <a:ea typeface="+mn-ea"/>
                        <a:cs typeface="+mn-cs"/>
                      </a:endParaRPr>
                    </a:p>
                  </a:txBody>
                  <a:tcPr/>
                </a:tc>
                <a:extLst>
                  <a:ext uri="{0D108BD9-81ED-4DB2-BD59-A6C34878D82A}">
                    <a16:rowId xmlns:a16="http://schemas.microsoft.com/office/drawing/2014/main" val="3975912953"/>
                  </a:ext>
                </a:extLst>
              </a:tr>
            </a:tbl>
          </a:graphicData>
        </a:graphic>
      </p:graphicFrame>
      <p:sp>
        <p:nvSpPr>
          <p:cNvPr id="4" name="Footer Placeholder 3">
            <a:extLst>
              <a:ext uri="{FF2B5EF4-FFF2-40B4-BE49-F238E27FC236}">
                <a16:creationId xmlns:a16="http://schemas.microsoft.com/office/drawing/2014/main" id="{0BCC8D05-8465-0845-B67E-75C5906468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5" name="Slide Number Placeholder 4">
            <a:extLst>
              <a:ext uri="{FF2B5EF4-FFF2-40B4-BE49-F238E27FC236}">
                <a16:creationId xmlns:a16="http://schemas.microsoft.com/office/drawing/2014/main" id="{6E6E8306-A8DC-714F-845E-E014644DF5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159240-0329-477E-B1DB-8906887F1505}" type="slidenum">
              <a:rPr kumimoji="0" lang="en-A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619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dirty="0"/>
              <a:t>©PE STUDIES RESOURCES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9" name="TextBox 8">
            <a:extLst>
              <a:ext uri="{FF2B5EF4-FFF2-40B4-BE49-F238E27FC236}">
                <a16:creationId xmlns:a16="http://schemas.microsoft.com/office/drawing/2014/main" id="{5C2B050C-B0CC-44D8-B5CD-D26C2EA9164F}"/>
              </a:ext>
            </a:extLst>
          </p:cNvPr>
          <p:cNvSpPr txBox="1"/>
          <p:nvPr/>
        </p:nvSpPr>
        <p:spPr>
          <a:xfrm>
            <a:off x="381000" y="1447800"/>
            <a:ext cx="8305800" cy="3170099"/>
          </a:xfrm>
          <a:prstGeom prst="rect">
            <a:avLst/>
          </a:prstGeom>
          <a:solidFill>
            <a:schemeClr val="bg1"/>
          </a:solidFill>
          <a:ln>
            <a:solidFill>
              <a:srgbClr val="0070C0"/>
            </a:solidFill>
          </a:ln>
        </p:spPr>
        <p:txBody>
          <a:bodyPr wrap="square" rtlCol="0">
            <a:spAutoFit/>
          </a:bodyPr>
          <a:lstStyle/>
          <a:p>
            <a:r>
              <a:rPr lang="en-AU" b="1" u="sng" dirty="0">
                <a:solidFill>
                  <a:srgbClr val="FF0000"/>
                </a:solidFill>
              </a:rPr>
              <a:t>Response time</a:t>
            </a:r>
            <a:r>
              <a:rPr lang="en-AU" b="1" dirty="0">
                <a:solidFill>
                  <a:srgbClr val="FF0000"/>
                </a:solidFill>
              </a:rPr>
              <a:t> </a:t>
            </a:r>
            <a:r>
              <a:rPr lang="en-AU" dirty="0"/>
              <a:t>⎯ the time taken from the presentation of a stimulus to the completion of the movement</a:t>
            </a:r>
          </a:p>
          <a:p>
            <a:endParaRPr lang="en-AU" sz="1000" dirty="0"/>
          </a:p>
          <a:p>
            <a:r>
              <a:rPr lang="en-AU" b="1" u="sng" dirty="0">
                <a:solidFill>
                  <a:srgbClr val="FF0000"/>
                </a:solidFill>
              </a:rPr>
              <a:t>Reaction time</a:t>
            </a:r>
            <a:r>
              <a:rPr lang="en-AU" b="1" dirty="0">
                <a:solidFill>
                  <a:srgbClr val="FF0000"/>
                </a:solidFill>
              </a:rPr>
              <a:t> </a:t>
            </a:r>
            <a:r>
              <a:rPr lang="en-AU" dirty="0"/>
              <a:t>⎯ the time between the presentation of a stimulus and the initiation of the response. It is the time the information processing system takes to interpret the situation, formulate a motor program and transmit the information to the Muscular System. </a:t>
            </a:r>
          </a:p>
          <a:p>
            <a:endParaRPr lang="en-AU" sz="1000" dirty="0"/>
          </a:p>
          <a:p>
            <a:r>
              <a:rPr lang="en-AU" b="1" u="sng" dirty="0">
                <a:solidFill>
                  <a:srgbClr val="FF0000"/>
                </a:solidFill>
              </a:rPr>
              <a:t>Movement time</a:t>
            </a:r>
            <a:r>
              <a:rPr lang="en-AU" b="1" dirty="0">
                <a:solidFill>
                  <a:srgbClr val="FF0000"/>
                </a:solidFill>
              </a:rPr>
              <a:t> </a:t>
            </a:r>
            <a:r>
              <a:rPr lang="en-AU" dirty="0"/>
              <a:t>⎯ the time taken from the initiation of the movement to the completion of the movement. It is the time the performer takes to physically complete the movement when the muscular system has received the message from the brain via the effector system.</a:t>
            </a:r>
          </a:p>
        </p:txBody>
      </p:sp>
      <p:sp>
        <p:nvSpPr>
          <p:cNvPr id="8" name="TextBox 7">
            <a:extLst>
              <a:ext uri="{FF2B5EF4-FFF2-40B4-BE49-F238E27FC236}">
                <a16:creationId xmlns:a16="http://schemas.microsoft.com/office/drawing/2014/main" id="{614A1D33-2742-BC4F-A2A7-1E40EF43B208}"/>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spTree>
    <p:extLst>
      <p:ext uri="{BB962C8B-B14F-4D97-AF65-F5344CB8AC3E}">
        <p14:creationId xmlns:p14="http://schemas.microsoft.com/office/powerpoint/2010/main" val="161721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grpSp>
        <p:nvGrpSpPr>
          <p:cNvPr id="4" name="Group 3">
            <a:extLst>
              <a:ext uri="{FF2B5EF4-FFF2-40B4-BE49-F238E27FC236}">
                <a16:creationId xmlns:a16="http://schemas.microsoft.com/office/drawing/2014/main" id="{B12F7A03-E237-4CE0-9AD2-4E064BB8DA55}"/>
              </a:ext>
            </a:extLst>
          </p:cNvPr>
          <p:cNvGrpSpPr/>
          <p:nvPr/>
        </p:nvGrpSpPr>
        <p:grpSpPr>
          <a:xfrm>
            <a:off x="609600" y="2729030"/>
            <a:ext cx="7543800" cy="2590800"/>
            <a:chOff x="609600" y="2133600"/>
            <a:chExt cx="7543800" cy="2590800"/>
          </a:xfrm>
        </p:grpSpPr>
        <p:sp>
          <p:nvSpPr>
            <p:cNvPr id="7" name="Rounded Rectangle 3">
              <a:extLst>
                <a:ext uri="{FF2B5EF4-FFF2-40B4-BE49-F238E27FC236}">
                  <a16:creationId xmlns:a16="http://schemas.microsoft.com/office/drawing/2014/main" id="{B8AED115-7D5E-446E-A742-DC631F3E01FC}"/>
                </a:ext>
              </a:extLst>
            </p:cNvPr>
            <p:cNvSpPr/>
            <p:nvPr/>
          </p:nvSpPr>
          <p:spPr>
            <a:xfrm>
              <a:off x="609600" y="3048000"/>
              <a:ext cx="1905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ounded Rectangle 4">
              <a:extLst>
                <a:ext uri="{FF2B5EF4-FFF2-40B4-BE49-F238E27FC236}">
                  <a16:creationId xmlns:a16="http://schemas.microsoft.com/office/drawing/2014/main" id="{5725F024-45FD-4479-9B1D-67F105D4C97E}"/>
                </a:ext>
              </a:extLst>
            </p:cNvPr>
            <p:cNvSpPr/>
            <p:nvPr/>
          </p:nvSpPr>
          <p:spPr>
            <a:xfrm>
              <a:off x="3352800" y="3048000"/>
              <a:ext cx="1905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ounded Rectangle 5">
              <a:extLst>
                <a:ext uri="{FF2B5EF4-FFF2-40B4-BE49-F238E27FC236}">
                  <a16:creationId xmlns:a16="http://schemas.microsoft.com/office/drawing/2014/main" id="{E67BFBFB-846B-439F-9511-456C52A7B339}"/>
                </a:ext>
              </a:extLst>
            </p:cNvPr>
            <p:cNvSpPr/>
            <p:nvPr/>
          </p:nvSpPr>
          <p:spPr>
            <a:xfrm>
              <a:off x="6248400" y="3048000"/>
              <a:ext cx="1905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85AB1F66-1BB9-4F9E-A76E-13803286EDB3}"/>
                </a:ext>
              </a:extLst>
            </p:cNvPr>
            <p:cNvSpPr txBox="1"/>
            <p:nvPr/>
          </p:nvSpPr>
          <p:spPr>
            <a:xfrm>
              <a:off x="762000" y="3124200"/>
              <a:ext cx="1676400" cy="707886"/>
            </a:xfrm>
            <a:prstGeom prst="rect">
              <a:avLst/>
            </a:prstGeom>
            <a:noFill/>
          </p:spPr>
          <p:txBody>
            <a:bodyPr wrap="square" rtlCol="0">
              <a:spAutoFit/>
            </a:bodyPr>
            <a:lstStyle/>
            <a:p>
              <a:pPr algn="ctr"/>
              <a:r>
                <a:rPr lang="en-AU" sz="2000" b="1" dirty="0">
                  <a:solidFill>
                    <a:srgbClr val="FFFF00"/>
                  </a:solidFill>
                </a:rPr>
                <a:t>Cue / Stimulus</a:t>
              </a:r>
            </a:p>
          </p:txBody>
        </p:sp>
        <p:sp>
          <p:nvSpPr>
            <p:cNvPr id="12" name="TextBox 11">
              <a:extLst>
                <a:ext uri="{FF2B5EF4-FFF2-40B4-BE49-F238E27FC236}">
                  <a16:creationId xmlns:a16="http://schemas.microsoft.com/office/drawing/2014/main" id="{12F34E0D-2A2B-4D3C-9127-FEAB9B2D3A9A}"/>
                </a:ext>
              </a:extLst>
            </p:cNvPr>
            <p:cNvSpPr txBox="1"/>
            <p:nvPr/>
          </p:nvSpPr>
          <p:spPr>
            <a:xfrm>
              <a:off x="3505200" y="3124200"/>
              <a:ext cx="1676400" cy="707886"/>
            </a:xfrm>
            <a:prstGeom prst="rect">
              <a:avLst/>
            </a:prstGeom>
            <a:noFill/>
          </p:spPr>
          <p:txBody>
            <a:bodyPr wrap="square" rtlCol="0">
              <a:spAutoFit/>
            </a:bodyPr>
            <a:lstStyle/>
            <a:p>
              <a:pPr algn="ctr"/>
              <a:r>
                <a:rPr lang="en-AU" sz="2000" b="1" dirty="0">
                  <a:solidFill>
                    <a:srgbClr val="FFFF00"/>
                  </a:solidFill>
                </a:rPr>
                <a:t>Initiation of response</a:t>
              </a:r>
            </a:p>
          </p:txBody>
        </p:sp>
        <p:sp>
          <p:nvSpPr>
            <p:cNvPr id="15" name="TextBox 14">
              <a:extLst>
                <a:ext uri="{FF2B5EF4-FFF2-40B4-BE49-F238E27FC236}">
                  <a16:creationId xmlns:a16="http://schemas.microsoft.com/office/drawing/2014/main" id="{162D27EF-C1CB-4D30-8ACB-1C9DA3C5A4BB}"/>
                </a:ext>
              </a:extLst>
            </p:cNvPr>
            <p:cNvSpPr txBox="1"/>
            <p:nvPr/>
          </p:nvSpPr>
          <p:spPr>
            <a:xfrm>
              <a:off x="6400800" y="3124200"/>
              <a:ext cx="1676400" cy="707886"/>
            </a:xfrm>
            <a:prstGeom prst="rect">
              <a:avLst/>
            </a:prstGeom>
            <a:noFill/>
          </p:spPr>
          <p:txBody>
            <a:bodyPr wrap="square" rtlCol="0">
              <a:spAutoFit/>
            </a:bodyPr>
            <a:lstStyle/>
            <a:p>
              <a:pPr algn="ctr"/>
              <a:r>
                <a:rPr lang="en-AU" sz="2000" b="1" dirty="0">
                  <a:solidFill>
                    <a:srgbClr val="FFFF00"/>
                  </a:solidFill>
                </a:rPr>
                <a:t>Completion of response</a:t>
              </a:r>
            </a:p>
          </p:txBody>
        </p:sp>
        <p:sp>
          <p:nvSpPr>
            <p:cNvPr id="16" name="Left Brace 15">
              <a:extLst>
                <a:ext uri="{FF2B5EF4-FFF2-40B4-BE49-F238E27FC236}">
                  <a16:creationId xmlns:a16="http://schemas.microsoft.com/office/drawing/2014/main" id="{933F9D08-A837-4A51-8F19-E3E0833F15E1}"/>
                </a:ext>
              </a:extLst>
            </p:cNvPr>
            <p:cNvSpPr/>
            <p:nvPr/>
          </p:nvSpPr>
          <p:spPr>
            <a:xfrm rot="5400000">
              <a:off x="2400300" y="1257300"/>
              <a:ext cx="457200" cy="2971800"/>
            </a:xfrm>
            <a:prstGeom prst="leftBrace">
              <a:avLst>
                <a:gd name="adj1" fmla="val 8333"/>
                <a:gd name="adj2" fmla="val 5050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7" name="Left Brace 16">
              <a:extLst>
                <a:ext uri="{FF2B5EF4-FFF2-40B4-BE49-F238E27FC236}">
                  <a16:creationId xmlns:a16="http://schemas.microsoft.com/office/drawing/2014/main" id="{0545C621-9286-4BCB-9E27-A04B12C82EAC}"/>
                </a:ext>
              </a:extLst>
            </p:cNvPr>
            <p:cNvSpPr/>
            <p:nvPr/>
          </p:nvSpPr>
          <p:spPr>
            <a:xfrm rot="5400000">
              <a:off x="5715000" y="1295400"/>
              <a:ext cx="457200" cy="28956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 name="Left Brace 17">
              <a:extLst>
                <a:ext uri="{FF2B5EF4-FFF2-40B4-BE49-F238E27FC236}">
                  <a16:creationId xmlns:a16="http://schemas.microsoft.com/office/drawing/2014/main" id="{758EB8AF-EBE8-4700-81D4-8B2E8295AED1}"/>
                </a:ext>
              </a:extLst>
            </p:cNvPr>
            <p:cNvSpPr/>
            <p:nvPr/>
          </p:nvSpPr>
          <p:spPr>
            <a:xfrm rot="16200000">
              <a:off x="4076700" y="1104900"/>
              <a:ext cx="457200" cy="61722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9" name="TextBox 18">
              <a:extLst>
                <a:ext uri="{FF2B5EF4-FFF2-40B4-BE49-F238E27FC236}">
                  <a16:creationId xmlns:a16="http://schemas.microsoft.com/office/drawing/2014/main" id="{87C2F7D9-2021-4B37-8B89-578396368176}"/>
                </a:ext>
              </a:extLst>
            </p:cNvPr>
            <p:cNvSpPr txBox="1"/>
            <p:nvPr/>
          </p:nvSpPr>
          <p:spPr>
            <a:xfrm>
              <a:off x="1828800" y="2133600"/>
              <a:ext cx="1981200" cy="381000"/>
            </a:xfrm>
            <a:prstGeom prst="rect">
              <a:avLst/>
            </a:prstGeom>
            <a:noFill/>
          </p:spPr>
          <p:txBody>
            <a:bodyPr wrap="square" rtlCol="0">
              <a:spAutoFit/>
            </a:bodyPr>
            <a:lstStyle/>
            <a:p>
              <a:r>
                <a:rPr lang="en-AU" dirty="0"/>
                <a:t>Reaction Time</a:t>
              </a:r>
            </a:p>
          </p:txBody>
        </p:sp>
        <p:sp>
          <p:nvSpPr>
            <p:cNvPr id="20" name="TextBox 19">
              <a:extLst>
                <a:ext uri="{FF2B5EF4-FFF2-40B4-BE49-F238E27FC236}">
                  <a16:creationId xmlns:a16="http://schemas.microsoft.com/office/drawing/2014/main" id="{3E74B1B8-A11D-4C81-91E9-41E43373CAAE}"/>
                </a:ext>
              </a:extLst>
            </p:cNvPr>
            <p:cNvSpPr txBox="1"/>
            <p:nvPr/>
          </p:nvSpPr>
          <p:spPr>
            <a:xfrm>
              <a:off x="5105400" y="2133600"/>
              <a:ext cx="1981200" cy="369332"/>
            </a:xfrm>
            <a:prstGeom prst="rect">
              <a:avLst/>
            </a:prstGeom>
            <a:noFill/>
          </p:spPr>
          <p:txBody>
            <a:bodyPr wrap="square" rtlCol="0">
              <a:spAutoFit/>
            </a:bodyPr>
            <a:lstStyle/>
            <a:p>
              <a:r>
                <a:rPr lang="en-AU" dirty="0"/>
                <a:t>Movement Time</a:t>
              </a:r>
            </a:p>
          </p:txBody>
        </p:sp>
        <p:sp>
          <p:nvSpPr>
            <p:cNvPr id="21" name="TextBox 20">
              <a:extLst>
                <a:ext uri="{FF2B5EF4-FFF2-40B4-BE49-F238E27FC236}">
                  <a16:creationId xmlns:a16="http://schemas.microsoft.com/office/drawing/2014/main" id="{11235002-8FED-4DAA-A0C0-27FA6C655F0C}"/>
                </a:ext>
              </a:extLst>
            </p:cNvPr>
            <p:cNvSpPr txBox="1"/>
            <p:nvPr/>
          </p:nvSpPr>
          <p:spPr>
            <a:xfrm>
              <a:off x="3581400" y="4355068"/>
              <a:ext cx="2438400" cy="369332"/>
            </a:xfrm>
            <a:prstGeom prst="rect">
              <a:avLst/>
            </a:prstGeom>
            <a:noFill/>
          </p:spPr>
          <p:txBody>
            <a:bodyPr wrap="square" rtlCol="0">
              <a:spAutoFit/>
            </a:bodyPr>
            <a:lstStyle/>
            <a:p>
              <a:r>
                <a:rPr lang="en-AU" dirty="0"/>
                <a:t>Response Time</a:t>
              </a:r>
            </a:p>
          </p:txBody>
        </p:sp>
        <p:sp>
          <p:nvSpPr>
            <p:cNvPr id="22" name="Right Arrow 15">
              <a:extLst>
                <a:ext uri="{FF2B5EF4-FFF2-40B4-BE49-F238E27FC236}">
                  <a16:creationId xmlns:a16="http://schemas.microsoft.com/office/drawing/2014/main" id="{F226BE0B-33F2-4FFF-B645-86749FD51EE8}"/>
                </a:ext>
              </a:extLst>
            </p:cNvPr>
            <p:cNvSpPr/>
            <p:nvPr/>
          </p:nvSpPr>
          <p:spPr>
            <a:xfrm>
              <a:off x="2667000" y="3276600"/>
              <a:ext cx="5334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ight Arrow 16">
              <a:extLst>
                <a:ext uri="{FF2B5EF4-FFF2-40B4-BE49-F238E27FC236}">
                  <a16:creationId xmlns:a16="http://schemas.microsoft.com/office/drawing/2014/main" id="{F05F1F81-B679-42A5-B62A-0754546E5040}"/>
                </a:ext>
              </a:extLst>
            </p:cNvPr>
            <p:cNvSpPr/>
            <p:nvPr/>
          </p:nvSpPr>
          <p:spPr>
            <a:xfrm>
              <a:off x="5486400" y="3352800"/>
              <a:ext cx="609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B29F1AC3-B57E-445D-8CC3-E28735316034}"/>
              </a:ext>
            </a:extLst>
          </p:cNvPr>
          <p:cNvSpPr txBox="1"/>
          <p:nvPr/>
        </p:nvSpPr>
        <p:spPr>
          <a:xfrm>
            <a:off x="457200" y="989058"/>
            <a:ext cx="3879669" cy="1200329"/>
          </a:xfrm>
          <a:prstGeom prst="rect">
            <a:avLst/>
          </a:prstGeom>
          <a:solidFill>
            <a:srgbClr val="FA12CE"/>
          </a:solidFill>
          <a:ln>
            <a:solidFill>
              <a:srgbClr val="0070C0"/>
            </a:solidFill>
          </a:ln>
        </p:spPr>
        <p:txBody>
          <a:bodyPr wrap="square" rtlCol="0">
            <a:spAutoFit/>
          </a:bodyPr>
          <a:lstStyle/>
          <a:p>
            <a:r>
              <a:rPr lang="en-AU" dirty="0">
                <a:solidFill>
                  <a:schemeClr val="bg1"/>
                </a:solidFill>
              </a:rPr>
              <a:t>Relationship between:</a:t>
            </a:r>
          </a:p>
          <a:p>
            <a:pPr marL="461963" indent="-285750">
              <a:buFont typeface="Arial" panose="020B0604020202020204" pitchFamily="34" charset="0"/>
              <a:buChar char="•"/>
            </a:pPr>
            <a:r>
              <a:rPr lang="en-AU" dirty="0">
                <a:solidFill>
                  <a:schemeClr val="bg1"/>
                </a:solidFill>
              </a:rPr>
              <a:t>Reaction Time</a:t>
            </a:r>
          </a:p>
          <a:p>
            <a:pPr marL="461963" indent="-285750">
              <a:buFont typeface="Arial" panose="020B0604020202020204" pitchFamily="34" charset="0"/>
              <a:buChar char="•"/>
            </a:pPr>
            <a:r>
              <a:rPr lang="en-AU" dirty="0">
                <a:solidFill>
                  <a:schemeClr val="bg1"/>
                </a:solidFill>
              </a:rPr>
              <a:t>Movement time</a:t>
            </a:r>
          </a:p>
          <a:p>
            <a:pPr marL="461963" indent="-285750">
              <a:buFont typeface="Arial" panose="020B0604020202020204" pitchFamily="34" charset="0"/>
              <a:buChar char="•"/>
            </a:pPr>
            <a:r>
              <a:rPr lang="en-AU" dirty="0">
                <a:solidFill>
                  <a:schemeClr val="bg1"/>
                </a:solidFill>
              </a:rPr>
              <a:t>Response time</a:t>
            </a:r>
          </a:p>
        </p:txBody>
      </p:sp>
      <p:sp>
        <p:nvSpPr>
          <p:cNvPr id="24" name="TextBox 23">
            <a:extLst>
              <a:ext uri="{FF2B5EF4-FFF2-40B4-BE49-F238E27FC236}">
                <a16:creationId xmlns:a16="http://schemas.microsoft.com/office/drawing/2014/main" id="{D1CE0A24-FA00-E44F-98E2-D8BAE6031B63}"/>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spTree>
    <p:extLst>
      <p:ext uri="{BB962C8B-B14F-4D97-AF65-F5344CB8AC3E}">
        <p14:creationId xmlns:p14="http://schemas.microsoft.com/office/powerpoint/2010/main" val="35770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E380F7-17A3-774D-AF36-799FADC8DD19}"/>
              </a:ext>
            </a:extLst>
          </p:cNvPr>
          <p:cNvSpPr>
            <a:spLocks noGrp="1"/>
          </p:cNvSpPr>
          <p:nvPr>
            <p:ph type="ftr" sz="quarter" idx="11"/>
          </p:nvPr>
        </p:nvSpPr>
        <p:spPr/>
        <p:txBody>
          <a:bodyPr/>
          <a:lstStyle/>
          <a:p>
            <a:r>
              <a:rPr lang="en-US"/>
              <a:t>©PE STUDIES RESOURCES</a:t>
            </a:r>
          </a:p>
        </p:txBody>
      </p:sp>
      <p:sp>
        <p:nvSpPr>
          <p:cNvPr id="3" name="Slide Number Placeholder 2">
            <a:extLst>
              <a:ext uri="{FF2B5EF4-FFF2-40B4-BE49-F238E27FC236}">
                <a16:creationId xmlns:a16="http://schemas.microsoft.com/office/drawing/2014/main" id="{88A17E23-AE68-C14C-8174-49622BD39937}"/>
              </a:ext>
            </a:extLst>
          </p:cNvPr>
          <p:cNvSpPr>
            <a:spLocks noGrp="1"/>
          </p:cNvSpPr>
          <p:nvPr>
            <p:ph type="sldNum" sz="quarter" idx="12"/>
          </p:nvPr>
        </p:nvSpPr>
        <p:spPr/>
        <p:txBody>
          <a:bodyPr/>
          <a:lstStyle/>
          <a:p>
            <a:fld id="{9B5CFCF4-B172-4E71-8694-052B86E59B98}" type="slidenum">
              <a:rPr lang="en-US" smtClean="0"/>
              <a:pPr/>
              <a:t>42</a:t>
            </a:fld>
            <a:endParaRPr lang="en-US"/>
          </a:p>
        </p:txBody>
      </p:sp>
      <p:pic>
        <p:nvPicPr>
          <p:cNvPr id="5" name="Picture 2" descr="C:\Program Files\Microsoft Office\MEDIA\CAGCAT10\j0185604.wmf">
            <a:hlinkClick r:id="rId2" action="ppaction://hlinksldjump"/>
            <a:extLst>
              <a:ext uri="{FF2B5EF4-FFF2-40B4-BE49-F238E27FC236}">
                <a16:creationId xmlns:a16="http://schemas.microsoft.com/office/drawing/2014/main" id="{1386EB26-ED1E-E042-9DF1-D38E5A9D8A24}"/>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6" name="TextBox 5">
            <a:hlinkClick r:id="rId2" action="ppaction://hlinksldjump"/>
            <a:extLst>
              <a:ext uri="{FF2B5EF4-FFF2-40B4-BE49-F238E27FC236}">
                <a16:creationId xmlns:a16="http://schemas.microsoft.com/office/drawing/2014/main" id="{C3C30E95-D953-1843-8217-C41B1495A3D9}"/>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pic>
        <p:nvPicPr>
          <p:cNvPr id="14338" name="Picture 2" descr="Image result for starter gun">
            <a:extLst>
              <a:ext uri="{FF2B5EF4-FFF2-40B4-BE49-F238E27FC236}">
                <a16:creationId xmlns:a16="http://schemas.microsoft.com/office/drawing/2014/main" id="{D74FE008-876B-E449-BA95-D574EF2CE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03" y="1418263"/>
            <a:ext cx="3511815" cy="233872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100m start">
            <a:extLst>
              <a:ext uri="{FF2B5EF4-FFF2-40B4-BE49-F238E27FC236}">
                <a16:creationId xmlns:a16="http://schemas.microsoft.com/office/drawing/2014/main" id="{4811EB89-EFBC-5044-AB73-3B323F8BEB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2933" y="1630789"/>
            <a:ext cx="3317358" cy="219947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mage result for 100m race">
            <a:extLst>
              <a:ext uri="{FF2B5EF4-FFF2-40B4-BE49-F238E27FC236}">
                <a16:creationId xmlns:a16="http://schemas.microsoft.com/office/drawing/2014/main" id="{E3ABDEAA-013D-1E46-8773-4D8C234B6F6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8742" y="1630789"/>
            <a:ext cx="3329565" cy="21994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3CD6958-0512-D842-9118-D91E7475C245}"/>
              </a:ext>
            </a:extLst>
          </p:cNvPr>
          <p:cNvSpPr/>
          <p:nvPr/>
        </p:nvSpPr>
        <p:spPr>
          <a:xfrm>
            <a:off x="5640291" y="3830267"/>
            <a:ext cx="3408016" cy="276999"/>
          </a:xfrm>
          <a:prstGeom prst="rect">
            <a:avLst/>
          </a:prstGeom>
        </p:spPr>
        <p:txBody>
          <a:bodyPr wrap="square">
            <a:spAutoFit/>
          </a:bodyPr>
          <a:lstStyle/>
          <a:p>
            <a:r>
              <a:rPr lang="en-US" sz="600" dirty="0"/>
              <a:t>https://</a:t>
            </a:r>
            <a:r>
              <a:rPr lang="en-US" sz="600" dirty="0" err="1"/>
              <a:t>commons.wikimedia.org</a:t>
            </a:r>
            <a:r>
              <a:rPr lang="en-US" sz="600" dirty="0"/>
              <a:t>/wiki/File:301000_-_Athletics_track_100m_Lisa_McIntosh_action_-_3b_-_2000_Sydney_race_photo.jpg</a:t>
            </a:r>
          </a:p>
        </p:txBody>
      </p:sp>
      <p:sp>
        <p:nvSpPr>
          <p:cNvPr id="8" name="Rectangle 7">
            <a:extLst>
              <a:ext uri="{FF2B5EF4-FFF2-40B4-BE49-F238E27FC236}">
                <a16:creationId xmlns:a16="http://schemas.microsoft.com/office/drawing/2014/main" id="{0B4CC43C-F775-3A43-90CB-67AB4A96594E}"/>
              </a:ext>
            </a:extLst>
          </p:cNvPr>
          <p:cNvSpPr/>
          <p:nvPr/>
        </p:nvSpPr>
        <p:spPr>
          <a:xfrm>
            <a:off x="2445208" y="3855073"/>
            <a:ext cx="3072809" cy="170022"/>
          </a:xfrm>
          <a:prstGeom prst="rect">
            <a:avLst/>
          </a:prstGeom>
        </p:spPr>
        <p:txBody>
          <a:bodyPr wrap="square">
            <a:spAutoFit/>
          </a:bodyPr>
          <a:lstStyle/>
          <a:p>
            <a:r>
              <a:rPr lang="en-US" sz="500" dirty="0"/>
              <a:t>https://</a:t>
            </a:r>
            <a:r>
              <a:rPr lang="en-US" sz="500" dirty="0" err="1"/>
              <a:t>commons.wikimedia.org</a:t>
            </a:r>
            <a:r>
              <a:rPr lang="en-US" sz="500" dirty="0"/>
              <a:t>/wiki/File:0011_start_100m_vdp_(27923890674).jpg</a:t>
            </a:r>
          </a:p>
        </p:txBody>
      </p:sp>
      <p:sp>
        <p:nvSpPr>
          <p:cNvPr id="12" name="Left Brace 11">
            <a:extLst>
              <a:ext uri="{FF2B5EF4-FFF2-40B4-BE49-F238E27FC236}">
                <a16:creationId xmlns:a16="http://schemas.microsoft.com/office/drawing/2014/main" id="{F2146300-9131-9848-BC4A-271D6BCBA7CF}"/>
              </a:ext>
            </a:extLst>
          </p:cNvPr>
          <p:cNvSpPr/>
          <p:nvPr/>
        </p:nvSpPr>
        <p:spPr>
          <a:xfrm rot="16200000">
            <a:off x="4079511" y="1669724"/>
            <a:ext cx="457200" cy="7396417"/>
          </a:xfrm>
          <a:prstGeom prst="lef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TextBox 12">
            <a:extLst>
              <a:ext uri="{FF2B5EF4-FFF2-40B4-BE49-F238E27FC236}">
                <a16:creationId xmlns:a16="http://schemas.microsoft.com/office/drawing/2014/main" id="{5E9B567E-BCF9-4E4C-A071-01D0D3B150E9}"/>
              </a:ext>
            </a:extLst>
          </p:cNvPr>
          <p:cNvSpPr txBox="1"/>
          <p:nvPr/>
        </p:nvSpPr>
        <p:spPr>
          <a:xfrm>
            <a:off x="3291712" y="5618061"/>
            <a:ext cx="3034428" cy="369332"/>
          </a:xfrm>
          <a:prstGeom prst="rect">
            <a:avLst/>
          </a:prstGeom>
          <a:noFill/>
        </p:spPr>
        <p:txBody>
          <a:bodyPr wrap="square" rtlCol="0">
            <a:spAutoFit/>
          </a:bodyPr>
          <a:lstStyle/>
          <a:p>
            <a:r>
              <a:rPr lang="en-AU" dirty="0"/>
              <a:t>Response Time</a:t>
            </a:r>
          </a:p>
        </p:txBody>
      </p:sp>
      <p:sp>
        <p:nvSpPr>
          <p:cNvPr id="14" name="Left Brace 13">
            <a:extLst>
              <a:ext uri="{FF2B5EF4-FFF2-40B4-BE49-F238E27FC236}">
                <a16:creationId xmlns:a16="http://schemas.microsoft.com/office/drawing/2014/main" id="{40C129E1-21D9-9649-83F4-CF049AB0E156}"/>
              </a:ext>
            </a:extLst>
          </p:cNvPr>
          <p:cNvSpPr/>
          <p:nvPr/>
        </p:nvSpPr>
        <p:spPr>
          <a:xfrm rot="16200000">
            <a:off x="1198088" y="3458984"/>
            <a:ext cx="457200" cy="163357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 name="TextBox 14">
            <a:extLst>
              <a:ext uri="{FF2B5EF4-FFF2-40B4-BE49-F238E27FC236}">
                <a16:creationId xmlns:a16="http://schemas.microsoft.com/office/drawing/2014/main" id="{1FB851E1-CC06-3946-9B9D-BDE6DAFEF9AA}"/>
              </a:ext>
            </a:extLst>
          </p:cNvPr>
          <p:cNvSpPr txBox="1"/>
          <p:nvPr/>
        </p:nvSpPr>
        <p:spPr>
          <a:xfrm>
            <a:off x="609902" y="4516793"/>
            <a:ext cx="1633572" cy="369332"/>
          </a:xfrm>
          <a:prstGeom prst="rect">
            <a:avLst/>
          </a:prstGeom>
          <a:noFill/>
        </p:spPr>
        <p:txBody>
          <a:bodyPr wrap="square" rtlCol="0">
            <a:spAutoFit/>
          </a:bodyPr>
          <a:lstStyle/>
          <a:p>
            <a:r>
              <a:rPr lang="en-AU" dirty="0"/>
              <a:t>Reaction Time</a:t>
            </a:r>
          </a:p>
        </p:txBody>
      </p:sp>
      <p:sp>
        <p:nvSpPr>
          <p:cNvPr id="16" name="Left Brace 15">
            <a:extLst>
              <a:ext uri="{FF2B5EF4-FFF2-40B4-BE49-F238E27FC236}">
                <a16:creationId xmlns:a16="http://schemas.microsoft.com/office/drawing/2014/main" id="{13DF5429-284D-AA47-ADE0-22E19E86218B}"/>
              </a:ext>
            </a:extLst>
          </p:cNvPr>
          <p:cNvSpPr/>
          <p:nvPr/>
        </p:nvSpPr>
        <p:spPr>
          <a:xfrm rot="16200000">
            <a:off x="4928718" y="1426148"/>
            <a:ext cx="457200" cy="569801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7" name="TextBox 16">
            <a:extLst>
              <a:ext uri="{FF2B5EF4-FFF2-40B4-BE49-F238E27FC236}">
                <a16:creationId xmlns:a16="http://schemas.microsoft.com/office/drawing/2014/main" id="{41868D11-C11C-E944-B631-5BE5036F516A}"/>
              </a:ext>
            </a:extLst>
          </p:cNvPr>
          <p:cNvSpPr txBox="1"/>
          <p:nvPr/>
        </p:nvSpPr>
        <p:spPr>
          <a:xfrm>
            <a:off x="3988495" y="4513671"/>
            <a:ext cx="2337645" cy="369332"/>
          </a:xfrm>
          <a:prstGeom prst="rect">
            <a:avLst/>
          </a:prstGeom>
          <a:noFill/>
        </p:spPr>
        <p:txBody>
          <a:bodyPr wrap="square" rtlCol="0">
            <a:spAutoFit/>
          </a:bodyPr>
          <a:lstStyle/>
          <a:p>
            <a:r>
              <a:rPr lang="en-AU" dirty="0"/>
              <a:t>Movement Time</a:t>
            </a:r>
          </a:p>
        </p:txBody>
      </p:sp>
      <p:sp>
        <p:nvSpPr>
          <p:cNvPr id="18" name="TextBox 17">
            <a:extLst>
              <a:ext uri="{FF2B5EF4-FFF2-40B4-BE49-F238E27FC236}">
                <a16:creationId xmlns:a16="http://schemas.microsoft.com/office/drawing/2014/main" id="{E4C76B11-E62D-C149-ABE3-46C8237C10A0}"/>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spTree>
    <p:extLst>
      <p:ext uri="{BB962C8B-B14F-4D97-AF65-F5344CB8AC3E}">
        <p14:creationId xmlns:p14="http://schemas.microsoft.com/office/powerpoint/2010/main" val="226526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animBg="1"/>
      <p:bldP spid="13" grpId="0"/>
      <p:bldP spid="14" grpId="0" animBg="1"/>
      <p:bldP spid="15" grpId="0"/>
      <p:bldP spid="16" grpId="0" animBg="1"/>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dirty="0"/>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pic>
        <p:nvPicPr>
          <p:cNvPr id="7" name="Picture 2" descr="Maxime Clermont by GregHickman.">
            <a:extLst>
              <a:ext uri="{FF2B5EF4-FFF2-40B4-BE49-F238E27FC236}">
                <a16:creationId xmlns:a16="http://schemas.microsoft.com/office/drawing/2014/main" id="{334B45AC-BC0E-4EF9-A957-0320A2191CA2}"/>
              </a:ext>
            </a:extLst>
          </p:cNvPr>
          <p:cNvPicPr>
            <a:picLocks noChangeAspect="1" noChangeArrowheads="1"/>
          </p:cNvPicPr>
          <p:nvPr/>
        </p:nvPicPr>
        <p:blipFill>
          <a:blip r:embed="rId4" cstate="print"/>
          <a:srcRect/>
          <a:stretch>
            <a:fillRect/>
          </a:stretch>
        </p:blipFill>
        <p:spPr bwMode="auto">
          <a:xfrm>
            <a:off x="256987" y="1451551"/>
            <a:ext cx="5762813" cy="4495800"/>
          </a:xfrm>
          <a:prstGeom prst="rect">
            <a:avLst/>
          </a:prstGeom>
          <a:noFill/>
        </p:spPr>
      </p:pic>
      <p:sp>
        <p:nvSpPr>
          <p:cNvPr id="8" name="Rectangle 7">
            <a:extLst>
              <a:ext uri="{FF2B5EF4-FFF2-40B4-BE49-F238E27FC236}">
                <a16:creationId xmlns:a16="http://schemas.microsoft.com/office/drawing/2014/main" id="{97832708-245F-4688-BFA9-FC556B22C2CD}"/>
              </a:ext>
            </a:extLst>
          </p:cNvPr>
          <p:cNvSpPr/>
          <p:nvPr/>
        </p:nvSpPr>
        <p:spPr>
          <a:xfrm>
            <a:off x="762000" y="6004721"/>
            <a:ext cx="5257800" cy="184666"/>
          </a:xfrm>
          <a:prstGeom prst="rect">
            <a:avLst/>
          </a:prstGeom>
        </p:spPr>
        <p:txBody>
          <a:bodyPr wrap="square">
            <a:spAutoFit/>
          </a:bodyPr>
          <a:lstStyle/>
          <a:p>
            <a:pPr algn="r"/>
            <a:r>
              <a:rPr lang="en-AU" sz="600" dirty="0"/>
              <a:t>www.flickr.com/photos/greghickman/1663989552/in/set-72157618281695993/</a:t>
            </a:r>
          </a:p>
        </p:txBody>
      </p:sp>
      <p:sp>
        <p:nvSpPr>
          <p:cNvPr id="9" name="TextBox 8">
            <a:extLst>
              <a:ext uri="{FF2B5EF4-FFF2-40B4-BE49-F238E27FC236}">
                <a16:creationId xmlns:a16="http://schemas.microsoft.com/office/drawing/2014/main" id="{2987CC94-D3B5-4CE4-8EB0-8E9DAFE30C46}"/>
              </a:ext>
            </a:extLst>
          </p:cNvPr>
          <p:cNvSpPr txBox="1"/>
          <p:nvPr/>
        </p:nvSpPr>
        <p:spPr>
          <a:xfrm>
            <a:off x="293968" y="684024"/>
            <a:ext cx="8556064" cy="646331"/>
          </a:xfrm>
          <a:prstGeom prst="rect">
            <a:avLst/>
          </a:prstGeom>
          <a:solidFill>
            <a:schemeClr val="bg1"/>
          </a:solidFill>
          <a:ln>
            <a:solidFill>
              <a:srgbClr val="0070C0"/>
            </a:solidFill>
          </a:ln>
        </p:spPr>
        <p:txBody>
          <a:bodyPr wrap="square" rtlCol="0">
            <a:spAutoFit/>
          </a:bodyPr>
          <a:lstStyle/>
          <a:p>
            <a:r>
              <a:rPr lang="en-AU" dirty="0"/>
              <a:t>The importance of response time varies from sport to sport – in some sports such as golf, it is of little importance but in others it’s critical to a successful outcome.</a:t>
            </a:r>
          </a:p>
        </p:txBody>
      </p:sp>
      <p:sp>
        <p:nvSpPr>
          <p:cNvPr id="11" name="TextBox 10">
            <a:extLst>
              <a:ext uri="{FF2B5EF4-FFF2-40B4-BE49-F238E27FC236}">
                <a16:creationId xmlns:a16="http://schemas.microsoft.com/office/drawing/2014/main" id="{BC7105CB-5562-4DF9-B85D-69DD69C2848F}"/>
              </a:ext>
            </a:extLst>
          </p:cNvPr>
          <p:cNvSpPr txBox="1"/>
          <p:nvPr/>
        </p:nvSpPr>
        <p:spPr>
          <a:xfrm>
            <a:off x="6117664" y="1451551"/>
            <a:ext cx="2743200" cy="4278094"/>
          </a:xfrm>
          <a:prstGeom prst="rect">
            <a:avLst/>
          </a:prstGeom>
          <a:solidFill>
            <a:srgbClr val="FA12CE"/>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AU" b="1" dirty="0">
                <a:solidFill>
                  <a:schemeClr val="tx1"/>
                </a:solidFill>
              </a:rPr>
              <a:t>Ice Hockey</a:t>
            </a:r>
          </a:p>
          <a:p>
            <a:r>
              <a:rPr lang="en-AU" u="sng" dirty="0">
                <a:solidFill>
                  <a:schemeClr val="bg1"/>
                </a:solidFill>
              </a:rPr>
              <a:t>Reaction Time</a:t>
            </a:r>
            <a:r>
              <a:rPr lang="en-AU" dirty="0">
                <a:solidFill>
                  <a:schemeClr val="bg1"/>
                </a:solidFill>
              </a:rPr>
              <a:t>: Time between detecting the cue (the puck) and initiating a movement in response.</a:t>
            </a:r>
          </a:p>
          <a:p>
            <a:endParaRPr lang="en-AU" sz="1000" dirty="0">
              <a:solidFill>
                <a:schemeClr val="bg1"/>
              </a:solidFill>
            </a:endParaRPr>
          </a:p>
          <a:p>
            <a:r>
              <a:rPr lang="en-AU" u="sng" dirty="0">
                <a:solidFill>
                  <a:schemeClr val="bg1"/>
                </a:solidFill>
              </a:rPr>
              <a:t>Movement Time</a:t>
            </a:r>
            <a:r>
              <a:rPr lang="en-AU" dirty="0">
                <a:solidFill>
                  <a:schemeClr val="bg1"/>
                </a:solidFill>
              </a:rPr>
              <a:t>: Time taken from initiating movement until the movement is complete </a:t>
            </a:r>
          </a:p>
          <a:p>
            <a:endParaRPr lang="en-AU" sz="1000" dirty="0">
              <a:solidFill>
                <a:schemeClr val="bg1"/>
              </a:solidFill>
            </a:endParaRPr>
          </a:p>
          <a:p>
            <a:r>
              <a:rPr lang="en-AU" u="sng" dirty="0">
                <a:solidFill>
                  <a:schemeClr val="bg1"/>
                </a:solidFill>
              </a:rPr>
              <a:t>Response Time</a:t>
            </a:r>
            <a:r>
              <a:rPr lang="en-AU" dirty="0">
                <a:solidFill>
                  <a:schemeClr val="bg1"/>
                </a:solidFill>
              </a:rPr>
              <a:t>: If the response time is too slow, the puck will be in the back of the net before the response is complete.</a:t>
            </a:r>
          </a:p>
        </p:txBody>
      </p:sp>
    </p:spTree>
    <p:extLst>
      <p:ext uri="{BB962C8B-B14F-4D97-AF65-F5344CB8AC3E}">
        <p14:creationId xmlns:p14="http://schemas.microsoft.com/office/powerpoint/2010/main" val="159207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pic>
        <p:nvPicPr>
          <p:cNvPr id="7" name="Picture 4" descr="Boston Marathon: Dire Tune and Alevtina Biktimirova by osbock.">
            <a:extLst>
              <a:ext uri="{FF2B5EF4-FFF2-40B4-BE49-F238E27FC236}">
                <a16:creationId xmlns:a16="http://schemas.microsoft.com/office/drawing/2014/main" id="{C858C865-6C83-4899-8B44-3EB3E0AC624B}"/>
              </a:ext>
            </a:extLst>
          </p:cNvPr>
          <p:cNvPicPr>
            <a:picLocks noChangeAspect="1" noChangeArrowheads="1"/>
          </p:cNvPicPr>
          <p:nvPr/>
        </p:nvPicPr>
        <p:blipFill>
          <a:blip r:embed="rId4" cstate="print"/>
          <a:srcRect/>
          <a:stretch>
            <a:fillRect/>
          </a:stretch>
        </p:blipFill>
        <p:spPr bwMode="auto">
          <a:xfrm>
            <a:off x="228600" y="3477571"/>
            <a:ext cx="2628900" cy="2628900"/>
          </a:xfrm>
          <a:prstGeom prst="rect">
            <a:avLst/>
          </a:prstGeom>
          <a:noFill/>
        </p:spPr>
      </p:pic>
      <p:sp>
        <p:nvSpPr>
          <p:cNvPr id="8" name="Rectangle 7">
            <a:extLst>
              <a:ext uri="{FF2B5EF4-FFF2-40B4-BE49-F238E27FC236}">
                <a16:creationId xmlns:a16="http://schemas.microsoft.com/office/drawing/2014/main" id="{FA682E21-42D0-4141-9860-A94B28F3EBA7}"/>
              </a:ext>
            </a:extLst>
          </p:cNvPr>
          <p:cNvSpPr/>
          <p:nvPr/>
        </p:nvSpPr>
        <p:spPr>
          <a:xfrm>
            <a:off x="-247745" y="6089072"/>
            <a:ext cx="3200400" cy="184666"/>
          </a:xfrm>
          <a:prstGeom prst="rect">
            <a:avLst/>
          </a:prstGeom>
        </p:spPr>
        <p:txBody>
          <a:bodyPr wrap="square">
            <a:spAutoFit/>
          </a:bodyPr>
          <a:lstStyle/>
          <a:p>
            <a:pPr algn="r"/>
            <a:r>
              <a:rPr lang="en-AU" sz="600" dirty="0"/>
              <a:t>www.flickr.com/photos/kevino/2433187308/</a:t>
            </a:r>
          </a:p>
        </p:txBody>
      </p:sp>
      <p:sp>
        <p:nvSpPr>
          <p:cNvPr id="9" name="Rectangle 8">
            <a:extLst>
              <a:ext uri="{FF2B5EF4-FFF2-40B4-BE49-F238E27FC236}">
                <a16:creationId xmlns:a16="http://schemas.microsoft.com/office/drawing/2014/main" id="{6B31197C-260B-403B-9DBF-8AD01624D2F1}"/>
              </a:ext>
            </a:extLst>
          </p:cNvPr>
          <p:cNvSpPr/>
          <p:nvPr/>
        </p:nvSpPr>
        <p:spPr>
          <a:xfrm>
            <a:off x="266700" y="3195764"/>
            <a:ext cx="2590800" cy="184666"/>
          </a:xfrm>
          <a:prstGeom prst="rect">
            <a:avLst/>
          </a:prstGeom>
        </p:spPr>
        <p:txBody>
          <a:bodyPr wrap="square">
            <a:spAutoFit/>
          </a:bodyPr>
          <a:lstStyle/>
          <a:p>
            <a:pPr algn="r"/>
            <a:r>
              <a:rPr lang="en-AU" sz="600" dirty="0"/>
              <a:t>http://www.flickr.com/photos/az1172/3840351933/</a:t>
            </a:r>
          </a:p>
        </p:txBody>
      </p:sp>
      <p:pic>
        <p:nvPicPr>
          <p:cNvPr id="12" name="Picture 1">
            <a:extLst>
              <a:ext uri="{FF2B5EF4-FFF2-40B4-BE49-F238E27FC236}">
                <a16:creationId xmlns:a16="http://schemas.microsoft.com/office/drawing/2014/main" id="{6B8D8948-CE58-47F7-B336-2C4735F35DD5}"/>
              </a:ext>
            </a:extLst>
          </p:cNvPr>
          <p:cNvPicPr>
            <a:picLocks noChangeAspect="1" noChangeArrowheads="1"/>
          </p:cNvPicPr>
          <p:nvPr/>
        </p:nvPicPr>
        <p:blipFill>
          <a:blip r:embed="rId5" cstate="print"/>
          <a:srcRect/>
          <a:stretch>
            <a:fillRect/>
          </a:stretch>
        </p:blipFill>
        <p:spPr bwMode="auto">
          <a:xfrm>
            <a:off x="228600" y="762000"/>
            <a:ext cx="2590800" cy="2435621"/>
          </a:xfrm>
          <a:prstGeom prst="rect">
            <a:avLst/>
          </a:prstGeom>
          <a:noFill/>
          <a:ln w="9525">
            <a:noFill/>
            <a:miter lim="800000"/>
            <a:headEnd/>
            <a:tailEnd/>
          </a:ln>
        </p:spPr>
      </p:pic>
      <p:sp>
        <p:nvSpPr>
          <p:cNvPr id="4" name="Rectangle 3">
            <a:extLst>
              <a:ext uri="{FF2B5EF4-FFF2-40B4-BE49-F238E27FC236}">
                <a16:creationId xmlns:a16="http://schemas.microsoft.com/office/drawing/2014/main" id="{88CD1429-214A-344E-885E-6C24902E42E2}"/>
              </a:ext>
            </a:extLst>
          </p:cNvPr>
          <p:cNvSpPr/>
          <p:nvPr/>
        </p:nvSpPr>
        <p:spPr>
          <a:xfrm>
            <a:off x="3061062" y="1302701"/>
            <a:ext cx="5791199" cy="1354217"/>
          </a:xfrm>
          <a:prstGeom prst="rect">
            <a:avLst/>
          </a:prstGeom>
          <a:solidFill>
            <a:srgbClr val="7030A0"/>
          </a:solidFill>
          <a:ln>
            <a:solidFill>
              <a:schemeClr val="tx1"/>
            </a:solidFill>
          </a:ln>
        </p:spPr>
        <p:txBody>
          <a:bodyPr wrap="square">
            <a:spAutoFit/>
          </a:bodyPr>
          <a:lstStyle/>
          <a:p>
            <a:r>
              <a:rPr lang="en-AU" u="sng" dirty="0">
                <a:solidFill>
                  <a:schemeClr val="bg1"/>
                </a:solidFill>
              </a:rPr>
              <a:t>Athletics - sprints</a:t>
            </a:r>
          </a:p>
          <a:p>
            <a:endParaRPr lang="en-AU" sz="1000" dirty="0">
              <a:solidFill>
                <a:schemeClr val="bg1"/>
              </a:solidFill>
            </a:endParaRPr>
          </a:p>
          <a:p>
            <a:pPr marL="285750" indent="-285750">
              <a:buFont typeface="Arial" panose="020B0604020202020204" pitchFamily="34" charset="0"/>
              <a:buChar char="•"/>
            </a:pPr>
            <a:r>
              <a:rPr lang="en-AU" dirty="0">
                <a:solidFill>
                  <a:schemeClr val="bg1"/>
                </a:solidFill>
              </a:rPr>
              <a:t>Reaction time critical to outcome of the event.</a:t>
            </a:r>
            <a:endParaRPr lang="en-AU" sz="1000" dirty="0">
              <a:solidFill>
                <a:schemeClr val="bg1"/>
              </a:solidFill>
            </a:endParaRPr>
          </a:p>
          <a:p>
            <a:pPr marL="285750" indent="-285750">
              <a:buFont typeface="Arial" panose="020B0604020202020204" pitchFamily="34" charset="0"/>
              <a:buChar char="•"/>
            </a:pPr>
            <a:r>
              <a:rPr lang="en-AU" dirty="0">
                <a:solidFill>
                  <a:schemeClr val="bg1"/>
                </a:solidFill>
              </a:rPr>
              <a:t>At the elite level, the ability to “get out of the blocks” is essential to good performance.</a:t>
            </a:r>
          </a:p>
        </p:txBody>
      </p:sp>
      <p:sp>
        <p:nvSpPr>
          <p:cNvPr id="5" name="Rectangle 4">
            <a:extLst>
              <a:ext uri="{FF2B5EF4-FFF2-40B4-BE49-F238E27FC236}">
                <a16:creationId xmlns:a16="http://schemas.microsoft.com/office/drawing/2014/main" id="{F8CF6492-9A47-1548-BCD2-66B98EE9F892}"/>
              </a:ext>
            </a:extLst>
          </p:cNvPr>
          <p:cNvSpPr/>
          <p:nvPr/>
        </p:nvSpPr>
        <p:spPr>
          <a:xfrm>
            <a:off x="3061063" y="3837913"/>
            <a:ext cx="5791198" cy="1908215"/>
          </a:xfrm>
          <a:prstGeom prst="rect">
            <a:avLst/>
          </a:prstGeom>
          <a:solidFill>
            <a:srgbClr val="00FF00"/>
          </a:solidFill>
          <a:ln>
            <a:solidFill>
              <a:schemeClr val="tx1"/>
            </a:solidFill>
          </a:ln>
        </p:spPr>
        <p:txBody>
          <a:bodyPr wrap="square">
            <a:spAutoFit/>
          </a:bodyPr>
          <a:lstStyle/>
          <a:p>
            <a:r>
              <a:rPr lang="en-AU" u="sng" dirty="0"/>
              <a:t>Athletics middle / long distance</a:t>
            </a:r>
          </a:p>
          <a:p>
            <a:endParaRPr lang="en-AU" sz="1000" dirty="0"/>
          </a:p>
          <a:p>
            <a:pPr marL="285750" indent="-285750">
              <a:buFont typeface="Arial" panose="020B0604020202020204" pitchFamily="34" charset="0"/>
              <a:buChar char="•"/>
            </a:pPr>
            <a:r>
              <a:rPr lang="en-AU" dirty="0"/>
              <a:t>Reaction time is much less important given the total time of the event e.g. reaction time is of no importance time at the start of a marathon.</a:t>
            </a:r>
            <a:endParaRPr lang="en-AU" sz="1000" dirty="0"/>
          </a:p>
          <a:p>
            <a:pPr marL="285750" indent="-285750">
              <a:buFont typeface="Arial" panose="020B0604020202020204" pitchFamily="34" charset="0"/>
              <a:buChar char="•"/>
            </a:pPr>
            <a:r>
              <a:rPr lang="en-AU" dirty="0"/>
              <a:t>The shorter the run, the greater the importance of  reaction time. </a:t>
            </a:r>
          </a:p>
        </p:txBody>
      </p:sp>
    </p:spTree>
    <p:extLst>
      <p:ext uri="{BB962C8B-B14F-4D97-AF65-F5344CB8AC3E}">
        <p14:creationId xmlns:p14="http://schemas.microsoft.com/office/powerpoint/2010/main" val="140502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dirty="0"/>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sp>
        <p:nvSpPr>
          <p:cNvPr id="7" name="Rounded Rectangle 4">
            <a:extLst>
              <a:ext uri="{FF2B5EF4-FFF2-40B4-BE49-F238E27FC236}">
                <a16:creationId xmlns:a16="http://schemas.microsoft.com/office/drawing/2014/main" id="{3761FD19-3826-4FAD-A25C-14C82E04AD25}"/>
              </a:ext>
            </a:extLst>
          </p:cNvPr>
          <p:cNvSpPr/>
          <p:nvPr/>
        </p:nvSpPr>
        <p:spPr>
          <a:xfrm>
            <a:off x="304800" y="716096"/>
            <a:ext cx="8632430" cy="426904"/>
          </a:xfrm>
          <a:prstGeom prst="roundRect">
            <a:avLst/>
          </a:prstGeom>
          <a:solidFill>
            <a:srgbClr val="FA12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STAGE  4:  FEEDBACK</a:t>
            </a:r>
            <a:endParaRPr lang="en-AU" sz="2000" dirty="0">
              <a:solidFill>
                <a:schemeClr val="tx1"/>
              </a:solidFill>
            </a:endParaRPr>
          </a:p>
        </p:txBody>
      </p:sp>
      <p:sp>
        <p:nvSpPr>
          <p:cNvPr id="8" name="TextBox 7">
            <a:extLst>
              <a:ext uri="{FF2B5EF4-FFF2-40B4-BE49-F238E27FC236}">
                <a16:creationId xmlns:a16="http://schemas.microsoft.com/office/drawing/2014/main" id="{57B02F35-3C27-4120-8113-09797DEF467D}"/>
              </a:ext>
            </a:extLst>
          </p:cNvPr>
          <p:cNvSpPr txBox="1"/>
          <p:nvPr/>
        </p:nvSpPr>
        <p:spPr>
          <a:xfrm>
            <a:off x="131885" y="1301032"/>
            <a:ext cx="5614039" cy="5355312"/>
          </a:xfrm>
          <a:prstGeom prst="rect">
            <a:avLst/>
          </a:prstGeom>
          <a:solidFill>
            <a:schemeClr val="bg1"/>
          </a:solidFill>
          <a:ln>
            <a:solidFill>
              <a:srgbClr val="0070C0"/>
            </a:solidFill>
          </a:ln>
        </p:spPr>
        <p:txBody>
          <a:bodyPr wrap="square" rtlCol="0">
            <a:spAutoFit/>
          </a:bodyPr>
          <a:lstStyle/>
          <a:p>
            <a:pPr marL="285750" indent="-285750">
              <a:buFont typeface="Arial" panose="020B0604020202020204" pitchFamily="34" charset="0"/>
              <a:buChar char="•"/>
            </a:pPr>
            <a:r>
              <a:rPr lang="en-AU" dirty="0"/>
              <a:t>The athlete receives feedback about the performance of the selected response.</a:t>
            </a:r>
            <a:endParaRPr lang="en-AU" sz="1000" dirty="0"/>
          </a:p>
          <a:p>
            <a:pPr marL="285750" indent="-285750">
              <a:buFont typeface="Arial" panose="020B0604020202020204" pitchFamily="34" charset="0"/>
              <a:buChar char="•"/>
            </a:pPr>
            <a:r>
              <a:rPr lang="en-AU" dirty="0"/>
              <a:t>The feedback can be internal, external intrinsic or external augmented.</a:t>
            </a:r>
            <a:endParaRPr lang="en-AU" sz="1000" dirty="0"/>
          </a:p>
          <a:p>
            <a:pPr marL="285750" indent="-285750">
              <a:buFont typeface="Arial" panose="020B0604020202020204" pitchFamily="34" charset="0"/>
              <a:buChar char="•"/>
            </a:pPr>
            <a:r>
              <a:rPr lang="en-AU" dirty="0"/>
              <a:t>Feedback provided during the performance (concurrent) can be used to help achieve the goal of the task immediately</a:t>
            </a:r>
          </a:p>
          <a:p>
            <a:pPr marL="742950" lvl="1" indent="-285750">
              <a:buFont typeface="Cambria Math" panose="02040503050406030204" pitchFamily="18" charset="0"/>
              <a:buChar char="⎯"/>
            </a:pPr>
            <a:r>
              <a:rPr lang="en-AU" dirty="0"/>
              <a:t>A surfer who feels themselves over balancing uses proprioceptive feedback to readjust their body position and maintain their balance</a:t>
            </a:r>
          </a:p>
          <a:p>
            <a:pPr marL="285750" indent="-285750">
              <a:buFont typeface="Arial" panose="020B0604020202020204" pitchFamily="34" charset="0"/>
              <a:buChar char="•"/>
            </a:pPr>
            <a:r>
              <a:rPr lang="en-AU" dirty="0"/>
              <a:t>Feedback provided after the performance (terminal) is typically extrinsic augmented and provides information about either the quality of the performance (qualitative) or result (quantitative) of the movement </a:t>
            </a:r>
          </a:p>
          <a:p>
            <a:pPr marL="742950" lvl="1" indent="-285750">
              <a:buFont typeface="Cambria Math" panose="02040503050406030204" pitchFamily="18" charset="0"/>
              <a:buChar char="⎯"/>
            </a:pPr>
            <a:r>
              <a:rPr lang="en-AU" dirty="0"/>
              <a:t>The athlete and coach might compare their just completed performance against the desired performance and use the information to improve deficient parts of their technique for future attempts.</a:t>
            </a:r>
          </a:p>
        </p:txBody>
      </p:sp>
      <p:pic>
        <p:nvPicPr>
          <p:cNvPr id="8194" name="Picture 2" descr="Image result for surfing">
            <a:extLst>
              <a:ext uri="{FF2B5EF4-FFF2-40B4-BE49-F238E27FC236}">
                <a16:creationId xmlns:a16="http://schemas.microsoft.com/office/drawing/2014/main" id="{F522B410-43FE-A143-9F08-02E389F343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8178" y="2334225"/>
            <a:ext cx="3288925" cy="32889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Program Files\Microsoft Office\MEDIA\CAGCAT10\j0185604.wmf">
            <a:hlinkClick r:id="rId3"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4" cstate="print"/>
          <a:srcRect/>
          <a:stretch>
            <a:fillRect/>
          </a:stretch>
        </p:blipFill>
        <p:spPr bwMode="auto">
          <a:xfrm>
            <a:off x="38100" y="6321271"/>
            <a:ext cx="457501" cy="457955"/>
          </a:xfrm>
          <a:prstGeom prst="rect">
            <a:avLst/>
          </a:prstGeom>
          <a:noFill/>
        </p:spPr>
      </p:pic>
      <p:sp>
        <p:nvSpPr>
          <p:cNvPr id="14" name="TextBox 13">
            <a:hlinkClick r:id="rId3" action="ppaction://hlinksldjump"/>
            <a:extLst>
              <a:ext uri="{FF2B5EF4-FFF2-40B4-BE49-F238E27FC236}">
                <a16:creationId xmlns:a16="http://schemas.microsoft.com/office/drawing/2014/main" id="{2243BA93-61C6-4CA0-92FF-0477FFE93852}"/>
              </a:ext>
            </a:extLst>
          </p:cNvPr>
          <p:cNvSpPr txBox="1"/>
          <p:nvPr/>
        </p:nvSpPr>
        <p:spPr>
          <a:xfrm>
            <a:off x="-114300" y="6703026"/>
            <a:ext cx="838200" cy="215444"/>
          </a:xfrm>
          <a:prstGeom prst="rect">
            <a:avLst/>
          </a:prstGeom>
          <a:noFill/>
        </p:spPr>
        <p:txBody>
          <a:bodyPr wrap="square" rtlCol="0">
            <a:spAutoFit/>
          </a:bodyPr>
          <a:lstStyle/>
          <a:p>
            <a:pPr algn="ctr"/>
            <a:r>
              <a:rPr lang="en-AU" sz="800"/>
              <a:t>Home</a:t>
            </a:r>
            <a:endParaRPr lang="en-US" sz="800"/>
          </a:p>
        </p:txBody>
      </p:sp>
      <p:sp>
        <p:nvSpPr>
          <p:cNvPr id="2" name="Footer Placeholder 1"/>
          <p:cNvSpPr>
            <a:spLocks noGrp="1"/>
          </p:cNvSpPr>
          <p:nvPr>
            <p:ph type="ftr" sz="quarter" idx="11"/>
          </p:nvPr>
        </p:nvSpPr>
        <p:spPr>
          <a:xfrm>
            <a:off x="2649416" y="6566289"/>
            <a:ext cx="2895600" cy="365125"/>
          </a:xfrm>
        </p:spPr>
        <p:txBody>
          <a:bodyPr/>
          <a:lstStyle/>
          <a:p>
            <a:r>
              <a:rPr lang="en-US"/>
              <a:t>©PE STUDIES </a:t>
            </a:r>
            <a:r>
              <a:rPr lang="en-US" dirty="0"/>
              <a:t>RESOURCES</a:t>
            </a:r>
            <a:endParaRPr lang="en-US"/>
          </a:p>
        </p:txBody>
      </p:sp>
      <p:sp>
        <p:nvSpPr>
          <p:cNvPr id="4" name="Rectangle 3">
            <a:extLst>
              <a:ext uri="{FF2B5EF4-FFF2-40B4-BE49-F238E27FC236}">
                <a16:creationId xmlns:a16="http://schemas.microsoft.com/office/drawing/2014/main" id="{CB7C1FCE-3F8A-4849-81B4-A3D2B362F5FC}"/>
              </a:ext>
            </a:extLst>
          </p:cNvPr>
          <p:cNvSpPr/>
          <p:nvPr/>
        </p:nvSpPr>
        <p:spPr>
          <a:xfrm>
            <a:off x="6677355" y="5579280"/>
            <a:ext cx="2538549" cy="169277"/>
          </a:xfrm>
          <a:prstGeom prst="rect">
            <a:avLst/>
          </a:prstGeom>
        </p:spPr>
        <p:txBody>
          <a:bodyPr wrap="square">
            <a:spAutoFit/>
          </a:bodyPr>
          <a:lstStyle/>
          <a:p>
            <a:r>
              <a:rPr lang="en-US" sz="500" dirty="0"/>
              <a:t>https://</a:t>
            </a:r>
            <a:r>
              <a:rPr lang="en-US" sz="500" dirty="0" err="1"/>
              <a:t>commons.wikimedia.org</a:t>
            </a:r>
            <a:r>
              <a:rPr lang="en-US" sz="500" dirty="0"/>
              <a:t>/wiki/</a:t>
            </a:r>
            <a:r>
              <a:rPr lang="en-US" sz="500" dirty="0" err="1"/>
              <a:t>File:Bethany_Hamilton_surfing</a:t>
            </a:r>
            <a:r>
              <a:rPr lang="en-US" sz="500" dirty="0"/>
              <a:t>_(</a:t>
            </a:r>
            <a:r>
              <a:rPr lang="en-US" sz="500" dirty="0" err="1"/>
              <a:t>sq_cropped</a:t>
            </a:r>
            <a:r>
              <a:rPr lang="en-US" sz="500" dirty="0"/>
              <a:t>).jpg</a:t>
            </a:r>
          </a:p>
        </p:txBody>
      </p:sp>
    </p:spTree>
    <p:extLst>
      <p:ext uri="{BB962C8B-B14F-4D97-AF65-F5344CB8AC3E}">
        <p14:creationId xmlns:p14="http://schemas.microsoft.com/office/powerpoint/2010/main" val="1470676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46</a:t>
            </a:fld>
            <a:endParaRPr lang="en-US" dirty="0"/>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Rounded Rectangle 4">
            <a:extLst>
              <a:ext uri="{FF2B5EF4-FFF2-40B4-BE49-F238E27FC236}">
                <a16:creationId xmlns:a16="http://schemas.microsoft.com/office/drawing/2014/main" id="{3761FD19-3826-4FAD-A25C-14C82E04AD25}"/>
              </a:ext>
            </a:extLst>
          </p:cNvPr>
          <p:cNvSpPr/>
          <p:nvPr/>
        </p:nvSpPr>
        <p:spPr>
          <a:xfrm>
            <a:off x="304800" y="716096"/>
            <a:ext cx="8229600" cy="426904"/>
          </a:xfrm>
          <a:prstGeom prst="roundRect">
            <a:avLst/>
          </a:prstGeom>
          <a:solidFill>
            <a:srgbClr val="FA12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STAGE  4:  FEEDBACK</a:t>
            </a:r>
            <a:endParaRPr lang="en-AU" sz="2000" dirty="0">
              <a:solidFill>
                <a:schemeClr val="tx1"/>
              </a:solidFill>
            </a:endParaRPr>
          </a:p>
        </p:txBody>
      </p:sp>
      <p:pic>
        <p:nvPicPr>
          <p:cNvPr id="9" name="Picture 2" descr="Skip by gomattolson.">
            <a:extLst>
              <a:ext uri="{FF2B5EF4-FFF2-40B4-BE49-F238E27FC236}">
                <a16:creationId xmlns:a16="http://schemas.microsoft.com/office/drawing/2014/main" id="{7C333038-9109-4E65-919C-085582768D99}"/>
              </a:ext>
            </a:extLst>
          </p:cNvPr>
          <p:cNvPicPr>
            <a:picLocks noChangeAspect="1" noChangeArrowheads="1"/>
          </p:cNvPicPr>
          <p:nvPr/>
        </p:nvPicPr>
        <p:blipFill>
          <a:blip r:embed="rId4" cstate="print"/>
          <a:srcRect/>
          <a:stretch>
            <a:fillRect/>
          </a:stretch>
        </p:blipFill>
        <p:spPr bwMode="auto">
          <a:xfrm>
            <a:off x="513788" y="2332037"/>
            <a:ext cx="4475601" cy="2971800"/>
          </a:xfrm>
          <a:prstGeom prst="rect">
            <a:avLst/>
          </a:prstGeom>
          <a:noFill/>
        </p:spPr>
      </p:pic>
      <p:sp>
        <p:nvSpPr>
          <p:cNvPr id="11" name="Rectangle 10">
            <a:extLst>
              <a:ext uri="{FF2B5EF4-FFF2-40B4-BE49-F238E27FC236}">
                <a16:creationId xmlns:a16="http://schemas.microsoft.com/office/drawing/2014/main" id="{38E62B54-AC35-4274-A4DD-DFD57DCE092D}"/>
              </a:ext>
            </a:extLst>
          </p:cNvPr>
          <p:cNvSpPr/>
          <p:nvPr/>
        </p:nvSpPr>
        <p:spPr>
          <a:xfrm>
            <a:off x="609901" y="5303837"/>
            <a:ext cx="4572000" cy="184666"/>
          </a:xfrm>
          <a:prstGeom prst="rect">
            <a:avLst/>
          </a:prstGeom>
        </p:spPr>
        <p:txBody>
          <a:bodyPr>
            <a:spAutoFit/>
          </a:bodyPr>
          <a:lstStyle/>
          <a:p>
            <a:pPr algn="r"/>
            <a:r>
              <a:rPr lang="en-AU" sz="600" dirty="0"/>
              <a:t>www.flickr.com/photos/gomattolson/124752983/</a:t>
            </a:r>
          </a:p>
        </p:txBody>
      </p:sp>
      <p:sp>
        <p:nvSpPr>
          <p:cNvPr id="12" name="TextBox 11">
            <a:extLst>
              <a:ext uri="{FF2B5EF4-FFF2-40B4-BE49-F238E27FC236}">
                <a16:creationId xmlns:a16="http://schemas.microsoft.com/office/drawing/2014/main" id="{6E40FE20-E012-4C6C-9830-AF39C3326D92}"/>
              </a:ext>
            </a:extLst>
          </p:cNvPr>
          <p:cNvSpPr txBox="1"/>
          <p:nvPr/>
        </p:nvSpPr>
        <p:spPr>
          <a:xfrm>
            <a:off x="5410501" y="3298896"/>
            <a:ext cx="3123899" cy="923330"/>
          </a:xfrm>
          <a:prstGeom prst="rect">
            <a:avLst/>
          </a:prstGeom>
          <a:solidFill>
            <a:srgbClr val="81FF75"/>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AU" b="1" dirty="0">
                <a:solidFill>
                  <a:schemeClr val="tx1"/>
                </a:solidFill>
              </a:rPr>
              <a:t>Discuss the 4 stages of the information processing model as it relates to golf.</a:t>
            </a:r>
          </a:p>
        </p:txBody>
      </p:sp>
      <p:cxnSp>
        <p:nvCxnSpPr>
          <p:cNvPr id="15" name="Straight Arrow Connector 14">
            <a:extLst>
              <a:ext uri="{FF2B5EF4-FFF2-40B4-BE49-F238E27FC236}">
                <a16:creationId xmlns:a16="http://schemas.microsoft.com/office/drawing/2014/main" id="{1B968DE8-6A25-48FF-AE23-E33CDAF19FD0}"/>
              </a:ext>
            </a:extLst>
          </p:cNvPr>
          <p:cNvCxnSpPr>
            <a:cxnSpLocks/>
          </p:cNvCxnSpPr>
          <p:nvPr/>
        </p:nvCxnSpPr>
        <p:spPr>
          <a:xfrm flipV="1">
            <a:off x="2599189" y="4120344"/>
            <a:ext cx="400912" cy="44398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77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47</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TextBox 6">
            <a:extLst>
              <a:ext uri="{FF2B5EF4-FFF2-40B4-BE49-F238E27FC236}">
                <a16:creationId xmlns:a16="http://schemas.microsoft.com/office/drawing/2014/main" id="{A0422875-FB0D-465F-9DD4-34948B8CFA9C}"/>
              </a:ext>
            </a:extLst>
          </p:cNvPr>
          <p:cNvSpPr txBox="1"/>
          <p:nvPr/>
        </p:nvSpPr>
        <p:spPr>
          <a:xfrm>
            <a:off x="364670" y="783744"/>
            <a:ext cx="8550729" cy="5416868"/>
          </a:xfrm>
          <a:prstGeom prst="rect">
            <a:avLst/>
          </a:prstGeom>
          <a:solidFill>
            <a:schemeClr val="bg1"/>
          </a:solidFill>
          <a:ln>
            <a:solidFill>
              <a:srgbClr val="0070C0"/>
            </a:solidFill>
          </a:ln>
        </p:spPr>
        <p:txBody>
          <a:bodyPr wrap="square" rtlCol="0">
            <a:spAutoFit/>
          </a:bodyPr>
          <a:lstStyle/>
          <a:p>
            <a:r>
              <a:rPr lang="en-AU" u="sng" dirty="0"/>
              <a:t>Example of the Information Processing Model in Golf;</a:t>
            </a:r>
          </a:p>
          <a:p>
            <a:endParaRPr lang="en-AU" sz="1000" dirty="0"/>
          </a:p>
          <a:p>
            <a:pPr marL="457200" indent="-457200"/>
            <a:r>
              <a:rPr lang="en-AU" b="1" u="sng" dirty="0">
                <a:solidFill>
                  <a:srgbClr val="FF0000"/>
                </a:solidFill>
              </a:rPr>
              <a:t>Stage 1 - The Sensory Mechanism</a:t>
            </a:r>
          </a:p>
          <a:p>
            <a:pPr marL="457200" indent="-457200">
              <a:buAutoNum type="arabicPeriod"/>
            </a:pPr>
            <a:endParaRPr lang="en-AU" sz="1000" dirty="0"/>
          </a:p>
          <a:p>
            <a:r>
              <a:rPr lang="en-AU" dirty="0"/>
              <a:t>Gathers information from the environment</a:t>
            </a:r>
          </a:p>
          <a:p>
            <a:r>
              <a:rPr lang="en-AU" dirty="0"/>
              <a:t>and sends it to the brain.</a:t>
            </a:r>
          </a:p>
          <a:p>
            <a:endParaRPr lang="en-AU" dirty="0"/>
          </a:p>
          <a:p>
            <a:r>
              <a:rPr lang="en-AU" b="1" u="sng" dirty="0">
                <a:solidFill>
                  <a:srgbClr val="FF0000"/>
                </a:solidFill>
              </a:rPr>
              <a:t>Stage 2 - Perceptual Mechanism</a:t>
            </a:r>
          </a:p>
          <a:p>
            <a:endParaRPr lang="en-AU" sz="1000" u="sng" dirty="0"/>
          </a:p>
          <a:p>
            <a:pPr marL="285750" indent="-285750">
              <a:buFont typeface="Arial" panose="020B0604020202020204" pitchFamily="34" charset="0"/>
              <a:buChar char="•"/>
            </a:pPr>
            <a:r>
              <a:rPr lang="en-AU" dirty="0"/>
              <a:t>Examines the environment;</a:t>
            </a:r>
          </a:p>
          <a:p>
            <a:pPr marL="742950" lvl="1" indent="-285750">
              <a:buFont typeface="Cambria Math" panose="02040503050406030204" pitchFamily="18" charset="0"/>
              <a:buChar char="⎯"/>
            </a:pPr>
            <a:r>
              <a:rPr lang="en-AU" dirty="0"/>
              <a:t>Wind speed and direction</a:t>
            </a:r>
          </a:p>
          <a:p>
            <a:pPr marL="742950" lvl="1" indent="-285750">
              <a:buFont typeface="Cambria Math" panose="02040503050406030204" pitchFamily="18" charset="0"/>
              <a:buChar char="⎯"/>
            </a:pPr>
            <a:r>
              <a:rPr lang="en-AU" dirty="0"/>
              <a:t>Slopes</a:t>
            </a:r>
          </a:p>
          <a:p>
            <a:pPr marL="742950" lvl="1" indent="-285750">
              <a:buFont typeface="Cambria Math" panose="02040503050406030204" pitchFamily="18" charset="0"/>
              <a:buChar char="⎯"/>
            </a:pPr>
            <a:r>
              <a:rPr lang="en-AU" dirty="0"/>
              <a:t>Position of bunkers</a:t>
            </a:r>
          </a:p>
          <a:p>
            <a:pPr marL="742950" lvl="1" indent="-285750">
              <a:buFont typeface="Cambria Math" panose="02040503050406030204" pitchFamily="18" charset="0"/>
              <a:buChar char="⎯"/>
            </a:pPr>
            <a:r>
              <a:rPr lang="en-AU" dirty="0"/>
              <a:t>Other contributing factors</a:t>
            </a:r>
          </a:p>
          <a:p>
            <a:pPr marL="171450" indent="-171450">
              <a:buFont typeface="Cambria Math" panose="02040503050406030204" pitchFamily="18" charset="0"/>
              <a:buChar char="⎯"/>
            </a:pPr>
            <a:endParaRPr lang="en-AU" sz="1000" dirty="0"/>
          </a:p>
          <a:p>
            <a:pPr marL="285750" indent="-285750">
              <a:buFont typeface="Arial" panose="020B0604020202020204" pitchFamily="34" charset="0"/>
              <a:buChar char="•"/>
            </a:pPr>
            <a:r>
              <a:rPr lang="en-AU" dirty="0"/>
              <a:t>The perceptual mechanism will also later </a:t>
            </a:r>
            <a:br>
              <a:rPr lang="en-AU" dirty="0"/>
            </a:br>
            <a:r>
              <a:rPr lang="en-AU" dirty="0"/>
              <a:t>interpret;</a:t>
            </a:r>
          </a:p>
          <a:p>
            <a:pPr marL="741600" lvl="3" indent="-285750">
              <a:buFont typeface="Cambria Math" panose="02040503050406030204" pitchFamily="18" charset="0"/>
              <a:buChar char="⎯"/>
            </a:pPr>
            <a:r>
              <a:rPr lang="en-AU" dirty="0"/>
              <a:t>Knowledge of results</a:t>
            </a:r>
          </a:p>
          <a:p>
            <a:pPr marL="741600" lvl="3" indent="-285750">
              <a:buFont typeface="Cambria Math" panose="02040503050406030204" pitchFamily="18" charset="0"/>
              <a:buChar char="⎯"/>
            </a:pPr>
            <a:r>
              <a:rPr lang="en-AU" dirty="0"/>
              <a:t>Knowledge of performance</a:t>
            </a:r>
          </a:p>
          <a:p>
            <a:pPr marL="741600" lvl="3" indent="-285750">
              <a:buFont typeface="Arial" panose="020B0604020202020204" pitchFamily="34" charset="0"/>
              <a:buChar char="•"/>
            </a:pPr>
            <a:endParaRPr lang="en-AU" dirty="0"/>
          </a:p>
          <a:p>
            <a:pPr marL="741600" lvl="3" indent="-285750">
              <a:buFont typeface="Arial" panose="020B0604020202020204" pitchFamily="34" charset="0"/>
              <a:buChar char="•"/>
            </a:pPr>
            <a:endParaRPr lang="en-AU" dirty="0"/>
          </a:p>
        </p:txBody>
      </p:sp>
      <p:pic>
        <p:nvPicPr>
          <p:cNvPr id="8" name="Picture 4" descr="Sandpiper Golf Club, Santa Barbara, California by danperry.com.">
            <a:extLst>
              <a:ext uri="{FF2B5EF4-FFF2-40B4-BE49-F238E27FC236}">
                <a16:creationId xmlns:a16="http://schemas.microsoft.com/office/drawing/2014/main" id="{ECC27F3C-9843-470C-AA34-804B54ADCEB3}"/>
              </a:ext>
            </a:extLst>
          </p:cNvPr>
          <p:cNvPicPr>
            <a:picLocks noChangeAspect="1" noChangeArrowheads="1"/>
          </p:cNvPicPr>
          <p:nvPr/>
        </p:nvPicPr>
        <p:blipFill>
          <a:blip r:embed="rId4" cstate="print"/>
          <a:srcRect/>
          <a:stretch>
            <a:fillRect/>
          </a:stretch>
        </p:blipFill>
        <p:spPr bwMode="auto">
          <a:xfrm>
            <a:off x="4785627" y="1522754"/>
            <a:ext cx="4089400" cy="3067050"/>
          </a:xfrm>
          <a:prstGeom prst="rect">
            <a:avLst/>
          </a:prstGeom>
          <a:noFill/>
        </p:spPr>
      </p:pic>
      <p:sp>
        <p:nvSpPr>
          <p:cNvPr id="9" name="Rectangle 8">
            <a:extLst>
              <a:ext uri="{FF2B5EF4-FFF2-40B4-BE49-F238E27FC236}">
                <a16:creationId xmlns:a16="http://schemas.microsoft.com/office/drawing/2014/main" id="{74E4F621-C3E7-48DB-BE1E-1DBC876D2E89}"/>
              </a:ext>
            </a:extLst>
          </p:cNvPr>
          <p:cNvSpPr/>
          <p:nvPr/>
        </p:nvSpPr>
        <p:spPr>
          <a:xfrm>
            <a:off x="6019800" y="4568623"/>
            <a:ext cx="2895600" cy="184666"/>
          </a:xfrm>
          <a:prstGeom prst="rect">
            <a:avLst/>
          </a:prstGeom>
        </p:spPr>
        <p:txBody>
          <a:bodyPr wrap="square">
            <a:spAutoFit/>
          </a:bodyPr>
          <a:lstStyle/>
          <a:p>
            <a:pPr algn="r"/>
            <a:r>
              <a:rPr lang="en-AU" sz="600" dirty="0"/>
              <a:t>www.flickr.com/photos/golf_pictures/168838012/</a:t>
            </a:r>
          </a:p>
        </p:txBody>
      </p:sp>
      <p:sp>
        <p:nvSpPr>
          <p:cNvPr id="11" name="TextBox 10">
            <a:extLst>
              <a:ext uri="{FF2B5EF4-FFF2-40B4-BE49-F238E27FC236}">
                <a16:creationId xmlns:a16="http://schemas.microsoft.com/office/drawing/2014/main" id="{FCA46D5E-5845-4B9F-9466-880B8B488D5B}"/>
              </a:ext>
            </a:extLst>
          </p:cNvPr>
          <p:cNvSpPr txBox="1"/>
          <p:nvPr/>
        </p:nvSpPr>
        <p:spPr>
          <a:xfrm>
            <a:off x="5540799" y="4879022"/>
            <a:ext cx="1533181" cy="1200329"/>
          </a:xfrm>
          <a:prstGeom prst="rect">
            <a:avLst/>
          </a:prstGeom>
          <a:solidFill>
            <a:srgbClr val="FFC000"/>
          </a:solidFill>
        </p:spPr>
        <p:txBody>
          <a:bodyPr wrap="square" rtlCol="0">
            <a:spAutoFit/>
          </a:bodyPr>
          <a:lstStyle/>
          <a:p>
            <a:r>
              <a:rPr lang="en-AU" dirty="0"/>
              <a:t>Bunkers</a:t>
            </a:r>
          </a:p>
          <a:p>
            <a:r>
              <a:rPr lang="en-AU" dirty="0"/>
              <a:t>Wind</a:t>
            </a:r>
          </a:p>
          <a:p>
            <a:r>
              <a:rPr lang="en-AU" dirty="0"/>
              <a:t>Sloping green</a:t>
            </a:r>
          </a:p>
          <a:p>
            <a:r>
              <a:rPr lang="en-AU" dirty="0"/>
              <a:t>Water hazard</a:t>
            </a:r>
          </a:p>
        </p:txBody>
      </p:sp>
      <p:sp>
        <p:nvSpPr>
          <p:cNvPr id="12" name="Right Brace 11">
            <a:extLst>
              <a:ext uri="{FF2B5EF4-FFF2-40B4-BE49-F238E27FC236}">
                <a16:creationId xmlns:a16="http://schemas.microsoft.com/office/drawing/2014/main" id="{E79907C9-898F-429D-9A85-BC74E9553EE5}"/>
              </a:ext>
            </a:extLst>
          </p:cNvPr>
          <p:cNvSpPr/>
          <p:nvPr/>
        </p:nvSpPr>
        <p:spPr>
          <a:xfrm>
            <a:off x="7086600" y="4936351"/>
            <a:ext cx="381000" cy="114300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 name="TextBox 14">
            <a:extLst>
              <a:ext uri="{FF2B5EF4-FFF2-40B4-BE49-F238E27FC236}">
                <a16:creationId xmlns:a16="http://schemas.microsoft.com/office/drawing/2014/main" id="{D734483A-8D0F-44B6-95E9-0D0274345413}"/>
              </a:ext>
            </a:extLst>
          </p:cNvPr>
          <p:cNvSpPr txBox="1"/>
          <p:nvPr/>
        </p:nvSpPr>
        <p:spPr>
          <a:xfrm>
            <a:off x="7543799" y="5055428"/>
            <a:ext cx="1447800" cy="923330"/>
          </a:xfrm>
          <a:prstGeom prst="rect">
            <a:avLst/>
          </a:prstGeom>
          <a:solidFill>
            <a:srgbClr val="FFC000"/>
          </a:solidFill>
        </p:spPr>
        <p:txBody>
          <a:bodyPr wrap="square" rtlCol="0">
            <a:spAutoFit/>
          </a:bodyPr>
          <a:lstStyle/>
          <a:p>
            <a:r>
              <a:rPr lang="en-AU" dirty="0"/>
              <a:t>Analysed by perceptual mechanism</a:t>
            </a:r>
          </a:p>
        </p:txBody>
      </p:sp>
    </p:spTree>
    <p:extLst>
      <p:ext uri="{BB962C8B-B14F-4D97-AF65-F5344CB8AC3E}">
        <p14:creationId xmlns:p14="http://schemas.microsoft.com/office/powerpoint/2010/main" val="214945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48</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TextBox 6">
            <a:extLst>
              <a:ext uri="{FF2B5EF4-FFF2-40B4-BE49-F238E27FC236}">
                <a16:creationId xmlns:a16="http://schemas.microsoft.com/office/drawing/2014/main" id="{B6F80087-2871-49EF-93B1-59F7D7D3E6FE}"/>
              </a:ext>
            </a:extLst>
          </p:cNvPr>
          <p:cNvSpPr txBox="1"/>
          <p:nvPr/>
        </p:nvSpPr>
        <p:spPr>
          <a:xfrm>
            <a:off x="304800" y="1066800"/>
            <a:ext cx="5573486" cy="4154984"/>
          </a:xfrm>
          <a:prstGeom prst="rect">
            <a:avLst/>
          </a:prstGeom>
          <a:solidFill>
            <a:schemeClr val="bg1"/>
          </a:solidFill>
          <a:ln>
            <a:solidFill>
              <a:srgbClr val="0070C0"/>
            </a:solidFill>
          </a:ln>
        </p:spPr>
        <p:txBody>
          <a:bodyPr wrap="square" rtlCol="0">
            <a:spAutoFit/>
          </a:bodyPr>
          <a:lstStyle/>
          <a:p>
            <a:r>
              <a:rPr lang="en-AU" b="1" u="sng" dirty="0">
                <a:solidFill>
                  <a:srgbClr val="FF0000"/>
                </a:solidFill>
              </a:rPr>
              <a:t>Stage 2  - The Decision Making Mechanism</a:t>
            </a:r>
          </a:p>
          <a:p>
            <a:endParaRPr lang="en-AU" sz="1000" dirty="0"/>
          </a:p>
          <a:p>
            <a:pPr marL="285750" indent="-285750">
              <a:buFont typeface="Arial" panose="020B0604020202020204" pitchFamily="34" charset="0"/>
              <a:buChar char="•"/>
            </a:pPr>
            <a:r>
              <a:rPr lang="en-AU" dirty="0"/>
              <a:t>The decision mechanism determines;</a:t>
            </a:r>
          </a:p>
          <a:p>
            <a:pPr marL="1200150" lvl="2" indent="-285750">
              <a:buFont typeface="Cambria Math" panose="02040503050406030204" pitchFamily="18" charset="0"/>
              <a:buChar char="⎯"/>
            </a:pPr>
            <a:r>
              <a:rPr lang="en-AU" dirty="0"/>
              <a:t>Which club to use</a:t>
            </a:r>
          </a:p>
          <a:p>
            <a:pPr marL="1200150" lvl="2" indent="-285750">
              <a:buFont typeface="Cambria Math" panose="02040503050406030204" pitchFamily="18" charset="0"/>
              <a:buChar char="⎯"/>
            </a:pPr>
            <a:r>
              <a:rPr lang="en-AU" dirty="0"/>
              <a:t>What type of shot to play</a:t>
            </a:r>
          </a:p>
          <a:p>
            <a:pPr marL="1200150" lvl="2" indent="-285750">
              <a:buFont typeface="Cambria Math" panose="02040503050406030204" pitchFamily="18" charset="0"/>
              <a:buChar char="⎯"/>
            </a:pPr>
            <a:r>
              <a:rPr lang="en-AU" dirty="0"/>
              <a:t>Where to hit the ball</a:t>
            </a:r>
          </a:p>
          <a:p>
            <a:endParaRPr lang="en-AU" sz="1000" dirty="0"/>
          </a:p>
          <a:p>
            <a:pPr marL="285750" indent="-285750">
              <a:buFont typeface="Arial" panose="020B0604020202020204" pitchFamily="34" charset="0"/>
              <a:buChar char="•"/>
            </a:pPr>
            <a:r>
              <a:rPr lang="en-AU" dirty="0"/>
              <a:t>This decision making is influenced by past experiences and skill level e.g. a golfer has knowledge of how far each club hits the ball.</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Golfer would consider the likelihood of success and risks associated with each available response.</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The more past experiences a player has, the more likely they are to make the correct decisions.</a:t>
            </a:r>
          </a:p>
        </p:txBody>
      </p:sp>
      <p:pic>
        <p:nvPicPr>
          <p:cNvPr id="8" name="Picture 2" descr="The_Players_2009A_130 by nsaplayer.">
            <a:extLst>
              <a:ext uri="{FF2B5EF4-FFF2-40B4-BE49-F238E27FC236}">
                <a16:creationId xmlns:a16="http://schemas.microsoft.com/office/drawing/2014/main" id="{DD71FA4B-65FF-43FF-B23F-18AC144659EB}"/>
              </a:ext>
            </a:extLst>
          </p:cNvPr>
          <p:cNvPicPr>
            <a:picLocks noChangeAspect="1" noChangeArrowheads="1"/>
          </p:cNvPicPr>
          <p:nvPr/>
        </p:nvPicPr>
        <p:blipFill>
          <a:blip r:embed="rId4" cstate="print"/>
          <a:srcRect/>
          <a:stretch>
            <a:fillRect/>
          </a:stretch>
        </p:blipFill>
        <p:spPr bwMode="auto">
          <a:xfrm>
            <a:off x="6076254" y="1113462"/>
            <a:ext cx="2811257" cy="4354543"/>
          </a:xfrm>
          <a:prstGeom prst="rect">
            <a:avLst/>
          </a:prstGeom>
          <a:noFill/>
        </p:spPr>
      </p:pic>
      <p:sp>
        <p:nvSpPr>
          <p:cNvPr id="9" name="Rectangle 8">
            <a:extLst>
              <a:ext uri="{FF2B5EF4-FFF2-40B4-BE49-F238E27FC236}">
                <a16:creationId xmlns:a16="http://schemas.microsoft.com/office/drawing/2014/main" id="{70AE5D2A-840A-450C-A033-D42633FC3160}"/>
              </a:ext>
            </a:extLst>
          </p:cNvPr>
          <p:cNvSpPr/>
          <p:nvPr/>
        </p:nvSpPr>
        <p:spPr>
          <a:xfrm>
            <a:off x="5763311" y="5519888"/>
            <a:ext cx="3124200" cy="184666"/>
          </a:xfrm>
          <a:prstGeom prst="rect">
            <a:avLst/>
          </a:prstGeom>
        </p:spPr>
        <p:txBody>
          <a:bodyPr wrap="square">
            <a:spAutoFit/>
          </a:bodyPr>
          <a:lstStyle/>
          <a:p>
            <a:pPr algn="r"/>
            <a:r>
              <a:rPr lang="en-AU" sz="600" dirty="0"/>
              <a:t>www.flickr.com/photos/nsaplayer/3542653346/</a:t>
            </a:r>
          </a:p>
        </p:txBody>
      </p:sp>
      <p:sp>
        <p:nvSpPr>
          <p:cNvPr id="11" name="Action Button: Help 10">
            <a:hlinkClick r:id="" action="ppaction://noaction" highlightClick="1"/>
            <a:extLst>
              <a:ext uri="{FF2B5EF4-FFF2-40B4-BE49-F238E27FC236}">
                <a16:creationId xmlns:a16="http://schemas.microsoft.com/office/drawing/2014/main" id="{4CB04ACC-15AD-4020-8C18-7755FF053389}"/>
              </a:ext>
            </a:extLst>
          </p:cNvPr>
          <p:cNvSpPr/>
          <p:nvPr/>
        </p:nvSpPr>
        <p:spPr>
          <a:xfrm>
            <a:off x="6932023" y="1563189"/>
            <a:ext cx="381000" cy="533400"/>
          </a:xfrm>
          <a:prstGeom prst="actionButtonHelp">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13931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sp>
        <p:nvSpPr>
          <p:cNvPr id="7" name="TextBox 6">
            <a:extLst>
              <a:ext uri="{FF2B5EF4-FFF2-40B4-BE49-F238E27FC236}">
                <a16:creationId xmlns:a16="http://schemas.microsoft.com/office/drawing/2014/main" id="{F4483B55-738F-4B3C-A3E4-D53D0688526B}"/>
              </a:ext>
            </a:extLst>
          </p:cNvPr>
          <p:cNvSpPr txBox="1"/>
          <p:nvPr/>
        </p:nvSpPr>
        <p:spPr>
          <a:xfrm>
            <a:off x="124237" y="812183"/>
            <a:ext cx="5829996" cy="4278094"/>
          </a:xfrm>
          <a:prstGeom prst="rect">
            <a:avLst/>
          </a:prstGeom>
          <a:solidFill>
            <a:schemeClr val="bg1"/>
          </a:solidFill>
          <a:ln>
            <a:solidFill>
              <a:srgbClr val="0070C0"/>
            </a:solidFill>
          </a:ln>
        </p:spPr>
        <p:txBody>
          <a:bodyPr wrap="square" rtlCol="0">
            <a:spAutoFit/>
          </a:bodyPr>
          <a:lstStyle/>
          <a:p>
            <a:r>
              <a:rPr lang="en-AU" b="1" u="sng" dirty="0">
                <a:solidFill>
                  <a:srgbClr val="FF0000"/>
                </a:solidFill>
              </a:rPr>
              <a:t>Stage 2.  The Effector Mechanism</a:t>
            </a:r>
          </a:p>
          <a:p>
            <a:endParaRPr lang="en-AU" sz="1000" dirty="0"/>
          </a:p>
          <a:p>
            <a:pPr marL="285750" indent="-285750">
              <a:buFont typeface="Arial" panose="020B0604020202020204" pitchFamily="34" charset="0"/>
              <a:buChar char="•"/>
            </a:pPr>
            <a:r>
              <a:rPr lang="en-AU" dirty="0"/>
              <a:t>The performer will have many motor programs available to allow the successful execution of the selected response.</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The motor programs selected is based on the requirements of the shot e.g. putt vs. drive.</a:t>
            </a:r>
          </a:p>
          <a:p>
            <a:endParaRPr lang="en-AU" sz="1000" dirty="0"/>
          </a:p>
          <a:p>
            <a:pPr marL="285750" indent="-285750">
              <a:buFont typeface="Arial" panose="020B0604020202020204" pitchFamily="34" charset="0"/>
              <a:buChar char="•"/>
            </a:pPr>
            <a:r>
              <a:rPr lang="en-AU" dirty="0"/>
              <a:t>The effector mechanism will control all aspects of the shot;</a:t>
            </a:r>
          </a:p>
          <a:p>
            <a:pPr marL="1008063" lvl="1" indent="-285750">
              <a:buFont typeface="Cambria Math" panose="02040503050406030204" pitchFamily="18" charset="0"/>
              <a:buChar char="⎯"/>
            </a:pPr>
            <a:r>
              <a:rPr lang="en-AU" dirty="0"/>
              <a:t>Grip</a:t>
            </a:r>
          </a:p>
          <a:p>
            <a:pPr marL="1008063" lvl="1" indent="-285750">
              <a:buFont typeface="Cambria Math" panose="02040503050406030204" pitchFamily="18" charset="0"/>
              <a:buChar char="⎯"/>
            </a:pPr>
            <a:r>
              <a:rPr lang="en-AU" dirty="0"/>
              <a:t>Stance</a:t>
            </a:r>
          </a:p>
          <a:p>
            <a:pPr marL="1008063" lvl="1" indent="-285750">
              <a:buFont typeface="Cambria Math" panose="02040503050406030204" pitchFamily="18" charset="0"/>
              <a:buChar char="⎯"/>
            </a:pPr>
            <a:r>
              <a:rPr lang="en-AU" dirty="0"/>
              <a:t>Backswing</a:t>
            </a:r>
          </a:p>
          <a:p>
            <a:pPr marL="1008063" lvl="1" indent="-285750">
              <a:buFont typeface="Cambria Math" panose="02040503050406030204" pitchFamily="18" charset="0"/>
              <a:buChar char="⎯"/>
            </a:pPr>
            <a:r>
              <a:rPr lang="en-AU" dirty="0"/>
              <a:t>Forward swing </a:t>
            </a:r>
          </a:p>
          <a:p>
            <a:pPr marL="1008063" lvl="1" indent="-285750">
              <a:buFont typeface="Cambria Math" panose="02040503050406030204" pitchFamily="18" charset="0"/>
              <a:buChar char="⎯"/>
            </a:pPr>
            <a:r>
              <a:rPr lang="en-AU" dirty="0"/>
              <a:t>Follow through</a:t>
            </a:r>
          </a:p>
        </p:txBody>
      </p:sp>
      <p:pic>
        <p:nvPicPr>
          <p:cNvPr id="8" name="Picture 2" descr="AAAA8516 by Keith Allison.">
            <a:extLst>
              <a:ext uri="{FF2B5EF4-FFF2-40B4-BE49-F238E27FC236}">
                <a16:creationId xmlns:a16="http://schemas.microsoft.com/office/drawing/2014/main" id="{8432F4C8-42E9-4FA4-8DEB-1942D4546DD6}"/>
              </a:ext>
            </a:extLst>
          </p:cNvPr>
          <p:cNvPicPr>
            <a:picLocks noChangeAspect="1" noChangeArrowheads="1"/>
          </p:cNvPicPr>
          <p:nvPr/>
        </p:nvPicPr>
        <p:blipFill>
          <a:blip r:embed="rId2" cstate="print"/>
          <a:srcRect/>
          <a:stretch>
            <a:fillRect/>
          </a:stretch>
        </p:blipFill>
        <p:spPr bwMode="auto">
          <a:xfrm>
            <a:off x="6014756" y="1594885"/>
            <a:ext cx="3015640" cy="4527988"/>
          </a:xfrm>
          <a:prstGeom prst="rect">
            <a:avLst/>
          </a:prstGeom>
          <a:noFill/>
        </p:spPr>
      </p:pic>
      <p:sp>
        <p:nvSpPr>
          <p:cNvPr id="9" name="Rectangle 8">
            <a:extLst>
              <a:ext uri="{FF2B5EF4-FFF2-40B4-BE49-F238E27FC236}">
                <a16:creationId xmlns:a16="http://schemas.microsoft.com/office/drawing/2014/main" id="{4CFB1ED2-80FD-422D-9F16-312904717E58}"/>
              </a:ext>
            </a:extLst>
          </p:cNvPr>
          <p:cNvSpPr/>
          <p:nvPr/>
        </p:nvSpPr>
        <p:spPr>
          <a:xfrm>
            <a:off x="4972495" y="6122571"/>
            <a:ext cx="4114800" cy="184666"/>
          </a:xfrm>
          <a:prstGeom prst="rect">
            <a:avLst/>
          </a:prstGeom>
        </p:spPr>
        <p:txBody>
          <a:bodyPr wrap="square">
            <a:spAutoFit/>
          </a:bodyPr>
          <a:lstStyle/>
          <a:p>
            <a:pPr algn="r"/>
            <a:r>
              <a:rPr lang="en-AU" sz="600" dirty="0"/>
              <a:t>www.flickr.com/photos/keithallison/2546266653/in/set-72157605406506727/</a:t>
            </a:r>
          </a:p>
        </p:txBody>
      </p:sp>
      <p:pic>
        <p:nvPicPr>
          <p:cNvPr id="13" name="Picture 2" descr="C:\Program Files\Microsoft Office\MEDIA\CAGCAT10\j0185604.wmf">
            <a:hlinkClick r:id="rId3"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4" cstate="print"/>
          <a:srcRect/>
          <a:stretch>
            <a:fillRect/>
          </a:stretch>
        </p:blipFill>
        <p:spPr bwMode="auto">
          <a:xfrm>
            <a:off x="56705" y="6295714"/>
            <a:ext cx="457501" cy="457955"/>
          </a:xfrm>
          <a:prstGeom prst="rect">
            <a:avLst/>
          </a:prstGeom>
          <a:noFill/>
        </p:spPr>
      </p:pic>
      <p:sp>
        <p:nvSpPr>
          <p:cNvPr id="14" name="TextBox 13">
            <a:hlinkClick r:id="rId3" action="ppaction://hlinksldjump"/>
            <a:extLst>
              <a:ext uri="{FF2B5EF4-FFF2-40B4-BE49-F238E27FC236}">
                <a16:creationId xmlns:a16="http://schemas.microsoft.com/office/drawing/2014/main" id="{2243BA93-61C6-4CA0-92FF-0477FFE93852}"/>
              </a:ext>
            </a:extLst>
          </p:cNvPr>
          <p:cNvSpPr txBox="1"/>
          <p:nvPr/>
        </p:nvSpPr>
        <p:spPr>
          <a:xfrm>
            <a:off x="-95695" y="6677469"/>
            <a:ext cx="838200" cy="215444"/>
          </a:xfrm>
          <a:prstGeom prst="rect">
            <a:avLst/>
          </a:prstGeom>
          <a:noFill/>
        </p:spPr>
        <p:txBody>
          <a:bodyPr wrap="square" rtlCol="0">
            <a:spAutoFit/>
          </a:bodyPr>
          <a:lstStyle/>
          <a:p>
            <a:pPr algn="ctr"/>
            <a:r>
              <a:rPr lang="en-AU" sz="800"/>
              <a:t>Home</a:t>
            </a:r>
            <a:endParaRPr lang="en-US" sz="800"/>
          </a:p>
        </p:txBody>
      </p:sp>
      <p:sp>
        <p:nvSpPr>
          <p:cNvPr id="4" name="Rectangle 3">
            <a:extLst>
              <a:ext uri="{FF2B5EF4-FFF2-40B4-BE49-F238E27FC236}">
                <a16:creationId xmlns:a16="http://schemas.microsoft.com/office/drawing/2014/main" id="{390D6706-DC34-9A49-BFE7-9C68B857F05D}"/>
              </a:ext>
            </a:extLst>
          </p:cNvPr>
          <p:cNvSpPr/>
          <p:nvPr/>
        </p:nvSpPr>
        <p:spPr>
          <a:xfrm>
            <a:off x="113604" y="5383907"/>
            <a:ext cx="5829996" cy="923330"/>
          </a:xfrm>
          <a:prstGeom prst="rect">
            <a:avLst/>
          </a:prstGeom>
          <a:solidFill>
            <a:srgbClr val="FFFF00"/>
          </a:solidFill>
          <a:ln>
            <a:solidFill>
              <a:schemeClr val="tx1"/>
            </a:solidFill>
          </a:ln>
        </p:spPr>
        <p:txBody>
          <a:bodyPr wrap="square">
            <a:spAutoFit/>
          </a:bodyPr>
          <a:lstStyle/>
          <a:p>
            <a:r>
              <a:rPr lang="en-AU" dirty="0"/>
              <a:t>The more experienced the player, the greater the number of available motor programs and the greater the number of available responses.</a:t>
            </a:r>
          </a:p>
        </p:txBody>
      </p:sp>
    </p:spTree>
    <p:extLst>
      <p:ext uri="{BB962C8B-B14F-4D97-AF65-F5344CB8AC3E}">
        <p14:creationId xmlns:p14="http://schemas.microsoft.com/office/powerpoint/2010/main" val="210321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sp>
        <p:nvSpPr>
          <p:cNvPr id="11" name="TextBox 10">
            <a:extLst>
              <a:ext uri="{FF2B5EF4-FFF2-40B4-BE49-F238E27FC236}">
                <a16:creationId xmlns:a16="http://schemas.microsoft.com/office/drawing/2014/main" id="{8FB2DE9E-212F-4A90-BF54-6819C67CBF99}"/>
              </a:ext>
            </a:extLst>
          </p:cNvPr>
          <p:cNvSpPr txBox="1"/>
          <p:nvPr/>
        </p:nvSpPr>
        <p:spPr>
          <a:xfrm>
            <a:off x="251520" y="874375"/>
            <a:ext cx="4885277" cy="2585323"/>
          </a:xfrm>
          <a:prstGeom prst="rect">
            <a:avLst/>
          </a:prstGeom>
          <a:ln>
            <a:solidFill>
              <a:srgbClr val="FFFF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lvl="0" indent="-285750">
              <a:buFont typeface="Arial" panose="020B0604020202020204" pitchFamily="34" charset="0"/>
              <a:buChar char="•"/>
            </a:pPr>
            <a:r>
              <a:rPr lang="en-AU" dirty="0">
                <a:highlight>
                  <a:srgbClr val="FFFF00"/>
                </a:highlight>
              </a:rPr>
              <a:t>Classification of motor skills</a:t>
            </a:r>
          </a:p>
          <a:p>
            <a:pPr marL="742950" lvl="1" indent="-285750">
              <a:buFont typeface="Cambria Math" panose="02040503050406030204" pitchFamily="18" charset="0"/>
              <a:buChar char="⎯"/>
            </a:pPr>
            <a:r>
              <a:rPr lang="en-AU" dirty="0">
                <a:highlight>
                  <a:srgbClr val="FFFF00"/>
                </a:highlight>
              </a:rPr>
              <a:t>gross</a:t>
            </a:r>
          </a:p>
          <a:p>
            <a:pPr marL="742950" lvl="1" indent="-285750">
              <a:buFont typeface="Cambria Math" panose="02040503050406030204" pitchFamily="18" charset="0"/>
              <a:buChar char="⎯"/>
            </a:pPr>
            <a:r>
              <a:rPr lang="en-AU" dirty="0">
                <a:highlight>
                  <a:srgbClr val="FFFF00"/>
                </a:highlight>
              </a:rPr>
              <a:t>fine</a:t>
            </a:r>
          </a:p>
          <a:p>
            <a:pPr marL="742950" lvl="1" indent="-285750">
              <a:buFont typeface="Cambria Math" panose="02040503050406030204" pitchFamily="18" charset="0"/>
              <a:buChar char="⎯"/>
            </a:pPr>
            <a:r>
              <a:rPr lang="en-AU" dirty="0">
                <a:highlight>
                  <a:srgbClr val="FFFF00"/>
                </a:highlight>
              </a:rPr>
              <a:t>open</a:t>
            </a:r>
          </a:p>
          <a:p>
            <a:pPr marL="742950" lvl="1" indent="-285750">
              <a:buFont typeface="Cambria Math" panose="02040503050406030204" pitchFamily="18" charset="0"/>
              <a:buChar char="⎯"/>
            </a:pPr>
            <a:r>
              <a:rPr lang="en-AU" dirty="0">
                <a:highlight>
                  <a:srgbClr val="FFFF00"/>
                </a:highlight>
              </a:rPr>
              <a:t>closed</a:t>
            </a:r>
          </a:p>
          <a:p>
            <a:pPr marL="742950" lvl="1" indent="-285750">
              <a:buFont typeface="Cambria Math" panose="02040503050406030204" pitchFamily="18" charset="0"/>
              <a:buChar char="⎯"/>
            </a:pPr>
            <a:r>
              <a:rPr lang="en-AU" dirty="0">
                <a:highlight>
                  <a:srgbClr val="FFFF00"/>
                </a:highlight>
              </a:rPr>
              <a:t>discrete</a:t>
            </a:r>
          </a:p>
          <a:p>
            <a:pPr marL="742950" lvl="1" indent="-285750">
              <a:buFont typeface="Cambria Math" panose="02040503050406030204" pitchFamily="18" charset="0"/>
              <a:buChar char="⎯"/>
            </a:pPr>
            <a:r>
              <a:rPr lang="en-AU" dirty="0">
                <a:highlight>
                  <a:srgbClr val="FFFF00"/>
                </a:highlight>
              </a:rPr>
              <a:t>serial</a:t>
            </a:r>
          </a:p>
          <a:p>
            <a:pPr marL="742950" lvl="1" indent="-285750">
              <a:buFont typeface="Cambria Math" panose="02040503050406030204" pitchFamily="18" charset="0"/>
              <a:buChar char="⎯"/>
            </a:pPr>
            <a:r>
              <a:rPr lang="en-AU" dirty="0">
                <a:highlight>
                  <a:srgbClr val="FFFF00"/>
                </a:highlight>
              </a:rPr>
              <a:t>continuous</a:t>
            </a:r>
          </a:p>
          <a:p>
            <a:pPr marL="285750" indent="-285750">
              <a:buFont typeface="Arial" panose="020B0604020202020204" pitchFamily="34" charset="0"/>
              <a:buChar char="•"/>
            </a:pPr>
            <a:endParaRPr lang="en-AU" dirty="0">
              <a:solidFill>
                <a:prstClr val="black"/>
              </a:solidFill>
              <a:latin typeface="Calibri"/>
            </a:endParaRPr>
          </a:p>
        </p:txBody>
      </p:sp>
      <p:pic>
        <p:nvPicPr>
          <p:cNvPr id="15" name="Picture 2" descr="Racing gravity by cmaccubbin.">
            <a:extLst>
              <a:ext uri="{FF2B5EF4-FFF2-40B4-BE49-F238E27FC236}">
                <a16:creationId xmlns:a16="http://schemas.microsoft.com/office/drawing/2014/main" id="{B7C2292A-6700-4FAE-B225-D99187D6A457}"/>
              </a:ext>
            </a:extLst>
          </p:cNvPr>
          <p:cNvPicPr>
            <a:picLocks noChangeAspect="1" noChangeArrowheads="1"/>
          </p:cNvPicPr>
          <p:nvPr/>
        </p:nvPicPr>
        <p:blipFill>
          <a:blip r:embed="rId2" cstate="print"/>
          <a:srcRect/>
          <a:stretch>
            <a:fillRect/>
          </a:stretch>
        </p:blipFill>
        <p:spPr bwMode="auto">
          <a:xfrm>
            <a:off x="5403272" y="874375"/>
            <a:ext cx="3489207" cy="5223365"/>
          </a:xfrm>
          <a:prstGeom prst="rect">
            <a:avLst/>
          </a:prstGeom>
          <a:noFill/>
        </p:spPr>
      </p:pic>
      <p:sp>
        <p:nvSpPr>
          <p:cNvPr id="16" name="Rectangle 15">
            <a:extLst>
              <a:ext uri="{FF2B5EF4-FFF2-40B4-BE49-F238E27FC236}">
                <a16:creationId xmlns:a16="http://schemas.microsoft.com/office/drawing/2014/main" id="{91B0D66C-1043-48BE-A7D3-4B91AA3BCFE7}"/>
              </a:ext>
            </a:extLst>
          </p:cNvPr>
          <p:cNvSpPr/>
          <p:nvPr/>
        </p:nvSpPr>
        <p:spPr>
          <a:xfrm>
            <a:off x="4870321" y="6088546"/>
            <a:ext cx="4022157" cy="184666"/>
          </a:xfrm>
          <a:prstGeom prst="rect">
            <a:avLst/>
          </a:prstGeom>
        </p:spPr>
        <p:txBody>
          <a:bodyPr wrap="square">
            <a:spAutoFit/>
          </a:bodyPr>
          <a:lstStyle/>
          <a:p>
            <a:pPr algn="r"/>
            <a:r>
              <a:rPr lang="en-AU" sz="600" dirty="0"/>
              <a:t>www.flickr.com</a:t>
            </a:r>
            <a:r>
              <a:rPr lang="en-AU" sz="600"/>
              <a:t>/photos/</a:t>
            </a:r>
            <a:r>
              <a:rPr lang="en-AU" sz="600" dirty="0"/>
              <a:t>cmaccubbin</a:t>
            </a:r>
            <a:r>
              <a:rPr lang="en-AU" sz="600"/>
              <a:t>/2796382198/in/set-72157606953902842/</a:t>
            </a:r>
          </a:p>
        </p:txBody>
      </p:sp>
      <p:pic>
        <p:nvPicPr>
          <p:cNvPr id="13" name="Picture 2" descr="C:\Program Files\Microsoft Office\MEDIA\CAGCAT10\j0185604.wmf">
            <a:hlinkClick r:id="rId3"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4" name="TextBox 13">
            <a:hlinkClick r:id="rId3"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17" name="TextBox 16">
            <a:extLst>
              <a:ext uri="{FF2B5EF4-FFF2-40B4-BE49-F238E27FC236}">
                <a16:creationId xmlns:a16="http://schemas.microsoft.com/office/drawing/2014/main" id="{F8B687E5-8448-1947-9EA1-1D9818DEC06A}"/>
              </a:ext>
            </a:extLst>
          </p:cNvPr>
          <p:cNvSpPr txBox="1"/>
          <p:nvPr/>
        </p:nvSpPr>
        <p:spPr>
          <a:xfrm>
            <a:off x="689628" y="3260423"/>
            <a:ext cx="4485269"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Tree>
    <p:extLst>
      <p:ext uri="{BB962C8B-B14F-4D97-AF65-F5344CB8AC3E}">
        <p14:creationId xmlns:p14="http://schemas.microsoft.com/office/powerpoint/2010/main" val="291225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r>
              <a:rPr lang="en-US"/>
              <a:t>©PE STUDIES </a:t>
            </a:r>
            <a:r>
              <a:rPr lang="en-US" dirty="0"/>
              <a:t>RESOURCES</a:t>
            </a: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5FC45F1D-E9A2-4B8B-9A98-983C61E283C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2243BA93-61C6-4CA0-92FF-0477FFE93852}"/>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7" name="TextBox 6">
            <a:extLst>
              <a:ext uri="{FF2B5EF4-FFF2-40B4-BE49-F238E27FC236}">
                <a16:creationId xmlns:a16="http://schemas.microsoft.com/office/drawing/2014/main" id="{D47ECEE2-F847-45EC-954C-B0140355C8F7}"/>
              </a:ext>
            </a:extLst>
          </p:cNvPr>
          <p:cNvSpPr txBox="1"/>
          <p:nvPr/>
        </p:nvSpPr>
        <p:spPr>
          <a:xfrm>
            <a:off x="231322" y="4018818"/>
            <a:ext cx="5098324" cy="2031325"/>
          </a:xfrm>
          <a:prstGeom prst="rect">
            <a:avLst/>
          </a:prstGeom>
          <a:solidFill>
            <a:schemeClr val="bg1"/>
          </a:solidFill>
          <a:ln>
            <a:solidFill>
              <a:srgbClr val="0070C0"/>
            </a:solidFill>
          </a:ln>
        </p:spPr>
        <p:txBody>
          <a:bodyPr wrap="square" rtlCol="0">
            <a:spAutoFit/>
          </a:bodyPr>
          <a:lstStyle/>
          <a:p>
            <a:r>
              <a:rPr lang="en-AU" b="1" u="sng" dirty="0">
                <a:solidFill>
                  <a:srgbClr val="FF0000"/>
                </a:solidFill>
              </a:rPr>
              <a:t>Stage 4 – Feedback</a:t>
            </a:r>
          </a:p>
          <a:p>
            <a:pPr marL="285750" indent="-285750">
              <a:buFont typeface="Arial" panose="020B0604020202020204" pitchFamily="34" charset="0"/>
              <a:buChar char="•"/>
            </a:pPr>
            <a:r>
              <a:rPr lang="en-AU" dirty="0"/>
              <a:t>The player receives feedback about the performance. </a:t>
            </a:r>
          </a:p>
          <a:p>
            <a:pPr marL="285750" indent="-285750">
              <a:buFont typeface="Arial" panose="020B0604020202020204" pitchFamily="34" charset="0"/>
              <a:buChar char="•"/>
            </a:pPr>
            <a:r>
              <a:rPr lang="en-AU" dirty="0"/>
              <a:t>This would include knowledge of results (where the ball finished up) and knowledge of performance (how the skill felt as it was executed)</a:t>
            </a:r>
          </a:p>
        </p:txBody>
      </p:sp>
      <p:pic>
        <p:nvPicPr>
          <p:cNvPr id="8" name="Picture 2" descr="The_Players_2009A_064 by nsaplayer.">
            <a:extLst>
              <a:ext uri="{FF2B5EF4-FFF2-40B4-BE49-F238E27FC236}">
                <a16:creationId xmlns:a16="http://schemas.microsoft.com/office/drawing/2014/main" id="{7EF7835F-E33D-44D7-AFE2-CED68B7A34C4}"/>
              </a:ext>
            </a:extLst>
          </p:cNvPr>
          <p:cNvPicPr>
            <a:picLocks noChangeAspect="1" noChangeArrowheads="1"/>
          </p:cNvPicPr>
          <p:nvPr/>
        </p:nvPicPr>
        <p:blipFill>
          <a:blip r:embed="rId4" cstate="print"/>
          <a:srcRect/>
          <a:stretch>
            <a:fillRect/>
          </a:stretch>
        </p:blipFill>
        <p:spPr bwMode="auto">
          <a:xfrm>
            <a:off x="6096000" y="3696272"/>
            <a:ext cx="2438400" cy="2552128"/>
          </a:xfrm>
          <a:prstGeom prst="rect">
            <a:avLst/>
          </a:prstGeom>
          <a:noFill/>
        </p:spPr>
      </p:pic>
      <p:sp>
        <p:nvSpPr>
          <p:cNvPr id="9" name="Rectangle 8">
            <a:extLst>
              <a:ext uri="{FF2B5EF4-FFF2-40B4-BE49-F238E27FC236}">
                <a16:creationId xmlns:a16="http://schemas.microsoft.com/office/drawing/2014/main" id="{2BEA8089-B3C5-4F40-AE9F-A041FDE794FD}"/>
              </a:ext>
            </a:extLst>
          </p:cNvPr>
          <p:cNvSpPr/>
          <p:nvPr/>
        </p:nvSpPr>
        <p:spPr>
          <a:xfrm>
            <a:off x="5785756" y="6233698"/>
            <a:ext cx="2824843" cy="184666"/>
          </a:xfrm>
          <a:prstGeom prst="rect">
            <a:avLst/>
          </a:prstGeom>
        </p:spPr>
        <p:txBody>
          <a:bodyPr wrap="square">
            <a:spAutoFit/>
          </a:bodyPr>
          <a:lstStyle/>
          <a:p>
            <a:pPr algn="r"/>
            <a:r>
              <a:rPr lang="en-AU" sz="600" dirty="0"/>
              <a:t>www.flickr.com/photos/nsaplayer/3541896483/in/set-72157618412280072/</a:t>
            </a:r>
          </a:p>
        </p:txBody>
      </p:sp>
      <p:pic>
        <p:nvPicPr>
          <p:cNvPr id="11" name="Picture 4" descr="The_Players_2009A_206 by nsaplayer.">
            <a:extLst>
              <a:ext uri="{FF2B5EF4-FFF2-40B4-BE49-F238E27FC236}">
                <a16:creationId xmlns:a16="http://schemas.microsoft.com/office/drawing/2014/main" id="{8903D26A-786A-4309-882E-9B8FE0C1FB90}"/>
              </a:ext>
            </a:extLst>
          </p:cNvPr>
          <p:cNvPicPr>
            <a:picLocks noChangeAspect="1" noChangeArrowheads="1"/>
          </p:cNvPicPr>
          <p:nvPr/>
        </p:nvPicPr>
        <p:blipFill>
          <a:blip r:embed="rId5" cstate="print"/>
          <a:srcRect/>
          <a:stretch>
            <a:fillRect/>
          </a:stretch>
        </p:blipFill>
        <p:spPr bwMode="auto">
          <a:xfrm>
            <a:off x="6096000" y="685800"/>
            <a:ext cx="2438400" cy="2743200"/>
          </a:xfrm>
          <a:prstGeom prst="rect">
            <a:avLst/>
          </a:prstGeom>
          <a:noFill/>
        </p:spPr>
      </p:pic>
      <p:sp>
        <p:nvSpPr>
          <p:cNvPr id="12" name="Rectangle 11">
            <a:extLst>
              <a:ext uri="{FF2B5EF4-FFF2-40B4-BE49-F238E27FC236}">
                <a16:creationId xmlns:a16="http://schemas.microsoft.com/office/drawing/2014/main" id="{1C8D4F22-CA99-44D6-B590-003275C1AF2B}"/>
              </a:ext>
            </a:extLst>
          </p:cNvPr>
          <p:cNvSpPr/>
          <p:nvPr/>
        </p:nvSpPr>
        <p:spPr>
          <a:xfrm>
            <a:off x="5785757" y="3403656"/>
            <a:ext cx="2754086" cy="184666"/>
          </a:xfrm>
          <a:prstGeom prst="rect">
            <a:avLst/>
          </a:prstGeom>
        </p:spPr>
        <p:txBody>
          <a:bodyPr wrap="square">
            <a:spAutoFit/>
          </a:bodyPr>
          <a:lstStyle/>
          <a:p>
            <a:pPr algn="r"/>
            <a:r>
              <a:rPr lang="en-AU" sz="600" dirty="0"/>
              <a:t>www.flickr.com/photos/nsaplayer/3540540235/in/set-72157618389573288/</a:t>
            </a:r>
          </a:p>
        </p:txBody>
      </p:sp>
      <p:sp>
        <p:nvSpPr>
          <p:cNvPr id="4" name="Rectangle 3">
            <a:extLst>
              <a:ext uri="{FF2B5EF4-FFF2-40B4-BE49-F238E27FC236}">
                <a16:creationId xmlns:a16="http://schemas.microsoft.com/office/drawing/2014/main" id="{8720683C-6665-4A48-80BB-82DA229F3B90}"/>
              </a:ext>
            </a:extLst>
          </p:cNvPr>
          <p:cNvSpPr/>
          <p:nvPr/>
        </p:nvSpPr>
        <p:spPr>
          <a:xfrm>
            <a:off x="231322" y="1079956"/>
            <a:ext cx="5098324" cy="1200329"/>
          </a:xfrm>
          <a:prstGeom prst="rect">
            <a:avLst/>
          </a:prstGeom>
          <a:solidFill>
            <a:schemeClr val="bg1"/>
          </a:solidFill>
          <a:ln>
            <a:solidFill>
              <a:srgbClr val="0070C0"/>
            </a:solidFill>
          </a:ln>
        </p:spPr>
        <p:txBody>
          <a:bodyPr wrap="square">
            <a:spAutoFit/>
          </a:bodyPr>
          <a:lstStyle/>
          <a:p>
            <a:r>
              <a:rPr lang="en-AU" b="1" u="sng" dirty="0">
                <a:solidFill>
                  <a:srgbClr val="FF0000"/>
                </a:solidFill>
              </a:rPr>
              <a:t>Stage 3 – Output</a:t>
            </a:r>
          </a:p>
          <a:p>
            <a:pPr marL="285750" indent="-285750">
              <a:buFont typeface="Arial" panose="020B0604020202020204" pitchFamily="34" charset="0"/>
              <a:buChar char="•"/>
            </a:pPr>
            <a:r>
              <a:rPr lang="en-AU" dirty="0"/>
              <a:t>The selected response is produced by the muscles.</a:t>
            </a:r>
          </a:p>
          <a:p>
            <a:pPr marL="285750" indent="-285750">
              <a:buFont typeface="Arial" panose="020B0604020202020204" pitchFamily="34" charset="0"/>
              <a:buChar char="•"/>
            </a:pPr>
            <a:r>
              <a:rPr lang="en-AU" dirty="0"/>
              <a:t>The stroke is made.</a:t>
            </a:r>
          </a:p>
        </p:txBody>
      </p:sp>
    </p:spTree>
    <p:extLst>
      <p:ext uri="{BB962C8B-B14F-4D97-AF65-F5344CB8AC3E}">
        <p14:creationId xmlns:p14="http://schemas.microsoft.com/office/powerpoint/2010/main" val="1296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10A33F-1563-7A40-BFB4-78FF972F5579}"/>
              </a:ext>
            </a:extLst>
          </p:cNvPr>
          <p:cNvSpPr>
            <a:spLocks noGrp="1"/>
          </p:cNvSpPr>
          <p:nvPr>
            <p:ph type="ftr" sz="quarter" idx="11"/>
          </p:nvPr>
        </p:nvSpPr>
        <p:spPr/>
        <p:txBody>
          <a:bodyPr/>
          <a:lstStyle/>
          <a:p>
            <a:r>
              <a:rPr lang="en-US"/>
              <a:t>©PE STUDIES RESOURCES</a:t>
            </a:r>
          </a:p>
        </p:txBody>
      </p:sp>
      <p:sp>
        <p:nvSpPr>
          <p:cNvPr id="3" name="Slide Number Placeholder 2">
            <a:extLst>
              <a:ext uri="{FF2B5EF4-FFF2-40B4-BE49-F238E27FC236}">
                <a16:creationId xmlns:a16="http://schemas.microsoft.com/office/drawing/2014/main" id="{A0008F8B-056D-7744-973E-F2B21C4B7136}"/>
              </a:ext>
            </a:extLst>
          </p:cNvPr>
          <p:cNvSpPr>
            <a:spLocks noGrp="1"/>
          </p:cNvSpPr>
          <p:nvPr>
            <p:ph type="sldNum" sz="quarter" idx="12"/>
          </p:nvPr>
        </p:nvSpPr>
        <p:spPr/>
        <p:txBody>
          <a:bodyPr/>
          <a:lstStyle/>
          <a:p>
            <a:fld id="{9B5CFCF4-B172-4E71-8694-052B86E59B98}" type="slidenum">
              <a:rPr lang="en-US" smtClean="0"/>
              <a:pPr/>
              <a:t>51</a:t>
            </a:fld>
            <a:endParaRPr lang="en-US"/>
          </a:p>
        </p:txBody>
      </p:sp>
      <p:sp>
        <p:nvSpPr>
          <p:cNvPr id="4" name="TextBox 3">
            <a:extLst>
              <a:ext uri="{FF2B5EF4-FFF2-40B4-BE49-F238E27FC236}">
                <a16:creationId xmlns:a16="http://schemas.microsoft.com/office/drawing/2014/main" id="{E2AE72E5-1153-5945-A8CC-AF8D4D5E732C}"/>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prstClr val="white"/>
                </a:solidFill>
              </a:rPr>
              <a:t>The information processing model of learning</a:t>
            </a:r>
          </a:p>
        </p:txBody>
      </p:sp>
      <p:graphicFrame>
        <p:nvGraphicFramePr>
          <p:cNvPr id="6" name="Table 5">
            <a:extLst>
              <a:ext uri="{FF2B5EF4-FFF2-40B4-BE49-F238E27FC236}">
                <a16:creationId xmlns:a16="http://schemas.microsoft.com/office/drawing/2014/main" id="{24D9BA7B-926B-F142-9203-78CFD93CA682}"/>
              </a:ext>
            </a:extLst>
          </p:cNvPr>
          <p:cNvGraphicFramePr>
            <a:graphicFrameLocks noGrp="1"/>
          </p:cNvGraphicFramePr>
          <p:nvPr>
            <p:extLst>
              <p:ext uri="{D42A27DB-BD31-4B8C-83A1-F6EECF244321}">
                <p14:modId xmlns:p14="http://schemas.microsoft.com/office/powerpoint/2010/main" val="3590789535"/>
              </p:ext>
            </p:extLst>
          </p:nvPr>
        </p:nvGraphicFramePr>
        <p:xfrm>
          <a:off x="1510017" y="738256"/>
          <a:ext cx="3505899" cy="949960"/>
        </p:xfrm>
        <a:graphic>
          <a:graphicData uri="http://schemas.openxmlformats.org/drawingml/2006/table">
            <a:tbl>
              <a:tblPr firstRow="1" bandRow="1">
                <a:tableStyleId>{5C22544A-7EE6-4342-B048-85BDC9FD1C3A}</a:tableStyleId>
              </a:tblPr>
              <a:tblGrid>
                <a:gridCol w="3505899">
                  <a:extLst>
                    <a:ext uri="{9D8B030D-6E8A-4147-A177-3AD203B41FA5}">
                      <a16:colId xmlns:a16="http://schemas.microsoft.com/office/drawing/2014/main" val="1499587843"/>
                    </a:ext>
                  </a:extLst>
                </a:gridCol>
              </a:tblGrid>
              <a:tr h="370840">
                <a:tc>
                  <a:txBody>
                    <a:bodyPr/>
                    <a:lstStyle/>
                    <a:p>
                      <a:pPr algn="ctr"/>
                      <a:r>
                        <a:rPr lang="en-US" sz="1600" dirty="0">
                          <a:solidFill>
                            <a:schemeClr val="bg1"/>
                          </a:solidFill>
                        </a:rPr>
                        <a:t>Stage 1 - Input</a:t>
                      </a:r>
                    </a:p>
                  </a:txBody>
                  <a:tcPr>
                    <a:solidFill>
                      <a:srgbClr val="FC1239"/>
                    </a:solidFill>
                  </a:tcPr>
                </a:tc>
                <a:extLst>
                  <a:ext uri="{0D108BD9-81ED-4DB2-BD59-A6C34878D82A}">
                    <a16:rowId xmlns:a16="http://schemas.microsoft.com/office/drawing/2014/main" val="160244711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b="0" dirty="0">
                          <a:solidFill>
                            <a:schemeClr val="tx1"/>
                          </a:solidFill>
                        </a:rPr>
                        <a:t>Information received by sensory system – mainly sight, sound, touch, smell</a:t>
                      </a:r>
                    </a:p>
                  </a:txBody>
                  <a:tcPr>
                    <a:solidFill>
                      <a:schemeClr val="accent6">
                        <a:lumMod val="60000"/>
                        <a:lumOff val="40000"/>
                      </a:schemeClr>
                    </a:solidFill>
                  </a:tcPr>
                </a:tc>
                <a:extLst>
                  <a:ext uri="{0D108BD9-81ED-4DB2-BD59-A6C34878D82A}">
                    <a16:rowId xmlns:a16="http://schemas.microsoft.com/office/drawing/2014/main" val="1965638862"/>
                  </a:ext>
                </a:extLst>
              </a:tr>
            </a:tbl>
          </a:graphicData>
        </a:graphic>
      </p:graphicFrame>
      <p:graphicFrame>
        <p:nvGraphicFramePr>
          <p:cNvPr id="7" name="Table 6">
            <a:extLst>
              <a:ext uri="{FF2B5EF4-FFF2-40B4-BE49-F238E27FC236}">
                <a16:creationId xmlns:a16="http://schemas.microsoft.com/office/drawing/2014/main" id="{138D5FF0-A153-4C45-A3DC-1410E3C28FD4}"/>
              </a:ext>
            </a:extLst>
          </p:cNvPr>
          <p:cNvGraphicFramePr>
            <a:graphicFrameLocks noGrp="1"/>
          </p:cNvGraphicFramePr>
          <p:nvPr>
            <p:extLst>
              <p:ext uri="{D42A27DB-BD31-4B8C-83A1-F6EECF244321}">
                <p14:modId xmlns:p14="http://schemas.microsoft.com/office/powerpoint/2010/main" val="1929333683"/>
              </p:ext>
            </p:extLst>
          </p:nvPr>
        </p:nvGraphicFramePr>
        <p:xfrm>
          <a:off x="6553200" y="4619260"/>
          <a:ext cx="2333539" cy="1437640"/>
        </p:xfrm>
        <a:graphic>
          <a:graphicData uri="http://schemas.openxmlformats.org/drawingml/2006/table">
            <a:tbl>
              <a:tblPr firstRow="1" bandRow="1">
                <a:tableStyleId>{5C22544A-7EE6-4342-B048-85BDC9FD1C3A}</a:tableStyleId>
              </a:tblPr>
              <a:tblGrid>
                <a:gridCol w="2333539">
                  <a:extLst>
                    <a:ext uri="{9D8B030D-6E8A-4147-A177-3AD203B41FA5}">
                      <a16:colId xmlns:a16="http://schemas.microsoft.com/office/drawing/2014/main" val="1499587843"/>
                    </a:ext>
                  </a:extLst>
                </a:gridCol>
              </a:tblGrid>
              <a:tr h="370840">
                <a:tc>
                  <a:txBody>
                    <a:bodyPr/>
                    <a:lstStyle/>
                    <a:p>
                      <a:pPr algn="ctr"/>
                      <a:r>
                        <a:rPr lang="en-US" sz="1600" dirty="0">
                          <a:solidFill>
                            <a:schemeClr val="bg1"/>
                          </a:solidFill>
                        </a:rPr>
                        <a:t>Stage 4 - Feedback</a:t>
                      </a:r>
                    </a:p>
                  </a:txBody>
                  <a:tcPr>
                    <a:solidFill>
                      <a:srgbClr val="FC1239"/>
                    </a:solidFill>
                  </a:tcPr>
                </a:tc>
                <a:extLst>
                  <a:ext uri="{0D108BD9-81ED-4DB2-BD59-A6C34878D82A}">
                    <a16:rowId xmlns:a16="http://schemas.microsoft.com/office/drawing/2014/main" val="160244711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b="0" dirty="0">
                          <a:solidFill>
                            <a:schemeClr val="tx1"/>
                          </a:solidFill>
                        </a:rPr>
                        <a:t>Information about performance is received  - can be internal / external or both</a:t>
                      </a:r>
                    </a:p>
                  </a:txBody>
                  <a:tcPr>
                    <a:solidFill>
                      <a:schemeClr val="accent6">
                        <a:lumMod val="60000"/>
                        <a:lumOff val="40000"/>
                      </a:schemeClr>
                    </a:solidFill>
                  </a:tcPr>
                </a:tc>
                <a:extLst>
                  <a:ext uri="{0D108BD9-81ED-4DB2-BD59-A6C34878D82A}">
                    <a16:rowId xmlns:a16="http://schemas.microsoft.com/office/drawing/2014/main" val="1965638862"/>
                  </a:ext>
                </a:extLst>
              </a:tr>
            </a:tbl>
          </a:graphicData>
        </a:graphic>
      </p:graphicFrame>
      <p:graphicFrame>
        <p:nvGraphicFramePr>
          <p:cNvPr id="8" name="Table 7">
            <a:extLst>
              <a:ext uri="{FF2B5EF4-FFF2-40B4-BE49-F238E27FC236}">
                <a16:creationId xmlns:a16="http://schemas.microsoft.com/office/drawing/2014/main" id="{C2AA1CDE-FB44-EF45-AA7E-D34CADE89060}"/>
              </a:ext>
            </a:extLst>
          </p:cNvPr>
          <p:cNvGraphicFramePr>
            <a:graphicFrameLocks noGrp="1"/>
          </p:cNvGraphicFramePr>
          <p:nvPr>
            <p:extLst>
              <p:ext uri="{D42A27DB-BD31-4B8C-83A1-F6EECF244321}">
                <p14:modId xmlns:p14="http://schemas.microsoft.com/office/powerpoint/2010/main" val="3701890341"/>
              </p:ext>
            </p:extLst>
          </p:nvPr>
        </p:nvGraphicFramePr>
        <p:xfrm>
          <a:off x="1510017" y="5338080"/>
          <a:ext cx="3505899" cy="741680"/>
        </p:xfrm>
        <a:graphic>
          <a:graphicData uri="http://schemas.openxmlformats.org/drawingml/2006/table">
            <a:tbl>
              <a:tblPr firstRow="1" bandRow="1">
                <a:tableStyleId>{5C22544A-7EE6-4342-B048-85BDC9FD1C3A}</a:tableStyleId>
              </a:tblPr>
              <a:tblGrid>
                <a:gridCol w="3505899">
                  <a:extLst>
                    <a:ext uri="{9D8B030D-6E8A-4147-A177-3AD203B41FA5}">
                      <a16:colId xmlns:a16="http://schemas.microsoft.com/office/drawing/2014/main" val="1499587843"/>
                    </a:ext>
                  </a:extLst>
                </a:gridCol>
              </a:tblGrid>
              <a:tr h="370840">
                <a:tc>
                  <a:txBody>
                    <a:bodyPr/>
                    <a:lstStyle/>
                    <a:p>
                      <a:pPr algn="ctr"/>
                      <a:r>
                        <a:rPr lang="en-US" sz="1600" dirty="0">
                          <a:solidFill>
                            <a:schemeClr val="bg1"/>
                          </a:solidFill>
                        </a:rPr>
                        <a:t>Stage 3 - Output</a:t>
                      </a:r>
                    </a:p>
                  </a:txBody>
                  <a:tcPr>
                    <a:solidFill>
                      <a:srgbClr val="FC1239"/>
                    </a:solidFill>
                  </a:tcPr>
                </a:tc>
                <a:extLst>
                  <a:ext uri="{0D108BD9-81ED-4DB2-BD59-A6C34878D82A}">
                    <a16:rowId xmlns:a16="http://schemas.microsoft.com/office/drawing/2014/main" val="160244711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b="0" dirty="0">
                          <a:solidFill>
                            <a:schemeClr val="tx1"/>
                          </a:solidFill>
                        </a:rPr>
                        <a:t>Selected movement is produced</a:t>
                      </a:r>
                    </a:p>
                  </a:txBody>
                  <a:tcPr>
                    <a:solidFill>
                      <a:schemeClr val="accent6">
                        <a:lumMod val="60000"/>
                        <a:lumOff val="40000"/>
                      </a:schemeClr>
                    </a:solidFill>
                  </a:tcPr>
                </a:tc>
                <a:extLst>
                  <a:ext uri="{0D108BD9-81ED-4DB2-BD59-A6C34878D82A}">
                    <a16:rowId xmlns:a16="http://schemas.microsoft.com/office/drawing/2014/main" val="1965638862"/>
                  </a:ext>
                </a:extLst>
              </a:tr>
            </a:tbl>
          </a:graphicData>
        </a:graphic>
      </p:graphicFrame>
      <p:graphicFrame>
        <p:nvGraphicFramePr>
          <p:cNvPr id="9" name="Table 8">
            <a:extLst>
              <a:ext uri="{FF2B5EF4-FFF2-40B4-BE49-F238E27FC236}">
                <a16:creationId xmlns:a16="http://schemas.microsoft.com/office/drawing/2014/main" id="{D21C5BA9-E13E-0F4E-B057-6E1EDD2C9E3F}"/>
              </a:ext>
            </a:extLst>
          </p:cNvPr>
          <p:cNvGraphicFramePr>
            <a:graphicFrameLocks noGrp="1"/>
          </p:cNvGraphicFramePr>
          <p:nvPr>
            <p:extLst>
              <p:ext uri="{D42A27DB-BD31-4B8C-83A1-F6EECF244321}">
                <p14:modId xmlns:p14="http://schemas.microsoft.com/office/powerpoint/2010/main" val="651503649"/>
              </p:ext>
            </p:extLst>
          </p:nvPr>
        </p:nvGraphicFramePr>
        <p:xfrm>
          <a:off x="443641" y="2139008"/>
          <a:ext cx="5638650" cy="2748280"/>
        </p:xfrm>
        <a:graphic>
          <a:graphicData uri="http://schemas.openxmlformats.org/drawingml/2006/table">
            <a:tbl>
              <a:tblPr firstRow="1" bandRow="1">
                <a:tableStyleId>{5C22544A-7EE6-4342-B048-85BDC9FD1C3A}</a:tableStyleId>
              </a:tblPr>
              <a:tblGrid>
                <a:gridCol w="1879550">
                  <a:extLst>
                    <a:ext uri="{9D8B030D-6E8A-4147-A177-3AD203B41FA5}">
                      <a16:colId xmlns:a16="http://schemas.microsoft.com/office/drawing/2014/main" val="1499587843"/>
                    </a:ext>
                  </a:extLst>
                </a:gridCol>
                <a:gridCol w="1879550">
                  <a:extLst>
                    <a:ext uri="{9D8B030D-6E8A-4147-A177-3AD203B41FA5}">
                      <a16:colId xmlns:a16="http://schemas.microsoft.com/office/drawing/2014/main" val="516874947"/>
                    </a:ext>
                  </a:extLst>
                </a:gridCol>
                <a:gridCol w="1879550">
                  <a:extLst>
                    <a:ext uri="{9D8B030D-6E8A-4147-A177-3AD203B41FA5}">
                      <a16:colId xmlns:a16="http://schemas.microsoft.com/office/drawing/2014/main" val="2110762221"/>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Stage 2 – Decision making</a:t>
                      </a:r>
                    </a:p>
                  </a:txBody>
                  <a:tcPr>
                    <a:solidFill>
                      <a:srgbClr val="FC1239"/>
                    </a:solidFill>
                  </a:tcPr>
                </a:tc>
                <a:tc hMerge="1">
                  <a:txBody>
                    <a:bodyPr/>
                    <a:lstStyle/>
                    <a:p>
                      <a:pPr algn="ctr"/>
                      <a:endParaRPr lang="en-US" sz="1600" dirty="0">
                        <a:solidFill>
                          <a:schemeClr val="bg1"/>
                        </a:solidFill>
                      </a:endParaRPr>
                    </a:p>
                  </a:txBody>
                  <a:tcPr>
                    <a:solidFill>
                      <a:srgbClr val="FC1239"/>
                    </a:solidFill>
                  </a:tcPr>
                </a:tc>
                <a:tc hMerge="1">
                  <a:txBody>
                    <a:bodyPr/>
                    <a:lstStyle/>
                    <a:p>
                      <a:pPr algn="ctr"/>
                      <a:endParaRPr lang="en-US" sz="1600" dirty="0">
                        <a:solidFill>
                          <a:schemeClr val="bg1"/>
                        </a:solidFill>
                      </a:endParaRPr>
                    </a:p>
                  </a:txBody>
                  <a:tcPr>
                    <a:solidFill>
                      <a:srgbClr val="FC1239"/>
                    </a:solidFill>
                  </a:tcPr>
                </a:tc>
                <a:extLst>
                  <a:ext uri="{0D108BD9-81ED-4DB2-BD59-A6C34878D82A}">
                    <a16:rowId xmlns:a16="http://schemas.microsoft.com/office/drawing/2014/main" val="1567422992"/>
                  </a:ext>
                </a:extLst>
              </a:tr>
              <a:tr h="370840">
                <a:tc>
                  <a:txBody>
                    <a:bodyPr/>
                    <a:lstStyle/>
                    <a:p>
                      <a:pPr algn="ctr"/>
                      <a:r>
                        <a:rPr lang="en-US" sz="1600" b="1" dirty="0">
                          <a:solidFill>
                            <a:schemeClr val="tx1"/>
                          </a:solidFill>
                        </a:rPr>
                        <a:t>Perceptual mechanism</a:t>
                      </a:r>
                    </a:p>
                  </a:txBody>
                  <a:tcPr>
                    <a:solidFill>
                      <a:srgbClr val="FFFF00"/>
                    </a:solidFill>
                  </a:tcPr>
                </a:tc>
                <a:tc>
                  <a:txBody>
                    <a:bodyPr/>
                    <a:lstStyle/>
                    <a:p>
                      <a:pPr algn="ctr"/>
                      <a:r>
                        <a:rPr lang="en-US" sz="1600" b="1" dirty="0">
                          <a:solidFill>
                            <a:schemeClr val="tx1"/>
                          </a:solidFill>
                        </a:rPr>
                        <a:t>Decision making mechanism</a:t>
                      </a:r>
                    </a:p>
                  </a:txBody>
                  <a:tcPr>
                    <a:solidFill>
                      <a:srgbClr val="FFFF00"/>
                    </a:solidFill>
                  </a:tcPr>
                </a:tc>
                <a:tc>
                  <a:txBody>
                    <a:bodyPr/>
                    <a:lstStyle/>
                    <a:p>
                      <a:pPr algn="ctr"/>
                      <a:r>
                        <a:rPr lang="en-US" sz="1600" b="1" dirty="0">
                          <a:solidFill>
                            <a:schemeClr val="tx1"/>
                          </a:solidFill>
                        </a:rPr>
                        <a:t>Effector mechanism</a:t>
                      </a:r>
                    </a:p>
                  </a:txBody>
                  <a:tcPr>
                    <a:solidFill>
                      <a:srgbClr val="FFFF00"/>
                    </a:solidFill>
                  </a:tcPr>
                </a:tc>
                <a:extLst>
                  <a:ext uri="{0D108BD9-81ED-4DB2-BD59-A6C34878D82A}">
                    <a16:rowId xmlns:a16="http://schemas.microsoft.com/office/drawing/2014/main" val="160244711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t>Analyses and interprets the data received from the sensory mechanism. </a:t>
                      </a:r>
                      <a:endParaRPr lang="en-AU" sz="1600" b="0" dirty="0">
                        <a:solidFill>
                          <a:schemeClr val="tx1"/>
                        </a:solidFill>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b="0" dirty="0">
                          <a:solidFill>
                            <a:schemeClr val="tx1"/>
                          </a:solidFill>
                        </a:rPr>
                        <a:t>Based on info provided from perceptual mechanism, decision is made on which response to make  </a:t>
                      </a: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b="0" dirty="0">
                          <a:solidFill>
                            <a:schemeClr val="tx1"/>
                          </a:solidFill>
                        </a:rPr>
                        <a:t>Organises, initiates and controls chosen motor program</a:t>
                      </a:r>
                    </a:p>
                  </a:txBody>
                  <a:tcPr>
                    <a:solidFill>
                      <a:schemeClr val="accent6">
                        <a:lumMod val="60000"/>
                        <a:lumOff val="40000"/>
                      </a:schemeClr>
                    </a:solidFill>
                  </a:tcPr>
                </a:tc>
                <a:extLst>
                  <a:ext uri="{0D108BD9-81ED-4DB2-BD59-A6C34878D82A}">
                    <a16:rowId xmlns:a16="http://schemas.microsoft.com/office/drawing/2014/main" val="1965638862"/>
                  </a:ext>
                </a:extLst>
              </a:tr>
            </a:tbl>
          </a:graphicData>
        </a:graphic>
      </p:graphicFrame>
      <p:pic>
        <p:nvPicPr>
          <p:cNvPr id="11" name="Picture 2" descr="C:\Program Files\Microsoft Office\MEDIA\CAGCAT10\j0185604.wmf">
            <a:hlinkClick r:id="rId2" action="ppaction://hlinksldjump"/>
            <a:extLst>
              <a:ext uri="{FF2B5EF4-FFF2-40B4-BE49-F238E27FC236}">
                <a16:creationId xmlns:a16="http://schemas.microsoft.com/office/drawing/2014/main" id="{B5932697-A160-7944-9FCC-F98D79E2A947}"/>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2" name="TextBox 11">
            <a:hlinkClick r:id="rId2" action="ppaction://hlinksldjump"/>
            <a:extLst>
              <a:ext uri="{FF2B5EF4-FFF2-40B4-BE49-F238E27FC236}">
                <a16:creationId xmlns:a16="http://schemas.microsoft.com/office/drawing/2014/main" id="{ED782E93-8EB9-4648-9CD2-B2281F46D39A}"/>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
        <p:nvSpPr>
          <p:cNvPr id="13" name="Down Arrow 12">
            <a:extLst>
              <a:ext uri="{FF2B5EF4-FFF2-40B4-BE49-F238E27FC236}">
                <a16:creationId xmlns:a16="http://schemas.microsoft.com/office/drawing/2014/main" id="{F8BCD517-FDAF-E248-B0A0-D83DB796C8A7}"/>
              </a:ext>
            </a:extLst>
          </p:cNvPr>
          <p:cNvSpPr/>
          <p:nvPr/>
        </p:nvSpPr>
        <p:spPr>
          <a:xfrm>
            <a:off x="3124200" y="1688216"/>
            <a:ext cx="281730" cy="450792"/>
          </a:xfrm>
          <a:prstGeom prst="downArrow">
            <a:avLst/>
          </a:prstGeom>
          <a:solidFill>
            <a:srgbClr val="81FF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75244A6B-5CD0-ED4B-93EE-B11F812BCB85}"/>
              </a:ext>
            </a:extLst>
          </p:cNvPr>
          <p:cNvSpPr/>
          <p:nvPr/>
        </p:nvSpPr>
        <p:spPr>
          <a:xfrm>
            <a:off x="3124200" y="4887288"/>
            <a:ext cx="281730" cy="450792"/>
          </a:xfrm>
          <a:prstGeom prst="downArrow">
            <a:avLst/>
          </a:prstGeom>
          <a:solidFill>
            <a:srgbClr val="81FF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09A295D2-08B8-E049-BFBD-C0C2D36F83BF}"/>
              </a:ext>
            </a:extLst>
          </p:cNvPr>
          <p:cNvSpPr/>
          <p:nvPr/>
        </p:nvSpPr>
        <p:spPr>
          <a:xfrm rot="16200000">
            <a:off x="5706450" y="5110279"/>
            <a:ext cx="281730" cy="1023080"/>
          </a:xfrm>
          <a:prstGeom prst="downArrow">
            <a:avLst/>
          </a:prstGeom>
          <a:solidFill>
            <a:srgbClr val="81FF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849476D9-A2C5-5140-9485-EA4ECCB25A63}"/>
              </a:ext>
            </a:extLst>
          </p:cNvPr>
          <p:cNvSpPr/>
          <p:nvPr/>
        </p:nvSpPr>
        <p:spPr>
          <a:xfrm rot="10800000">
            <a:off x="7579104" y="1208014"/>
            <a:ext cx="281730" cy="3305261"/>
          </a:xfrm>
          <a:prstGeom prst="downArrow">
            <a:avLst/>
          </a:prstGeom>
          <a:solidFill>
            <a:srgbClr val="81FF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E2E8469B-3127-9940-85C6-412FED85F999}"/>
              </a:ext>
            </a:extLst>
          </p:cNvPr>
          <p:cNvSpPr/>
          <p:nvPr/>
        </p:nvSpPr>
        <p:spPr>
          <a:xfrm rot="5400000">
            <a:off x="6150878" y="60514"/>
            <a:ext cx="281730" cy="2197916"/>
          </a:xfrm>
          <a:prstGeom prst="downArrow">
            <a:avLst/>
          </a:prstGeom>
          <a:solidFill>
            <a:srgbClr val="81FF7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825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703CDE-5E82-2F41-BE77-A84C8F134773}"/>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0B4C8830-8A06-C641-9DD2-D6F392DEB55E}"/>
              </a:ext>
            </a:extLst>
          </p:cNvPr>
          <p:cNvSpPr>
            <a:spLocks noGrp="1"/>
          </p:cNvSpPr>
          <p:nvPr>
            <p:ph type="sldNum" sz="quarter" idx="12"/>
          </p:nvPr>
        </p:nvSpPr>
        <p:spPr/>
        <p:txBody>
          <a:bodyPr/>
          <a:lstStyle/>
          <a:p>
            <a:fld id="{9B5CFCF4-B172-4E71-8694-052B86E59B98}" type="slidenum">
              <a:rPr lang="en-US" smtClean="0"/>
              <a:pPr/>
              <a:t>52</a:t>
            </a:fld>
            <a:endParaRPr lang="en-US"/>
          </a:p>
        </p:txBody>
      </p:sp>
      <p:sp>
        <p:nvSpPr>
          <p:cNvPr id="6" name="Rectangle 5">
            <a:extLst>
              <a:ext uri="{FF2B5EF4-FFF2-40B4-BE49-F238E27FC236}">
                <a16:creationId xmlns:a16="http://schemas.microsoft.com/office/drawing/2014/main" id="{5F593E9E-3EA0-E445-92EE-D0B0F4C61839}"/>
              </a:ext>
            </a:extLst>
          </p:cNvPr>
          <p:cNvSpPr/>
          <p:nvPr/>
        </p:nvSpPr>
        <p:spPr>
          <a:xfrm>
            <a:off x="506730" y="1268821"/>
            <a:ext cx="8130540" cy="1518877"/>
          </a:xfrm>
          <a:prstGeom prst="rect">
            <a:avLst/>
          </a:prstGeom>
          <a:solidFill>
            <a:schemeClr val="bg1"/>
          </a:solidFill>
          <a:ln>
            <a:solidFill>
              <a:srgbClr val="7030A0"/>
            </a:solidFill>
          </a:ln>
        </p:spPr>
        <p:txBody>
          <a:bodyPr wrap="square">
            <a:spAutoFit/>
          </a:bodyPr>
          <a:lstStyle/>
          <a:p>
            <a:pPr marL="342900" lvl="0" indent="-342900">
              <a:lnSpc>
                <a:spcPct val="115000"/>
              </a:lnSpc>
              <a:spcBef>
                <a:spcPts val="600"/>
              </a:spcBef>
              <a:spcAft>
                <a:spcPts val="0"/>
              </a:spcAft>
              <a:buSzPct val="100000"/>
              <a:buFont typeface="Arial" panose="020B0604020202020204" pitchFamily="34" charset="0"/>
              <a:buChar char="•"/>
            </a:pPr>
            <a:r>
              <a:rPr lang="en-AU" dirty="0">
                <a:highlight>
                  <a:srgbClr val="FFFF00"/>
                </a:highlight>
                <a:ea typeface="Franklin Gothic Book" panose="020B0503020102020204" pitchFamily="34" charset="0"/>
                <a:cs typeface="Arial" panose="020B0604020202020204" pitchFamily="34" charset="0"/>
              </a:rPr>
              <a:t>Types of cues used to improve performance</a:t>
            </a:r>
            <a:endParaRPr lang="en-AU" dirty="0">
              <a:highlight>
                <a:srgbClr val="FFFF00"/>
              </a:highlight>
              <a:ea typeface="Franklin Gothic Book" panose="020B0503020102020204" pitchFamily="34" charset="0"/>
            </a:endParaRPr>
          </a:p>
          <a:p>
            <a:pPr marL="800100" lvl="1" indent="-342900">
              <a:buSzPct val="100000"/>
              <a:buFont typeface="Cambria Math" panose="02040503050406030204" pitchFamily="18" charset="0"/>
              <a:buChar char="⎯"/>
              <a:tabLst>
                <a:tab pos="457200" algn="l"/>
              </a:tabLst>
            </a:pPr>
            <a:r>
              <a:rPr lang="en-AU" dirty="0">
                <a:highlight>
                  <a:srgbClr val="FFFF00"/>
                </a:highlight>
              </a:rPr>
              <a:t>visual</a:t>
            </a:r>
          </a:p>
          <a:p>
            <a:pPr marL="800100" lvl="1" indent="-342900">
              <a:buSzPct val="100000"/>
              <a:buFont typeface="Cambria Math" panose="02040503050406030204" pitchFamily="18" charset="0"/>
              <a:buChar char="⎯"/>
              <a:tabLst>
                <a:tab pos="457200" algn="l"/>
              </a:tabLst>
            </a:pPr>
            <a:r>
              <a:rPr lang="en-AU" dirty="0">
                <a:highlight>
                  <a:srgbClr val="FFFF00"/>
                </a:highlight>
              </a:rPr>
              <a:t>verbal</a:t>
            </a:r>
          </a:p>
          <a:p>
            <a:pPr marL="800100" lvl="1" indent="-342900">
              <a:buSzPct val="100000"/>
              <a:buFont typeface="Cambria Math" panose="02040503050406030204" pitchFamily="18" charset="0"/>
              <a:buChar char="⎯"/>
              <a:tabLst>
                <a:tab pos="457200" algn="l"/>
              </a:tabLst>
            </a:pPr>
            <a:r>
              <a:rPr lang="en-AU" dirty="0">
                <a:highlight>
                  <a:srgbClr val="FFFF00"/>
                </a:highlight>
              </a:rPr>
              <a:t>proprioceptive</a:t>
            </a:r>
          </a:p>
          <a:p>
            <a:pPr lvl="1">
              <a:buSzPct val="100000"/>
              <a:tabLst>
                <a:tab pos="457200" algn="l"/>
              </a:tabLst>
            </a:pPr>
            <a:endParaRPr lang="en-AU" dirty="0">
              <a:effectLst/>
            </a:endParaRPr>
          </a:p>
        </p:txBody>
      </p:sp>
      <p:sp>
        <p:nvSpPr>
          <p:cNvPr id="7" name="TextBox 6">
            <a:extLst>
              <a:ext uri="{FF2B5EF4-FFF2-40B4-BE49-F238E27FC236}">
                <a16:creationId xmlns:a16="http://schemas.microsoft.com/office/drawing/2014/main" id="{322ECFC5-2CBC-3A4F-B789-2DA9758EC43C}"/>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TYPES OF CUES</a:t>
            </a:r>
          </a:p>
        </p:txBody>
      </p:sp>
      <p:sp>
        <p:nvSpPr>
          <p:cNvPr id="8" name="TextBox 7">
            <a:extLst>
              <a:ext uri="{FF2B5EF4-FFF2-40B4-BE49-F238E27FC236}">
                <a16:creationId xmlns:a16="http://schemas.microsoft.com/office/drawing/2014/main" id="{265E2A8A-9FBA-C441-B0D5-D49653D7B73D}"/>
              </a:ext>
            </a:extLst>
          </p:cNvPr>
          <p:cNvSpPr txBox="1"/>
          <p:nvPr/>
        </p:nvSpPr>
        <p:spPr>
          <a:xfrm>
            <a:off x="2310578" y="2572254"/>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pic>
        <p:nvPicPr>
          <p:cNvPr id="10" name="Picture 2" descr="C:\Program Files\Microsoft Office\MEDIA\CAGCAT10\j0185604.wmf">
            <a:hlinkClick r:id="rId2" action="ppaction://hlinksldjump"/>
            <a:extLst>
              <a:ext uri="{FF2B5EF4-FFF2-40B4-BE49-F238E27FC236}">
                <a16:creationId xmlns:a16="http://schemas.microsoft.com/office/drawing/2014/main" id="{1BBA1172-CB85-CA4C-8E9B-C2B7DAC20324}"/>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1" name="TextBox 10">
            <a:hlinkClick r:id="rId2" action="ppaction://hlinksldjump"/>
            <a:extLst>
              <a:ext uri="{FF2B5EF4-FFF2-40B4-BE49-F238E27FC236}">
                <a16:creationId xmlns:a16="http://schemas.microsoft.com/office/drawing/2014/main" id="{C5C61DFF-1858-0A40-B67C-138CEC3FA637}"/>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6910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366" y="843421"/>
            <a:ext cx="8458200" cy="3231654"/>
          </a:xfrm>
          <a:prstGeom prst="rect">
            <a:avLst/>
          </a:prstGeom>
          <a:solidFill>
            <a:schemeClr val="bg1"/>
          </a:solidFill>
          <a:ln>
            <a:solidFill>
              <a:srgbClr val="7030A0"/>
            </a:solidFill>
          </a:ln>
        </p:spPr>
        <p:txBody>
          <a:bodyPr wrap="square" rtlCol="0">
            <a:spAutoFit/>
          </a:bodyPr>
          <a:lstStyle/>
          <a:p>
            <a:endParaRPr lang="en-AU" sz="2400" dirty="0"/>
          </a:p>
          <a:p>
            <a:pPr marL="285750" indent="-285750">
              <a:buFont typeface="Arial" panose="020B0604020202020204" pitchFamily="34" charset="0"/>
              <a:buChar char="•"/>
            </a:pPr>
            <a:r>
              <a:rPr lang="en-AU" dirty="0"/>
              <a:t>To maximise performance, a performer needs to be able to interpret and understand internal and external cues. </a:t>
            </a:r>
          </a:p>
          <a:p>
            <a:pPr marL="285750" indent="-285750">
              <a:buFont typeface="Arial" panose="020B0604020202020204" pitchFamily="34" charset="0"/>
              <a:buChar char="•"/>
            </a:pPr>
            <a:r>
              <a:rPr lang="en-AU" dirty="0"/>
              <a:t>The use of cues starts in the cognitive stage of learning and continues throughout the journey of any athlete.</a:t>
            </a:r>
          </a:p>
          <a:p>
            <a:pPr marL="285750" indent="-285750">
              <a:buFont typeface="Arial" panose="020B0604020202020204" pitchFamily="34" charset="0"/>
              <a:buChar char="•"/>
            </a:pPr>
            <a:r>
              <a:rPr lang="en-AU" dirty="0"/>
              <a:t>The use of demonstrations, instructions and practice all provide opportunities for learners to start to recognise cues and respond appropriately</a:t>
            </a:r>
          </a:p>
          <a:p>
            <a:pPr marL="285750" indent="-285750">
              <a:buFont typeface="Arial" panose="020B0604020202020204" pitchFamily="34" charset="0"/>
              <a:buChar char="•"/>
            </a:pPr>
            <a:r>
              <a:rPr lang="en-AU" dirty="0"/>
              <a:t>Three main types of cues are;</a:t>
            </a:r>
          </a:p>
          <a:p>
            <a:pPr marL="800100" lvl="1" indent="-342900">
              <a:buFont typeface="+mj-lt"/>
              <a:buAutoNum type="arabicPeriod"/>
            </a:pPr>
            <a:r>
              <a:rPr lang="en-AU" dirty="0"/>
              <a:t>Visual</a:t>
            </a:r>
          </a:p>
          <a:p>
            <a:pPr marL="800100" lvl="1" indent="-342900">
              <a:buFont typeface="+mj-lt"/>
              <a:buAutoNum type="arabicPeriod"/>
            </a:pPr>
            <a:r>
              <a:rPr lang="en-AU" dirty="0"/>
              <a:t>Verbal</a:t>
            </a:r>
          </a:p>
          <a:p>
            <a:pPr marL="800100" lvl="1" indent="-342900">
              <a:buFont typeface="+mj-lt"/>
              <a:buAutoNum type="arabicPeriod"/>
            </a:pPr>
            <a:r>
              <a:rPr lang="en-AU" dirty="0"/>
              <a:t>Proprioceptive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a:extLst>
              <a:ext uri="{FF2B5EF4-FFF2-40B4-BE49-F238E27FC236}">
                <a16:creationId xmlns:a16="http://schemas.microsoft.com/office/drawing/2014/main" id="{16949D18-99C0-0542-A916-DE5E07D1473E}"/>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TYPES OF CUES</a:t>
            </a:r>
          </a:p>
        </p:txBody>
      </p:sp>
      <p:sp>
        <p:nvSpPr>
          <p:cNvPr id="10" name="Footer Placeholder 3">
            <a:extLst>
              <a:ext uri="{FF2B5EF4-FFF2-40B4-BE49-F238E27FC236}">
                <a16:creationId xmlns:a16="http://schemas.microsoft.com/office/drawing/2014/main" id="{94467269-5BBA-8445-81D4-5F30679F682D}"/>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1" name="Picture 2" descr="C:\Program Files\Microsoft Office\MEDIA\CAGCAT10\j0185604.wmf">
            <a:hlinkClick r:id="rId3" action="ppaction://hlinksldjump"/>
            <a:extLst>
              <a:ext uri="{FF2B5EF4-FFF2-40B4-BE49-F238E27FC236}">
                <a16:creationId xmlns:a16="http://schemas.microsoft.com/office/drawing/2014/main" id="{EB855BA1-8D39-8F4B-BA27-BC552A551775}"/>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2" name="TextBox 11">
            <a:hlinkClick r:id="rId3" action="ppaction://hlinksldjump"/>
            <a:extLst>
              <a:ext uri="{FF2B5EF4-FFF2-40B4-BE49-F238E27FC236}">
                <a16:creationId xmlns:a16="http://schemas.microsoft.com/office/drawing/2014/main" id="{2702ED09-0BB2-264B-932C-95FB79D2432C}"/>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5196FD1C-6A26-A14B-AC21-DC2B013D679D}"/>
              </a:ext>
            </a:extLst>
          </p:cNvPr>
          <p:cNvSpPr/>
          <p:nvPr/>
        </p:nvSpPr>
        <p:spPr>
          <a:xfrm>
            <a:off x="297366" y="843421"/>
            <a:ext cx="4419864" cy="369332"/>
          </a:xfrm>
          <a:prstGeom prst="rect">
            <a:avLst/>
          </a:prstGeom>
          <a:solidFill>
            <a:srgbClr val="FF0000"/>
          </a:solidFill>
          <a:ln>
            <a:solidFill>
              <a:schemeClr val="tx1"/>
            </a:solidFill>
          </a:ln>
        </p:spPr>
        <p:txBody>
          <a:bodyPr wrap="none">
            <a:spAutoFit/>
          </a:bodyPr>
          <a:lstStyle/>
          <a:p>
            <a:r>
              <a:rPr lang="en-AU" b="1" dirty="0">
                <a:solidFill>
                  <a:schemeClr val="bg1"/>
                </a:solidFill>
              </a:rPr>
              <a:t>Types of Cues Used To Improve Performance</a:t>
            </a:r>
          </a:p>
        </p:txBody>
      </p:sp>
    </p:spTree>
    <p:extLst>
      <p:ext uri="{BB962C8B-B14F-4D97-AF65-F5344CB8AC3E}">
        <p14:creationId xmlns:p14="http://schemas.microsoft.com/office/powerpoint/2010/main" val="2388423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43677"/>
            <a:ext cx="8655082" cy="2462213"/>
          </a:xfrm>
          <a:prstGeom prst="rect">
            <a:avLst/>
          </a:prstGeom>
          <a:solidFill>
            <a:schemeClr val="bg1"/>
          </a:solidFill>
          <a:ln>
            <a:solidFill>
              <a:srgbClr val="7030A0"/>
            </a:solidFill>
          </a:ln>
        </p:spPr>
        <p:txBody>
          <a:bodyPr wrap="square" rtlCol="0">
            <a:spAutoFit/>
          </a:bodyPr>
          <a:lstStyle/>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Give the learner an opportunity to </a:t>
            </a:r>
            <a:r>
              <a:rPr lang="en-AU" u="sng" dirty="0"/>
              <a:t>watch</a:t>
            </a:r>
            <a:r>
              <a:rPr lang="en-AU" dirty="0"/>
              <a:t> the desired skill or use visual aids as targets</a:t>
            </a:r>
          </a:p>
          <a:p>
            <a:pPr marL="285750" indent="-285750">
              <a:buFont typeface="Arial" panose="020B0604020202020204" pitchFamily="34" charset="0"/>
              <a:buChar char="•"/>
            </a:pPr>
            <a:r>
              <a:rPr lang="en-AU" dirty="0"/>
              <a:t>Often provided as a demonstration. This is the most effective method of introducing a performer to a new skill and is critical in the cognitive stage of learning.</a:t>
            </a:r>
          </a:p>
          <a:p>
            <a:pPr marL="742950" lvl="1" indent="-285750">
              <a:buFont typeface="Cambria Math" panose="02040503050406030204" pitchFamily="18" charset="0"/>
              <a:buChar char="⎯"/>
            </a:pPr>
            <a:r>
              <a:rPr lang="en-AU" dirty="0"/>
              <a:t>During a demonstration learners are shown how to perform the skill with 3 or 4 key points verbalised.</a:t>
            </a:r>
          </a:p>
          <a:p>
            <a:pPr marL="285750" indent="-285750">
              <a:buFont typeface="Arial" panose="020B0604020202020204" pitchFamily="34" charset="0"/>
              <a:buChar char="•"/>
            </a:pPr>
            <a:r>
              <a:rPr lang="en-AU" dirty="0"/>
              <a:t>Visual cues are provided as an external cue and can be used for athletes in all stages of learning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54</a:t>
            </a:fld>
            <a:endParaRPr lang="en-US"/>
          </a:p>
        </p:txBody>
      </p:sp>
      <p:sp>
        <p:nvSpPr>
          <p:cNvPr id="9" name="TextBox 8">
            <a:extLst>
              <a:ext uri="{FF2B5EF4-FFF2-40B4-BE49-F238E27FC236}">
                <a16:creationId xmlns:a16="http://schemas.microsoft.com/office/drawing/2014/main" id="{16949D18-99C0-0542-A916-DE5E07D1473E}"/>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TYPES OF CUES</a:t>
            </a:r>
          </a:p>
        </p:txBody>
      </p:sp>
      <p:sp>
        <p:nvSpPr>
          <p:cNvPr id="10" name="Footer Placeholder 3">
            <a:extLst>
              <a:ext uri="{FF2B5EF4-FFF2-40B4-BE49-F238E27FC236}">
                <a16:creationId xmlns:a16="http://schemas.microsoft.com/office/drawing/2014/main" id="{94467269-5BBA-8445-81D4-5F30679F682D}"/>
              </a:ext>
            </a:extLst>
          </p:cNvPr>
          <p:cNvSpPr>
            <a:spLocks noGrp="1"/>
          </p:cNvSpPr>
          <p:nvPr>
            <p:ph type="ftr" sz="quarter" idx="11"/>
          </p:nvPr>
        </p:nvSpPr>
        <p:spPr>
          <a:xfrm>
            <a:off x="3124200" y="6532905"/>
            <a:ext cx="2895600" cy="365125"/>
          </a:xfrm>
        </p:spPr>
        <p:txBody>
          <a:bodyPr/>
          <a:lstStyle/>
          <a:p>
            <a:r>
              <a:rPr lang="en-US"/>
              <a:t>©PE STUDIES RESOURCES</a:t>
            </a:r>
          </a:p>
        </p:txBody>
      </p:sp>
      <p:pic>
        <p:nvPicPr>
          <p:cNvPr id="11" name="Picture 2" descr="C:\Program Files\Microsoft Office\MEDIA\CAGCAT10\j0185604.wmf">
            <a:hlinkClick r:id="rId3" action="ppaction://hlinksldjump"/>
            <a:extLst>
              <a:ext uri="{FF2B5EF4-FFF2-40B4-BE49-F238E27FC236}">
                <a16:creationId xmlns:a16="http://schemas.microsoft.com/office/drawing/2014/main" id="{EB855BA1-8D39-8F4B-BA27-BC552A551775}"/>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2" name="TextBox 11">
            <a:hlinkClick r:id="rId3" action="ppaction://hlinksldjump"/>
            <a:extLst>
              <a:ext uri="{FF2B5EF4-FFF2-40B4-BE49-F238E27FC236}">
                <a16:creationId xmlns:a16="http://schemas.microsoft.com/office/drawing/2014/main" id="{2702ED09-0BB2-264B-932C-95FB79D2432C}"/>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9959949F-5E4F-D14F-B20A-2089A2A5BF86}"/>
              </a:ext>
            </a:extLst>
          </p:cNvPr>
          <p:cNvSpPr/>
          <p:nvPr/>
        </p:nvSpPr>
        <p:spPr>
          <a:xfrm>
            <a:off x="260318" y="876831"/>
            <a:ext cx="1497526" cy="369332"/>
          </a:xfrm>
          <a:prstGeom prst="rect">
            <a:avLst/>
          </a:prstGeom>
          <a:solidFill>
            <a:srgbClr val="FFC24F"/>
          </a:solidFill>
          <a:ln>
            <a:solidFill>
              <a:schemeClr val="tx1"/>
            </a:solidFill>
          </a:ln>
        </p:spPr>
        <p:txBody>
          <a:bodyPr wrap="none">
            <a:spAutoFit/>
          </a:bodyPr>
          <a:lstStyle/>
          <a:p>
            <a:pPr marL="95250" indent="-95250"/>
            <a:r>
              <a:rPr lang="en-AU" b="1" dirty="0"/>
              <a:t>1. Visual Cues</a:t>
            </a:r>
          </a:p>
        </p:txBody>
      </p:sp>
      <p:pic>
        <p:nvPicPr>
          <p:cNvPr id="2050" name="Picture 2" descr="archery, contest, demonstration">
            <a:extLst>
              <a:ext uri="{FF2B5EF4-FFF2-40B4-BE49-F238E27FC236}">
                <a16:creationId xmlns:a16="http://schemas.microsoft.com/office/drawing/2014/main" id="{0CB6A001-CA88-3149-9D49-16E791D877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584" y="3490754"/>
            <a:ext cx="4305114" cy="28446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70E99E8-875F-BD48-A6D9-3DEC640D1B5A}"/>
              </a:ext>
            </a:extLst>
          </p:cNvPr>
          <p:cNvSpPr/>
          <p:nvPr/>
        </p:nvSpPr>
        <p:spPr>
          <a:xfrm>
            <a:off x="4497976" y="6342395"/>
            <a:ext cx="2268582" cy="184666"/>
          </a:xfrm>
          <a:prstGeom prst="rect">
            <a:avLst/>
          </a:prstGeom>
        </p:spPr>
        <p:txBody>
          <a:bodyPr wrap="square">
            <a:spAutoFit/>
          </a:bodyPr>
          <a:lstStyle/>
          <a:p>
            <a:r>
              <a:rPr lang="en-US" sz="600" dirty="0"/>
              <a:t>https://</a:t>
            </a:r>
            <a:r>
              <a:rPr lang="en-US" sz="600" dirty="0" err="1"/>
              <a:t>pixnio.com</a:t>
            </a:r>
            <a:r>
              <a:rPr lang="en-US" sz="600" dirty="0"/>
              <a:t>/sport/archery-contest-and-demonstration</a:t>
            </a:r>
          </a:p>
        </p:txBody>
      </p:sp>
    </p:spTree>
    <p:extLst>
      <p:ext uri="{BB962C8B-B14F-4D97-AF65-F5344CB8AC3E}">
        <p14:creationId xmlns:p14="http://schemas.microsoft.com/office/powerpoint/2010/main" val="4116800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62615" y="6518249"/>
            <a:ext cx="2133600" cy="365125"/>
          </a:xfrm>
        </p:spPr>
        <p:txBody>
          <a:bodyPr/>
          <a:lstStyle/>
          <a:p>
            <a:fld id="{B6F15528-21DE-4FAA-801E-634DDDAF4B2B}" type="slidenum">
              <a:rPr lang="en-US" smtClean="0"/>
              <a:pPr/>
              <a:t>55</a:t>
            </a:fld>
            <a:endParaRPr lang="en-US"/>
          </a:p>
        </p:txBody>
      </p:sp>
      <p:sp>
        <p:nvSpPr>
          <p:cNvPr id="4" name="Rectangle 3"/>
          <p:cNvSpPr/>
          <p:nvPr/>
        </p:nvSpPr>
        <p:spPr>
          <a:xfrm>
            <a:off x="375424" y="637401"/>
            <a:ext cx="8389431" cy="369332"/>
          </a:xfrm>
          <a:prstGeom prst="rect">
            <a:avLst/>
          </a:prstGeom>
          <a:solidFill>
            <a:srgbClr val="FF0000"/>
          </a:solidFill>
          <a:ln>
            <a:solidFill>
              <a:schemeClr val="tx1"/>
            </a:solidFill>
          </a:ln>
        </p:spPr>
        <p:txBody>
          <a:bodyPr wrap="square">
            <a:spAutoFit/>
          </a:bodyPr>
          <a:lstStyle/>
          <a:p>
            <a:r>
              <a:rPr lang="en-AU" b="1" dirty="0">
                <a:solidFill>
                  <a:schemeClr val="bg1"/>
                </a:solidFill>
              </a:rPr>
              <a:t>Cognitive performers using </a:t>
            </a:r>
            <a:r>
              <a:rPr lang="en-AU" b="1" u="sng" dirty="0">
                <a:solidFill>
                  <a:schemeClr val="bg1"/>
                </a:solidFill>
              </a:rPr>
              <a:t>visual cues</a:t>
            </a:r>
            <a:r>
              <a:rPr lang="en-AU" b="1" dirty="0">
                <a:solidFill>
                  <a:schemeClr val="bg1"/>
                </a:solidFill>
              </a:rPr>
              <a:t> to improve performance;</a:t>
            </a:r>
          </a:p>
        </p:txBody>
      </p:sp>
      <p:sp>
        <p:nvSpPr>
          <p:cNvPr id="15" name="TextBox 14">
            <a:extLst>
              <a:ext uri="{FF2B5EF4-FFF2-40B4-BE49-F238E27FC236}">
                <a16:creationId xmlns:a16="http://schemas.microsoft.com/office/drawing/2014/main" id="{C0B20F9E-AC10-B845-A5CD-B5C6E4551548}"/>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TYPES OF CUES</a:t>
            </a:r>
          </a:p>
        </p:txBody>
      </p:sp>
      <p:sp>
        <p:nvSpPr>
          <p:cNvPr id="16" name="Footer Placeholder 3">
            <a:extLst>
              <a:ext uri="{FF2B5EF4-FFF2-40B4-BE49-F238E27FC236}">
                <a16:creationId xmlns:a16="http://schemas.microsoft.com/office/drawing/2014/main" id="{A71E3FE8-96DF-7546-855B-DE35C6E0F9BB}"/>
              </a:ext>
            </a:extLst>
          </p:cNvPr>
          <p:cNvSpPr>
            <a:spLocks noGrp="1"/>
          </p:cNvSpPr>
          <p:nvPr>
            <p:ph type="ftr" sz="quarter" idx="11"/>
          </p:nvPr>
        </p:nvSpPr>
        <p:spPr>
          <a:xfrm>
            <a:off x="2866103" y="6557117"/>
            <a:ext cx="2895600" cy="365125"/>
          </a:xfrm>
        </p:spPr>
        <p:txBody>
          <a:bodyPr/>
          <a:lstStyle/>
          <a:p>
            <a:r>
              <a:rPr lang="en-US"/>
              <a:t>©PE STUDIES RESOURCES</a:t>
            </a:r>
          </a:p>
        </p:txBody>
      </p:sp>
      <p:pic>
        <p:nvPicPr>
          <p:cNvPr id="17" name="Picture 2" descr="C:\Program Files\Microsoft Office\MEDIA\CAGCAT10\j0185604.wmf">
            <a:hlinkClick r:id="rId2" action="ppaction://hlinksldjump"/>
            <a:extLst>
              <a:ext uri="{FF2B5EF4-FFF2-40B4-BE49-F238E27FC236}">
                <a16:creationId xmlns:a16="http://schemas.microsoft.com/office/drawing/2014/main" id="{921785A7-05D4-7043-8F2C-B09ECEF5F1C3}"/>
              </a:ext>
            </a:extLst>
          </p:cNvPr>
          <p:cNvPicPr>
            <a:picLocks noChangeAspect="1" noChangeArrowheads="1"/>
          </p:cNvPicPr>
          <p:nvPr/>
        </p:nvPicPr>
        <p:blipFill>
          <a:blip r:embed="rId3" cstate="print"/>
          <a:srcRect/>
          <a:stretch>
            <a:fillRect/>
          </a:stretch>
        </p:blipFill>
        <p:spPr bwMode="auto">
          <a:xfrm>
            <a:off x="40890" y="6300897"/>
            <a:ext cx="457501" cy="457955"/>
          </a:xfrm>
          <a:prstGeom prst="rect">
            <a:avLst/>
          </a:prstGeom>
          <a:noFill/>
        </p:spPr>
      </p:pic>
      <p:sp>
        <p:nvSpPr>
          <p:cNvPr id="18" name="TextBox 17">
            <a:hlinkClick r:id="rId2" action="ppaction://hlinksldjump"/>
            <a:extLst>
              <a:ext uri="{FF2B5EF4-FFF2-40B4-BE49-F238E27FC236}">
                <a16:creationId xmlns:a16="http://schemas.microsoft.com/office/drawing/2014/main" id="{2583FD16-A238-F543-8E72-BCB023966701}"/>
              </a:ext>
            </a:extLst>
          </p:cNvPr>
          <p:cNvSpPr txBox="1"/>
          <p:nvPr/>
        </p:nvSpPr>
        <p:spPr>
          <a:xfrm>
            <a:off x="-111510" y="668265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CFD920A1-D542-9048-AE3F-508FE204DC5F}"/>
              </a:ext>
            </a:extLst>
          </p:cNvPr>
          <p:cNvSpPr/>
          <p:nvPr/>
        </p:nvSpPr>
        <p:spPr>
          <a:xfrm>
            <a:off x="4678924" y="1659067"/>
            <a:ext cx="4089654" cy="1754326"/>
          </a:xfrm>
          <a:prstGeom prst="rect">
            <a:avLst/>
          </a:prstGeom>
          <a:solidFill>
            <a:srgbClr val="FA12CE"/>
          </a:solidFill>
          <a:ln>
            <a:solidFill>
              <a:schemeClr val="tx1"/>
            </a:solidFill>
          </a:ln>
        </p:spPr>
        <p:txBody>
          <a:bodyPr wrap="square">
            <a:spAutoFit/>
          </a:bodyPr>
          <a:lstStyle/>
          <a:p>
            <a:r>
              <a:rPr lang="en-AU" dirty="0">
                <a:solidFill>
                  <a:schemeClr val="bg1"/>
                </a:solidFill>
              </a:rPr>
              <a:t>A demonstration is a great way to provide beginners with a visual representation of how the skill looks. It is important to accompany it with a maximum 3 - 4 key teaching points so not to distract the learner.</a:t>
            </a:r>
          </a:p>
        </p:txBody>
      </p:sp>
      <p:sp>
        <p:nvSpPr>
          <p:cNvPr id="6" name="Rectangle 5">
            <a:extLst>
              <a:ext uri="{FF2B5EF4-FFF2-40B4-BE49-F238E27FC236}">
                <a16:creationId xmlns:a16="http://schemas.microsoft.com/office/drawing/2014/main" id="{DD9CE971-0FEE-1643-A444-9C9F43FADFEF}"/>
              </a:ext>
            </a:extLst>
          </p:cNvPr>
          <p:cNvSpPr/>
          <p:nvPr/>
        </p:nvSpPr>
        <p:spPr>
          <a:xfrm>
            <a:off x="631902" y="4792547"/>
            <a:ext cx="3337932" cy="1477328"/>
          </a:xfrm>
          <a:prstGeom prst="rect">
            <a:avLst/>
          </a:prstGeom>
          <a:solidFill>
            <a:srgbClr val="FA12CE"/>
          </a:solidFill>
          <a:ln>
            <a:solidFill>
              <a:schemeClr val="tx1"/>
            </a:solidFill>
          </a:ln>
        </p:spPr>
        <p:txBody>
          <a:bodyPr wrap="square">
            <a:spAutoFit/>
          </a:bodyPr>
          <a:lstStyle/>
          <a:p>
            <a:r>
              <a:rPr lang="en-AU" dirty="0">
                <a:solidFill>
                  <a:schemeClr val="bg1"/>
                </a:solidFill>
              </a:rPr>
              <a:t>A dance instructor might provide visual cues in the way of markings on the ground for the learners to practice feet positioning and sequencing of steps.</a:t>
            </a:r>
          </a:p>
        </p:txBody>
      </p:sp>
      <p:pic>
        <p:nvPicPr>
          <p:cNvPr id="2050" name="Picture 2" descr="Image result for sport coach demonstration">
            <a:extLst>
              <a:ext uri="{FF2B5EF4-FFF2-40B4-BE49-F238E27FC236}">
                <a16:creationId xmlns:a16="http://schemas.microsoft.com/office/drawing/2014/main" id="{A713BF3E-C934-AF4D-A3E8-11CEDC2143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424" y="1182468"/>
            <a:ext cx="4089654" cy="29211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2F89DA8-AFB1-1347-80AE-5C3BD99702B1}"/>
              </a:ext>
            </a:extLst>
          </p:cNvPr>
          <p:cNvSpPr/>
          <p:nvPr/>
        </p:nvSpPr>
        <p:spPr>
          <a:xfrm>
            <a:off x="2582495" y="4062600"/>
            <a:ext cx="2096429" cy="169277"/>
          </a:xfrm>
          <a:prstGeom prst="rect">
            <a:avLst/>
          </a:prstGeom>
        </p:spPr>
        <p:txBody>
          <a:bodyPr wrap="square">
            <a:spAutoFit/>
          </a:bodyPr>
          <a:lstStyle/>
          <a:p>
            <a:r>
              <a:rPr lang="en-US" sz="500" dirty="0"/>
              <a:t>https://</a:t>
            </a:r>
            <a:r>
              <a:rPr lang="en-US" sz="500" dirty="0" err="1"/>
              <a:t>www.lakenheath.af.mil</a:t>
            </a:r>
            <a:r>
              <a:rPr lang="en-US" sz="500" dirty="0"/>
              <a:t>/News/Photos/</a:t>
            </a:r>
            <a:r>
              <a:rPr lang="en-US" sz="500" dirty="0" err="1"/>
              <a:t>igphoto</a:t>
            </a:r>
            <a:r>
              <a:rPr lang="en-US" sz="500" dirty="0"/>
              <a:t>/2000442988/</a:t>
            </a:r>
          </a:p>
        </p:txBody>
      </p:sp>
      <p:pic>
        <p:nvPicPr>
          <p:cNvPr id="2052" name="Picture 4" descr="Image result for teach dancing">
            <a:extLst>
              <a:ext uri="{FF2B5EF4-FFF2-40B4-BE49-F238E27FC236}">
                <a16:creationId xmlns:a16="http://schemas.microsoft.com/office/drawing/2014/main" id="{5F455952-CF9F-D747-B74D-749780C70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5029" y="3855930"/>
            <a:ext cx="4055522" cy="27011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C1B4B80-7801-074E-9364-225DB003096F}"/>
              </a:ext>
            </a:extLst>
          </p:cNvPr>
          <p:cNvSpPr/>
          <p:nvPr/>
        </p:nvSpPr>
        <p:spPr>
          <a:xfrm>
            <a:off x="6125734" y="6523502"/>
            <a:ext cx="2977376" cy="169277"/>
          </a:xfrm>
          <a:prstGeom prst="rect">
            <a:avLst/>
          </a:prstGeom>
        </p:spPr>
        <p:txBody>
          <a:bodyPr wrap="square">
            <a:spAutoFit/>
          </a:bodyPr>
          <a:lstStyle/>
          <a:p>
            <a:r>
              <a:rPr lang="en-US" sz="500" dirty="0"/>
              <a:t>https://</a:t>
            </a:r>
            <a:r>
              <a:rPr lang="en-US" sz="500" dirty="0" err="1"/>
              <a:t>www.malmstrom.af.mil</a:t>
            </a:r>
            <a:r>
              <a:rPr lang="en-US" sz="500" dirty="0"/>
              <a:t>/News/Article-Display/Article/824970/dance-like-no-one-is-watching/</a:t>
            </a:r>
          </a:p>
        </p:txBody>
      </p:sp>
    </p:spTree>
    <p:extLst>
      <p:ext uri="{BB962C8B-B14F-4D97-AF65-F5344CB8AC3E}">
        <p14:creationId xmlns:p14="http://schemas.microsoft.com/office/powerpoint/2010/main" val="343426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62615" y="6518249"/>
            <a:ext cx="2133600" cy="365125"/>
          </a:xfrm>
        </p:spPr>
        <p:txBody>
          <a:bodyPr/>
          <a:lstStyle/>
          <a:p>
            <a:fld id="{B6F15528-21DE-4FAA-801E-634DDDAF4B2B}" type="slidenum">
              <a:rPr lang="en-US" smtClean="0"/>
              <a:pPr/>
              <a:t>56</a:t>
            </a:fld>
            <a:endParaRPr lang="en-US"/>
          </a:p>
        </p:txBody>
      </p:sp>
      <p:sp>
        <p:nvSpPr>
          <p:cNvPr id="4" name="Rectangle 3"/>
          <p:cNvSpPr/>
          <p:nvPr/>
        </p:nvSpPr>
        <p:spPr>
          <a:xfrm>
            <a:off x="375424" y="637401"/>
            <a:ext cx="8389431" cy="369332"/>
          </a:xfrm>
          <a:prstGeom prst="rect">
            <a:avLst/>
          </a:prstGeom>
          <a:solidFill>
            <a:srgbClr val="FF0000"/>
          </a:solidFill>
          <a:ln>
            <a:solidFill>
              <a:schemeClr val="tx1"/>
            </a:solidFill>
          </a:ln>
        </p:spPr>
        <p:txBody>
          <a:bodyPr wrap="square">
            <a:spAutoFit/>
          </a:bodyPr>
          <a:lstStyle/>
          <a:p>
            <a:r>
              <a:rPr lang="en-AU" b="1" dirty="0">
                <a:solidFill>
                  <a:schemeClr val="bg1"/>
                </a:solidFill>
              </a:rPr>
              <a:t>Associative performers using </a:t>
            </a:r>
            <a:r>
              <a:rPr lang="en-AU" b="1" u="sng" dirty="0">
                <a:solidFill>
                  <a:schemeClr val="bg1"/>
                </a:solidFill>
              </a:rPr>
              <a:t>visual cues</a:t>
            </a:r>
            <a:r>
              <a:rPr lang="en-AU" b="1" dirty="0">
                <a:solidFill>
                  <a:schemeClr val="bg1"/>
                </a:solidFill>
              </a:rPr>
              <a:t> to improve performance;</a:t>
            </a:r>
          </a:p>
        </p:txBody>
      </p:sp>
      <p:sp>
        <p:nvSpPr>
          <p:cNvPr id="15" name="TextBox 14">
            <a:extLst>
              <a:ext uri="{FF2B5EF4-FFF2-40B4-BE49-F238E27FC236}">
                <a16:creationId xmlns:a16="http://schemas.microsoft.com/office/drawing/2014/main" id="{C0B20F9E-AC10-B845-A5CD-B5C6E4551548}"/>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TYPES OF CUES</a:t>
            </a:r>
          </a:p>
        </p:txBody>
      </p:sp>
      <p:sp>
        <p:nvSpPr>
          <p:cNvPr id="16" name="Footer Placeholder 3">
            <a:extLst>
              <a:ext uri="{FF2B5EF4-FFF2-40B4-BE49-F238E27FC236}">
                <a16:creationId xmlns:a16="http://schemas.microsoft.com/office/drawing/2014/main" id="{A71E3FE8-96DF-7546-855B-DE35C6E0F9BB}"/>
              </a:ext>
            </a:extLst>
          </p:cNvPr>
          <p:cNvSpPr>
            <a:spLocks noGrp="1"/>
          </p:cNvSpPr>
          <p:nvPr>
            <p:ph type="ftr" sz="quarter" idx="11"/>
          </p:nvPr>
        </p:nvSpPr>
        <p:spPr>
          <a:xfrm>
            <a:off x="2866103" y="6557117"/>
            <a:ext cx="2895600" cy="365125"/>
          </a:xfrm>
        </p:spPr>
        <p:txBody>
          <a:bodyPr/>
          <a:lstStyle/>
          <a:p>
            <a:r>
              <a:rPr lang="en-US"/>
              <a:t>©PE STUDIES RESOURCES</a:t>
            </a:r>
          </a:p>
        </p:txBody>
      </p:sp>
      <p:pic>
        <p:nvPicPr>
          <p:cNvPr id="17" name="Picture 2" descr="C:\Program Files\Microsoft Office\MEDIA\CAGCAT10\j0185604.wmf">
            <a:hlinkClick r:id="rId2" action="ppaction://hlinksldjump"/>
            <a:extLst>
              <a:ext uri="{FF2B5EF4-FFF2-40B4-BE49-F238E27FC236}">
                <a16:creationId xmlns:a16="http://schemas.microsoft.com/office/drawing/2014/main" id="{921785A7-05D4-7043-8F2C-B09ECEF5F1C3}"/>
              </a:ext>
            </a:extLst>
          </p:cNvPr>
          <p:cNvPicPr>
            <a:picLocks noChangeAspect="1" noChangeArrowheads="1"/>
          </p:cNvPicPr>
          <p:nvPr/>
        </p:nvPicPr>
        <p:blipFill>
          <a:blip r:embed="rId3" cstate="print"/>
          <a:srcRect/>
          <a:stretch>
            <a:fillRect/>
          </a:stretch>
        </p:blipFill>
        <p:spPr bwMode="auto">
          <a:xfrm>
            <a:off x="40890" y="6300897"/>
            <a:ext cx="457501" cy="457955"/>
          </a:xfrm>
          <a:prstGeom prst="rect">
            <a:avLst/>
          </a:prstGeom>
          <a:noFill/>
        </p:spPr>
      </p:pic>
      <p:sp>
        <p:nvSpPr>
          <p:cNvPr id="18" name="TextBox 17">
            <a:hlinkClick r:id="rId2" action="ppaction://hlinksldjump"/>
            <a:extLst>
              <a:ext uri="{FF2B5EF4-FFF2-40B4-BE49-F238E27FC236}">
                <a16:creationId xmlns:a16="http://schemas.microsoft.com/office/drawing/2014/main" id="{2583FD16-A238-F543-8E72-BCB023966701}"/>
              </a:ext>
            </a:extLst>
          </p:cNvPr>
          <p:cNvSpPr txBox="1"/>
          <p:nvPr/>
        </p:nvSpPr>
        <p:spPr>
          <a:xfrm>
            <a:off x="-111510" y="668265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CFD920A1-D542-9048-AE3F-508FE204DC5F}"/>
              </a:ext>
            </a:extLst>
          </p:cNvPr>
          <p:cNvSpPr/>
          <p:nvPr/>
        </p:nvSpPr>
        <p:spPr>
          <a:xfrm>
            <a:off x="4249600" y="1976310"/>
            <a:ext cx="4089654" cy="923330"/>
          </a:xfrm>
          <a:prstGeom prst="rect">
            <a:avLst/>
          </a:prstGeom>
          <a:solidFill>
            <a:srgbClr val="FA12CE"/>
          </a:solidFill>
          <a:ln>
            <a:solidFill>
              <a:schemeClr val="tx1"/>
            </a:solidFill>
          </a:ln>
        </p:spPr>
        <p:txBody>
          <a:bodyPr wrap="square">
            <a:spAutoFit/>
          </a:bodyPr>
          <a:lstStyle/>
          <a:p>
            <a:r>
              <a:rPr lang="en-AU" dirty="0">
                <a:solidFill>
                  <a:schemeClr val="bg1"/>
                </a:solidFill>
              </a:rPr>
              <a:t>Coaches might use visual aids to encourage players to aim for them, enhancing performance.</a:t>
            </a:r>
          </a:p>
        </p:txBody>
      </p:sp>
      <p:sp>
        <p:nvSpPr>
          <p:cNvPr id="6" name="Rectangle 5">
            <a:extLst>
              <a:ext uri="{FF2B5EF4-FFF2-40B4-BE49-F238E27FC236}">
                <a16:creationId xmlns:a16="http://schemas.microsoft.com/office/drawing/2014/main" id="{DD9CE971-0FEE-1643-A444-9C9F43FADFEF}"/>
              </a:ext>
            </a:extLst>
          </p:cNvPr>
          <p:cNvSpPr/>
          <p:nvPr/>
        </p:nvSpPr>
        <p:spPr>
          <a:xfrm>
            <a:off x="631902" y="4792547"/>
            <a:ext cx="3337932" cy="923330"/>
          </a:xfrm>
          <a:prstGeom prst="rect">
            <a:avLst/>
          </a:prstGeom>
          <a:solidFill>
            <a:srgbClr val="FA12CE"/>
          </a:solidFill>
          <a:ln>
            <a:solidFill>
              <a:schemeClr val="tx1"/>
            </a:solidFill>
          </a:ln>
        </p:spPr>
        <p:txBody>
          <a:bodyPr wrap="square">
            <a:spAutoFit/>
          </a:bodyPr>
          <a:lstStyle/>
          <a:p>
            <a:r>
              <a:rPr lang="en-AU" dirty="0">
                <a:solidFill>
                  <a:schemeClr val="bg1"/>
                </a:solidFill>
              </a:rPr>
              <a:t>Targets can also be used to improve accuracy and increase enjoyment.</a:t>
            </a:r>
          </a:p>
        </p:txBody>
      </p:sp>
      <p:pic>
        <p:nvPicPr>
          <p:cNvPr id="3074" name="Picture 2" descr="Image result for cricket bowling targets">
            <a:extLst>
              <a:ext uri="{FF2B5EF4-FFF2-40B4-BE49-F238E27FC236}">
                <a16:creationId xmlns:a16="http://schemas.microsoft.com/office/drawing/2014/main" id="{34B6D3F1-9FF8-A045-A287-D9E2D0EBA7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746" y="1264720"/>
            <a:ext cx="2992244" cy="29922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ennis targets">
            <a:extLst>
              <a:ext uri="{FF2B5EF4-FFF2-40B4-BE49-F238E27FC236}">
                <a16:creationId xmlns:a16="http://schemas.microsoft.com/office/drawing/2014/main" id="{35727169-BAD4-2C49-BE9C-CF143D82F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847" y="3265064"/>
            <a:ext cx="3950010" cy="3223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FDE2B08-B5F8-E44A-B1A5-0A519C61DE0F}"/>
              </a:ext>
            </a:extLst>
          </p:cNvPr>
          <p:cNvSpPr/>
          <p:nvPr/>
        </p:nvSpPr>
        <p:spPr>
          <a:xfrm>
            <a:off x="7129522" y="6458115"/>
            <a:ext cx="1828800" cy="169277"/>
          </a:xfrm>
          <a:prstGeom prst="rect">
            <a:avLst/>
          </a:prstGeom>
        </p:spPr>
        <p:txBody>
          <a:bodyPr wrap="square">
            <a:spAutoFit/>
          </a:bodyPr>
          <a:lstStyle/>
          <a:p>
            <a:r>
              <a:rPr lang="en-US" sz="500"/>
              <a:t>https://</a:t>
            </a:r>
            <a:r>
              <a:rPr lang="en-US" sz="500" dirty="0" err="1"/>
              <a:t>www.pinterest.com.au</a:t>
            </a:r>
            <a:r>
              <a:rPr lang="en-US" sz="500" dirty="0"/>
              <a:t>/pin/127226758202369085/</a:t>
            </a:r>
          </a:p>
        </p:txBody>
      </p:sp>
      <p:sp>
        <p:nvSpPr>
          <p:cNvPr id="8" name="Rectangle 7">
            <a:extLst>
              <a:ext uri="{FF2B5EF4-FFF2-40B4-BE49-F238E27FC236}">
                <a16:creationId xmlns:a16="http://schemas.microsoft.com/office/drawing/2014/main" id="{AD65F1EB-D8AF-F344-931E-EF616C97F4CB}"/>
              </a:ext>
            </a:extLst>
          </p:cNvPr>
          <p:cNvSpPr/>
          <p:nvPr/>
        </p:nvSpPr>
        <p:spPr>
          <a:xfrm>
            <a:off x="726690" y="4231307"/>
            <a:ext cx="1929161" cy="169277"/>
          </a:xfrm>
          <a:prstGeom prst="rect">
            <a:avLst/>
          </a:prstGeom>
        </p:spPr>
        <p:txBody>
          <a:bodyPr wrap="square">
            <a:spAutoFit/>
          </a:bodyPr>
          <a:lstStyle/>
          <a:p>
            <a:r>
              <a:rPr lang="en-US" sz="500" dirty="0"/>
              <a:t>https://</a:t>
            </a:r>
            <a:r>
              <a:rPr lang="en-US" sz="500" dirty="0" err="1"/>
              <a:t>www.ramcricket.co.uk</a:t>
            </a:r>
            <a:r>
              <a:rPr lang="en-US" sz="500" dirty="0"/>
              <a:t>/products/metal-bowling-target</a:t>
            </a:r>
          </a:p>
        </p:txBody>
      </p:sp>
    </p:spTree>
    <p:extLst>
      <p:ext uri="{BB962C8B-B14F-4D97-AF65-F5344CB8AC3E}">
        <p14:creationId xmlns:p14="http://schemas.microsoft.com/office/powerpoint/2010/main" val="41097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
        <p:nvSpPr>
          <p:cNvPr id="4" name="Rectangle 3"/>
          <p:cNvSpPr/>
          <p:nvPr/>
        </p:nvSpPr>
        <p:spPr>
          <a:xfrm>
            <a:off x="375424" y="637401"/>
            <a:ext cx="8389431" cy="369332"/>
          </a:xfrm>
          <a:prstGeom prst="rect">
            <a:avLst/>
          </a:prstGeom>
          <a:solidFill>
            <a:srgbClr val="FF0000"/>
          </a:solidFill>
          <a:ln>
            <a:solidFill>
              <a:schemeClr val="tx1"/>
            </a:solidFill>
          </a:ln>
        </p:spPr>
        <p:txBody>
          <a:bodyPr wrap="square">
            <a:spAutoFit/>
          </a:bodyPr>
          <a:lstStyle/>
          <a:p>
            <a:r>
              <a:rPr lang="en-AU" b="1" dirty="0">
                <a:solidFill>
                  <a:schemeClr val="bg1"/>
                </a:solidFill>
              </a:rPr>
              <a:t>Autonomous performers using </a:t>
            </a:r>
            <a:r>
              <a:rPr lang="en-AU" b="1" u="sng" dirty="0">
                <a:solidFill>
                  <a:schemeClr val="bg1"/>
                </a:solidFill>
              </a:rPr>
              <a:t>visual cues</a:t>
            </a:r>
            <a:r>
              <a:rPr lang="en-AU" b="1" dirty="0">
                <a:solidFill>
                  <a:schemeClr val="bg1"/>
                </a:solidFill>
              </a:rPr>
              <a:t> to improve performance;</a:t>
            </a:r>
          </a:p>
        </p:txBody>
      </p:sp>
      <p:pic>
        <p:nvPicPr>
          <p:cNvPr id="283655" name="Picture 7"/>
          <p:cNvPicPr>
            <a:picLocks noChangeAspect="1" noChangeArrowheads="1"/>
          </p:cNvPicPr>
          <p:nvPr/>
        </p:nvPicPr>
        <p:blipFill>
          <a:blip r:embed="rId2" cstate="print"/>
          <a:srcRect/>
          <a:stretch>
            <a:fillRect/>
          </a:stretch>
        </p:blipFill>
        <p:spPr bwMode="auto">
          <a:xfrm>
            <a:off x="419840" y="1190809"/>
            <a:ext cx="1866462" cy="1963132"/>
          </a:xfrm>
          <a:prstGeom prst="rect">
            <a:avLst/>
          </a:prstGeom>
          <a:noFill/>
          <a:ln w="9525">
            <a:noFill/>
            <a:miter lim="800000"/>
            <a:headEnd/>
            <a:tailEnd/>
          </a:ln>
        </p:spPr>
      </p:pic>
      <p:sp>
        <p:nvSpPr>
          <p:cNvPr id="15" name="TextBox 14">
            <a:extLst>
              <a:ext uri="{FF2B5EF4-FFF2-40B4-BE49-F238E27FC236}">
                <a16:creationId xmlns:a16="http://schemas.microsoft.com/office/drawing/2014/main" id="{C0B20F9E-AC10-B845-A5CD-B5C6E4551548}"/>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TYPES OF CUES</a:t>
            </a:r>
          </a:p>
        </p:txBody>
      </p:sp>
      <p:sp>
        <p:nvSpPr>
          <p:cNvPr id="16" name="Footer Placeholder 3">
            <a:extLst>
              <a:ext uri="{FF2B5EF4-FFF2-40B4-BE49-F238E27FC236}">
                <a16:creationId xmlns:a16="http://schemas.microsoft.com/office/drawing/2014/main" id="{A71E3FE8-96DF-7546-855B-DE35C6E0F9BB}"/>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7" name="Picture 2" descr="C:\Program Files\Microsoft Office\MEDIA\CAGCAT10\j0185604.wmf">
            <a:hlinkClick r:id="rId3" action="ppaction://hlinksldjump"/>
            <a:extLst>
              <a:ext uri="{FF2B5EF4-FFF2-40B4-BE49-F238E27FC236}">
                <a16:creationId xmlns:a16="http://schemas.microsoft.com/office/drawing/2014/main" id="{921785A7-05D4-7043-8F2C-B09ECEF5F1C3}"/>
              </a:ext>
            </a:extLst>
          </p:cNvPr>
          <p:cNvPicPr>
            <a:picLocks noChangeAspect="1" noChangeArrowheads="1"/>
          </p:cNvPicPr>
          <p:nvPr/>
        </p:nvPicPr>
        <p:blipFill>
          <a:blip r:embed="rId4" cstate="print"/>
          <a:srcRect/>
          <a:stretch>
            <a:fillRect/>
          </a:stretch>
        </p:blipFill>
        <p:spPr bwMode="auto">
          <a:xfrm>
            <a:off x="40890" y="6300897"/>
            <a:ext cx="457501" cy="457955"/>
          </a:xfrm>
          <a:prstGeom prst="rect">
            <a:avLst/>
          </a:prstGeom>
          <a:noFill/>
        </p:spPr>
      </p:pic>
      <p:sp>
        <p:nvSpPr>
          <p:cNvPr id="18" name="TextBox 17">
            <a:hlinkClick r:id="rId3" action="ppaction://hlinksldjump"/>
            <a:extLst>
              <a:ext uri="{FF2B5EF4-FFF2-40B4-BE49-F238E27FC236}">
                <a16:creationId xmlns:a16="http://schemas.microsoft.com/office/drawing/2014/main" id="{2583FD16-A238-F543-8E72-BCB023966701}"/>
              </a:ext>
            </a:extLst>
          </p:cNvPr>
          <p:cNvSpPr txBox="1"/>
          <p:nvPr/>
        </p:nvSpPr>
        <p:spPr>
          <a:xfrm>
            <a:off x="-111510" y="668265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CFD920A1-D542-9048-AE3F-508FE204DC5F}"/>
              </a:ext>
            </a:extLst>
          </p:cNvPr>
          <p:cNvSpPr/>
          <p:nvPr/>
        </p:nvSpPr>
        <p:spPr>
          <a:xfrm>
            <a:off x="2743199" y="1425654"/>
            <a:ext cx="6021659" cy="923330"/>
          </a:xfrm>
          <a:prstGeom prst="rect">
            <a:avLst/>
          </a:prstGeom>
          <a:solidFill>
            <a:srgbClr val="FA12CE"/>
          </a:solidFill>
          <a:ln>
            <a:solidFill>
              <a:schemeClr val="tx1"/>
            </a:solidFill>
          </a:ln>
        </p:spPr>
        <p:txBody>
          <a:bodyPr wrap="square">
            <a:spAutoFit/>
          </a:bodyPr>
          <a:lstStyle/>
          <a:p>
            <a:r>
              <a:rPr lang="en-AU" dirty="0">
                <a:solidFill>
                  <a:schemeClr val="bg1"/>
                </a:solidFill>
              </a:rPr>
              <a:t>The server would see that Ana Ivanovic is standing very wide on the service court and has left a big gap down the centre of the court.</a:t>
            </a:r>
          </a:p>
        </p:txBody>
      </p:sp>
      <p:sp>
        <p:nvSpPr>
          <p:cNvPr id="5" name="Rectangle 4">
            <a:extLst>
              <a:ext uri="{FF2B5EF4-FFF2-40B4-BE49-F238E27FC236}">
                <a16:creationId xmlns:a16="http://schemas.microsoft.com/office/drawing/2014/main" id="{0AEDC274-6A9C-9245-AFB0-D6B8AF87F370}"/>
              </a:ext>
            </a:extLst>
          </p:cNvPr>
          <p:cNvSpPr/>
          <p:nvPr/>
        </p:nvSpPr>
        <p:spPr>
          <a:xfrm>
            <a:off x="375425" y="3336566"/>
            <a:ext cx="4871525" cy="1200329"/>
          </a:xfrm>
          <a:prstGeom prst="rect">
            <a:avLst/>
          </a:prstGeom>
          <a:solidFill>
            <a:srgbClr val="FA12CE"/>
          </a:solidFill>
          <a:ln>
            <a:solidFill>
              <a:schemeClr val="tx1"/>
            </a:solidFill>
          </a:ln>
        </p:spPr>
        <p:txBody>
          <a:bodyPr wrap="square">
            <a:spAutoFit/>
          </a:bodyPr>
          <a:lstStyle/>
          <a:p>
            <a:r>
              <a:rPr lang="en-AU" dirty="0">
                <a:solidFill>
                  <a:schemeClr val="bg1"/>
                </a:solidFill>
              </a:rPr>
              <a:t>Batsmen observe the grip the bowler has on the ball and where the shiny side of the ball is located to work out what sort of delivery the bowler is attempting to deliver.</a:t>
            </a:r>
          </a:p>
        </p:txBody>
      </p:sp>
      <p:sp>
        <p:nvSpPr>
          <p:cNvPr id="6" name="Rectangle 5">
            <a:extLst>
              <a:ext uri="{FF2B5EF4-FFF2-40B4-BE49-F238E27FC236}">
                <a16:creationId xmlns:a16="http://schemas.microsoft.com/office/drawing/2014/main" id="{DD9CE971-0FEE-1643-A444-9C9F43FADFEF}"/>
              </a:ext>
            </a:extLst>
          </p:cNvPr>
          <p:cNvSpPr/>
          <p:nvPr/>
        </p:nvSpPr>
        <p:spPr>
          <a:xfrm>
            <a:off x="2542477" y="5266057"/>
            <a:ext cx="6222379" cy="923330"/>
          </a:xfrm>
          <a:prstGeom prst="rect">
            <a:avLst/>
          </a:prstGeom>
          <a:solidFill>
            <a:srgbClr val="FA12CE"/>
          </a:solidFill>
          <a:ln>
            <a:solidFill>
              <a:schemeClr val="tx1"/>
            </a:solidFill>
          </a:ln>
        </p:spPr>
        <p:txBody>
          <a:bodyPr wrap="square">
            <a:spAutoFit/>
          </a:bodyPr>
          <a:lstStyle/>
          <a:p>
            <a:r>
              <a:rPr lang="en-AU" dirty="0">
                <a:solidFill>
                  <a:schemeClr val="bg1"/>
                </a:solidFill>
              </a:rPr>
              <a:t>Some players analyse the stance, grip, service position and ball toss of their opponent to try and determine what type of serve is being attempted.</a:t>
            </a:r>
          </a:p>
        </p:txBody>
      </p:sp>
      <p:pic>
        <p:nvPicPr>
          <p:cNvPr id="1026" name="Picture 2" descr="Image result for mitchell johnson">
            <a:extLst>
              <a:ext uri="{FF2B5EF4-FFF2-40B4-BE49-F238E27FC236}">
                <a16:creationId xmlns:a16="http://schemas.microsoft.com/office/drawing/2014/main" id="{1DE3D436-C7DC-904B-8260-4B8549E24C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6972" y="2624891"/>
            <a:ext cx="3307884" cy="221542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945A6E2-4B87-7847-8740-DD266A9177FF}"/>
              </a:ext>
            </a:extLst>
          </p:cNvPr>
          <p:cNvSpPr/>
          <p:nvPr/>
        </p:nvSpPr>
        <p:spPr>
          <a:xfrm>
            <a:off x="6242829" y="4794945"/>
            <a:ext cx="2732049" cy="169277"/>
          </a:xfrm>
          <a:prstGeom prst="rect">
            <a:avLst/>
          </a:prstGeom>
        </p:spPr>
        <p:txBody>
          <a:bodyPr wrap="square">
            <a:spAutoFit/>
          </a:bodyPr>
          <a:lstStyle/>
          <a:p>
            <a:r>
              <a:rPr lang="en-US" sz="500" dirty="0"/>
              <a:t>https://</a:t>
            </a:r>
            <a:r>
              <a:rPr lang="en-US" sz="500" dirty="0" err="1"/>
              <a:t>commons.wikimedia.org</a:t>
            </a:r>
            <a:r>
              <a:rPr lang="en-US" sz="500" dirty="0"/>
              <a:t>/wiki/File:Run-Up_study_of_Mitchell_Johnson_100311_1.jpg</a:t>
            </a:r>
          </a:p>
        </p:txBody>
      </p:sp>
      <p:sp>
        <p:nvSpPr>
          <p:cNvPr id="9" name="Rectangle 8">
            <a:extLst>
              <a:ext uri="{FF2B5EF4-FFF2-40B4-BE49-F238E27FC236}">
                <a16:creationId xmlns:a16="http://schemas.microsoft.com/office/drawing/2014/main" id="{AB171A53-F62A-3B40-ABE0-F5CCB6355CB2}"/>
              </a:ext>
            </a:extLst>
          </p:cNvPr>
          <p:cNvSpPr/>
          <p:nvPr/>
        </p:nvSpPr>
        <p:spPr>
          <a:xfrm>
            <a:off x="334101" y="3127571"/>
            <a:ext cx="1973766" cy="169277"/>
          </a:xfrm>
          <a:prstGeom prst="rect">
            <a:avLst/>
          </a:prstGeom>
        </p:spPr>
        <p:txBody>
          <a:bodyPr wrap="square">
            <a:spAutoFit/>
          </a:bodyPr>
          <a:lstStyle/>
          <a:p>
            <a:r>
              <a:rPr lang="en-US" sz="500" dirty="0"/>
              <a:t>https://</a:t>
            </a:r>
            <a:r>
              <a:rPr lang="en-US" sz="500" dirty="0" err="1"/>
              <a:t>www.flickr.com</a:t>
            </a:r>
            <a:r>
              <a:rPr lang="en-US" sz="500" dirty="0"/>
              <a:t>/photos/</a:t>
            </a:r>
            <a:r>
              <a:rPr lang="en-US" sz="500" dirty="0" err="1"/>
              <a:t>la_bretagne_a_paris</a:t>
            </a:r>
            <a:r>
              <a:rPr lang="en-US" sz="500" dirty="0"/>
              <a:t>/2548329975</a:t>
            </a:r>
          </a:p>
        </p:txBody>
      </p:sp>
      <p:pic>
        <p:nvPicPr>
          <p:cNvPr id="1028" name="Picture 4" descr="Image result for nadal french open">
            <a:extLst>
              <a:ext uri="{FF2B5EF4-FFF2-40B4-BE49-F238E27FC236}">
                <a16:creationId xmlns:a16="http://schemas.microsoft.com/office/drawing/2014/main" id="{396BA811-05E8-9A4B-BEDB-D070FB6ACD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437" y="4681747"/>
            <a:ext cx="2017681" cy="20176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223BC21-4D41-D741-8C15-DDC4EC44308B}"/>
              </a:ext>
            </a:extLst>
          </p:cNvPr>
          <p:cNvSpPr/>
          <p:nvPr/>
        </p:nvSpPr>
        <p:spPr>
          <a:xfrm>
            <a:off x="451437" y="6659197"/>
            <a:ext cx="1973766" cy="169277"/>
          </a:xfrm>
          <a:prstGeom prst="rect">
            <a:avLst/>
          </a:prstGeom>
        </p:spPr>
        <p:txBody>
          <a:bodyPr wrap="square">
            <a:spAutoFit/>
          </a:bodyPr>
          <a:lstStyle/>
          <a:p>
            <a:r>
              <a:rPr lang="en-US" sz="500" dirty="0"/>
              <a:t>https://</a:t>
            </a:r>
            <a:r>
              <a:rPr lang="en-US" sz="500" dirty="0" err="1"/>
              <a:t>www.flickr.com</a:t>
            </a:r>
            <a:r>
              <a:rPr lang="en-US" sz="500" dirty="0"/>
              <a:t>/photos/</a:t>
            </a:r>
            <a:r>
              <a:rPr lang="en-US" sz="500" dirty="0" err="1"/>
              <a:t>la_bretagne_a_paris</a:t>
            </a:r>
            <a:r>
              <a:rPr lang="en-US" sz="500" dirty="0"/>
              <a:t>/5756505698</a:t>
            </a:r>
          </a:p>
        </p:txBody>
      </p:sp>
    </p:spTree>
    <p:extLst>
      <p:ext uri="{BB962C8B-B14F-4D97-AF65-F5344CB8AC3E}">
        <p14:creationId xmlns:p14="http://schemas.microsoft.com/office/powerpoint/2010/main" val="359527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6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
        <p:nvSpPr>
          <p:cNvPr id="3" name="Rectangle 2"/>
          <p:cNvSpPr/>
          <p:nvPr/>
        </p:nvSpPr>
        <p:spPr>
          <a:xfrm>
            <a:off x="342900" y="1221938"/>
            <a:ext cx="8458200" cy="3693319"/>
          </a:xfrm>
          <a:prstGeom prst="rect">
            <a:avLst/>
          </a:prstGeom>
          <a:solidFill>
            <a:schemeClr val="bg1"/>
          </a:solidFill>
          <a:ln>
            <a:solidFill>
              <a:srgbClr val="7030A0"/>
            </a:solidFill>
          </a:ln>
        </p:spPr>
        <p:txBody>
          <a:bodyPr wrap="square">
            <a:spAutoFit/>
          </a:bodyPr>
          <a:lstStyle/>
          <a:p>
            <a:pPr marL="95250" indent="-95250">
              <a:buFont typeface="Arial" pitchFamily="34" charset="0"/>
              <a:buChar char="•"/>
            </a:pPr>
            <a:endParaRPr lang="en-AU" dirty="0"/>
          </a:p>
          <a:p>
            <a:pPr marL="95250" indent="-95250">
              <a:buFont typeface="Arial" pitchFamily="34" charset="0"/>
              <a:buChar char="•"/>
            </a:pPr>
            <a:endParaRPr lang="en-AU" sz="1000" dirty="0"/>
          </a:p>
          <a:p>
            <a:pPr marL="285750" indent="-285750">
              <a:buFont typeface="Arial" panose="020B0604020202020204" pitchFamily="34" charset="0"/>
              <a:buChar char="•"/>
            </a:pPr>
            <a:r>
              <a:rPr lang="en-AU" dirty="0"/>
              <a:t>A short task oriented phrase which directs a performers attention to task relevant stimuli in order to enhance performance</a:t>
            </a:r>
          </a:p>
          <a:p>
            <a:pPr marL="285750" indent="-285750">
              <a:buFont typeface="Arial" panose="020B0604020202020204" pitchFamily="34" charset="0"/>
              <a:buChar char="•"/>
            </a:pPr>
            <a:r>
              <a:rPr lang="en-AU" dirty="0"/>
              <a:t>Instruction and feedback provide information to the performer about what is being done correctly and incorrectly.</a:t>
            </a:r>
          </a:p>
          <a:p>
            <a:pPr marL="285750" indent="-285750">
              <a:buFont typeface="Arial" panose="020B0604020202020204" pitchFamily="34" charset="0"/>
              <a:buChar char="•"/>
            </a:pPr>
            <a:r>
              <a:rPr lang="en-AU" dirty="0"/>
              <a:t>Verbal cues can increase in complexity and specificity as the performer becomes more experienced.</a:t>
            </a:r>
          </a:p>
          <a:p>
            <a:pPr marL="285750" indent="-285750">
              <a:buFont typeface="Arial" panose="020B0604020202020204" pitchFamily="34" charset="0"/>
              <a:buChar char="•"/>
            </a:pPr>
            <a:r>
              <a:rPr lang="en-AU" dirty="0"/>
              <a:t>Coaches and players can use verbal cues immediately prior to performance to focus on key points.</a:t>
            </a:r>
          </a:p>
          <a:p>
            <a:pPr marL="742950" lvl="1" indent="-285750">
              <a:buFont typeface="Cambria Math" panose="02040503050406030204" pitchFamily="18" charset="0"/>
              <a:buChar char="⎯"/>
            </a:pPr>
            <a:r>
              <a:rPr lang="en-AU" dirty="0"/>
              <a:t>E.g. a young footballer might say the words ‘through the ball’ to focus their movements when kicking</a:t>
            </a:r>
          </a:p>
          <a:p>
            <a:pPr marL="285750" indent="-285750">
              <a:buFont typeface="Arial" panose="020B0604020202020204" pitchFamily="34" charset="0"/>
              <a:buChar char="•"/>
            </a:pPr>
            <a:r>
              <a:rPr lang="en-AU" dirty="0"/>
              <a:t>Positive verbal cues can motivate performers. </a:t>
            </a:r>
          </a:p>
        </p:txBody>
      </p:sp>
      <p:sp>
        <p:nvSpPr>
          <p:cNvPr id="9" name="TextBox 8">
            <a:extLst>
              <a:ext uri="{FF2B5EF4-FFF2-40B4-BE49-F238E27FC236}">
                <a16:creationId xmlns:a16="http://schemas.microsoft.com/office/drawing/2014/main" id="{FA375C04-0B74-6043-8533-2436F2853923}"/>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TYPES OF CUES</a:t>
            </a:r>
          </a:p>
        </p:txBody>
      </p:sp>
      <p:sp>
        <p:nvSpPr>
          <p:cNvPr id="10" name="Rectangle 9">
            <a:extLst>
              <a:ext uri="{FF2B5EF4-FFF2-40B4-BE49-F238E27FC236}">
                <a16:creationId xmlns:a16="http://schemas.microsoft.com/office/drawing/2014/main" id="{FC2898F8-5B5A-824C-955D-C3806E57AEAF}"/>
              </a:ext>
            </a:extLst>
          </p:cNvPr>
          <p:cNvSpPr/>
          <p:nvPr/>
        </p:nvSpPr>
        <p:spPr>
          <a:xfrm>
            <a:off x="365202" y="1244240"/>
            <a:ext cx="1535357" cy="369332"/>
          </a:xfrm>
          <a:prstGeom prst="rect">
            <a:avLst/>
          </a:prstGeom>
          <a:solidFill>
            <a:srgbClr val="FFC000"/>
          </a:solidFill>
          <a:ln>
            <a:solidFill>
              <a:schemeClr val="tx1"/>
            </a:solidFill>
          </a:ln>
        </p:spPr>
        <p:txBody>
          <a:bodyPr wrap="none">
            <a:spAutoFit/>
          </a:bodyPr>
          <a:lstStyle/>
          <a:p>
            <a:pPr marL="95250" indent="-95250"/>
            <a:r>
              <a:rPr lang="en-AU" b="1" dirty="0"/>
              <a:t>2. Verbal Cues</a:t>
            </a:r>
          </a:p>
        </p:txBody>
      </p:sp>
      <p:sp>
        <p:nvSpPr>
          <p:cNvPr id="11" name="Footer Placeholder 3">
            <a:extLst>
              <a:ext uri="{FF2B5EF4-FFF2-40B4-BE49-F238E27FC236}">
                <a16:creationId xmlns:a16="http://schemas.microsoft.com/office/drawing/2014/main" id="{3AAB22D5-990A-2940-8C6C-F62CF526370A}"/>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8B4F52A0-D4C7-5447-B3B8-01EC6BB36F6F}"/>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9A5233D7-D92C-B64C-856E-A526A0510B67}"/>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0770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685800"/>
            <a:ext cx="8645910" cy="3693319"/>
          </a:xfrm>
          <a:prstGeom prst="rect">
            <a:avLst/>
          </a:prstGeom>
          <a:solidFill>
            <a:schemeClr val="bg1"/>
          </a:solidFill>
          <a:ln>
            <a:solidFill>
              <a:srgbClr val="7030A0"/>
            </a:solidFill>
          </a:ln>
        </p:spPr>
        <p:txBody>
          <a:bodyPr wrap="square" rtlCol="0">
            <a:spAutoFit/>
          </a:bodyPr>
          <a:lstStyle/>
          <a:p>
            <a:endParaRPr lang="en-AU" dirty="0"/>
          </a:p>
          <a:p>
            <a:endParaRPr lang="en-AU" sz="1000" dirty="0"/>
          </a:p>
          <a:p>
            <a:pPr marL="285750" indent="-285750">
              <a:buFont typeface="Arial" panose="020B0604020202020204" pitchFamily="34" charset="0"/>
              <a:buChar char="•"/>
            </a:pPr>
            <a:r>
              <a:rPr lang="en-AU" dirty="0"/>
              <a:t>Proprioception is internal feedback which comes from sensory receptors – called “proprioceptors” ⎯ found in joints, tendons and muscles.</a:t>
            </a:r>
          </a:p>
          <a:p>
            <a:pPr marL="285750" indent="-285750">
              <a:buFont typeface="Arial" panose="020B0604020202020204" pitchFamily="34" charset="0"/>
              <a:buChar char="•"/>
            </a:pPr>
            <a:r>
              <a:rPr lang="en-AU" dirty="0"/>
              <a:t>Proprioceptors send information to the central nervous system detailing position, posture, equilibrium, and internal conditions of the body.  </a:t>
            </a:r>
          </a:p>
          <a:p>
            <a:pPr marL="285750" indent="-285750">
              <a:buFont typeface="Arial" panose="020B0604020202020204" pitchFamily="34" charset="0"/>
              <a:buChar char="•"/>
            </a:pPr>
            <a:r>
              <a:rPr lang="en-AU" u="sng" dirty="0"/>
              <a:t>Equilibrium</a:t>
            </a:r>
            <a:r>
              <a:rPr lang="en-AU" dirty="0"/>
              <a:t> relates to the balance and positioning of the body. A performer uses this information to detect and correct errors and to adjust their body position if required</a:t>
            </a:r>
          </a:p>
          <a:p>
            <a:pPr marL="742950" lvl="1" indent="-285750">
              <a:buFont typeface="Cambria Math" panose="02040503050406030204" pitchFamily="18" charset="0"/>
              <a:buChar char="⎯"/>
            </a:pPr>
            <a:r>
              <a:rPr lang="en-AU" dirty="0"/>
              <a:t>e.g. a gymnast on a balance beam can feel a loss of balance and re-distributes her body weight to correct the error.</a:t>
            </a:r>
          </a:p>
          <a:p>
            <a:pPr marL="285750" indent="-285750">
              <a:buFont typeface="Arial" panose="020B0604020202020204" pitchFamily="34" charset="0"/>
              <a:buChar char="•"/>
            </a:pPr>
            <a:r>
              <a:rPr lang="en-AU" dirty="0"/>
              <a:t>Proprioceptive cues help the central nervous system to control the force, speed and position of the body. Players can use this information to change their next performance if required. </a:t>
            </a:r>
          </a:p>
        </p:txBody>
      </p:sp>
      <p:sp>
        <p:nvSpPr>
          <p:cNvPr id="8" name="Slide Number Placeholder 7"/>
          <p:cNvSpPr>
            <a:spLocks noGrp="1"/>
          </p:cNvSpPr>
          <p:nvPr>
            <p:ph type="sldNum" sz="quarter" idx="12"/>
          </p:nvPr>
        </p:nvSpPr>
        <p:spPr>
          <a:xfrm>
            <a:off x="7010399" y="6568222"/>
            <a:ext cx="2133600" cy="365125"/>
          </a:xfrm>
        </p:spPr>
        <p:txBody>
          <a:bodyPr/>
          <a:lstStyle/>
          <a:p>
            <a:fld id="{B6F15528-21DE-4FAA-801E-634DDDAF4B2B}" type="slidenum">
              <a:rPr lang="en-US" smtClean="0"/>
              <a:pPr/>
              <a:t>59</a:t>
            </a:fld>
            <a:endParaRPr lang="en-US"/>
          </a:p>
        </p:txBody>
      </p:sp>
      <p:sp>
        <p:nvSpPr>
          <p:cNvPr id="12" name="TextBox 11"/>
          <p:cNvSpPr txBox="1"/>
          <p:nvPr/>
        </p:nvSpPr>
        <p:spPr>
          <a:xfrm>
            <a:off x="838200" y="4694872"/>
            <a:ext cx="3276598" cy="1477328"/>
          </a:xfrm>
          <a:prstGeom prst="rect">
            <a:avLst/>
          </a:prstGeom>
          <a:solidFill>
            <a:srgbClr val="FA12CE"/>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en-AU" dirty="0"/>
              <a:t>Surfing requires the performer to change their body position to maintain balance during the ride. This information comes from proprioceptors.</a:t>
            </a:r>
          </a:p>
        </p:txBody>
      </p:sp>
      <p:sp>
        <p:nvSpPr>
          <p:cNvPr id="14" name="TextBox 13">
            <a:extLst>
              <a:ext uri="{FF2B5EF4-FFF2-40B4-BE49-F238E27FC236}">
                <a16:creationId xmlns:a16="http://schemas.microsoft.com/office/drawing/2014/main" id="{987CB69B-BA11-9040-B8AE-A6BA991B9878}"/>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TYPES OF CUES</a:t>
            </a:r>
          </a:p>
        </p:txBody>
      </p:sp>
      <p:sp>
        <p:nvSpPr>
          <p:cNvPr id="2" name="Rectangle 1">
            <a:extLst>
              <a:ext uri="{FF2B5EF4-FFF2-40B4-BE49-F238E27FC236}">
                <a16:creationId xmlns:a16="http://schemas.microsoft.com/office/drawing/2014/main" id="{84C5062C-7573-D241-A4E7-1691E48E01BB}"/>
              </a:ext>
            </a:extLst>
          </p:cNvPr>
          <p:cNvSpPr/>
          <p:nvPr/>
        </p:nvSpPr>
        <p:spPr>
          <a:xfrm>
            <a:off x="258980" y="710477"/>
            <a:ext cx="2323649" cy="369332"/>
          </a:xfrm>
          <a:prstGeom prst="rect">
            <a:avLst/>
          </a:prstGeom>
          <a:solidFill>
            <a:srgbClr val="FFC000"/>
          </a:solidFill>
          <a:ln>
            <a:solidFill>
              <a:schemeClr val="tx1"/>
            </a:solidFill>
          </a:ln>
        </p:spPr>
        <p:txBody>
          <a:bodyPr wrap="none">
            <a:spAutoFit/>
          </a:bodyPr>
          <a:lstStyle/>
          <a:p>
            <a:r>
              <a:rPr lang="en-AU" b="1" dirty="0"/>
              <a:t>3. Proprioceptive Cues</a:t>
            </a:r>
          </a:p>
        </p:txBody>
      </p:sp>
      <p:pic>
        <p:nvPicPr>
          <p:cNvPr id="1026" name="Picture 2" descr="Image result for surfing">
            <a:extLst>
              <a:ext uri="{FF2B5EF4-FFF2-40B4-BE49-F238E27FC236}">
                <a16:creationId xmlns:a16="http://schemas.microsoft.com/office/drawing/2014/main" id="{88F4D95E-BD8D-9F45-8F90-1ED32D6710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8117" y="4445694"/>
            <a:ext cx="4066126" cy="22897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CB10C1-6A5B-B646-B68F-F1621EC05B3E}"/>
              </a:ext>
            </a:extLst>
          </p:cNvPr>
          <p:cNvSpPr/>
          <p:nvPr/>
        </p:nvSpPr>
        <p:spPr>
          <a:xfrm>
            <a:off x="4724399" y="6709665"/>
            <a:ext cx="2286000" cy="184666"/>
          </a:xfrm>
          <a:prstGeom prst="rect">
            <a:avLst/>
          </a:prstGeom>
        </p:spPr>
        <p:txBody>
          <a:bodyPr wrap="square">
            <a:spAutoFit/>
          </a:bodyPr>
          <a:lstStyle/>
          <a:p>
            <a:r>
              <a:rPr lang="en-US" sz="600" dirty="0"/>
              <a:t>https://</a:t>
            </a:r>
            <a:r>
              <a:rPr lang="en-US" sz="600" dirty="0" err="1"/>
              <a:t>www.flickr.com</a:t>
            </a:r>
            <a:r>
              <a:rPr lang="en-US" sz="600" dirty="0"/>
              <a:t>/photos/</a:t>
            </a:r>
            <a:r>
              <a:rPr lang="en-US" sz="600" dirty="0" err="1"/>
              <a:t>blachswan</a:t>
            </a:r>
            <a:r>
              <a:rPr lang="en-US" sz="600" dirty="0"/>
              <a:t>/33888138506</a:t>
            </a:r>
          </a:p>
        </p:txBody>
      </p:sp>
      <p:sp>
        <p:nvSpPr>
          <p:cNvPr id="15" name="Footer Placeholder 3">
            <a:extLst>
              <a:ext uri="{FF2B5EF4-FFF2-40B4-BE49-F238E27FC236}">
                <a16:creationId xmlns:a16="http://schemas.microsoft.com/office/drawing/2014/main" id="{A77721FA-EE7A-9F44-825B-602598628A96}"/>
              </a:ext>
            </a:extLst>
          </p:cNvPr>
          <p:cNvSpPr>
            <a:spLocks noGrp="1"/>
          </p:cNvSpPr>
          <p:nvPr>
            <p:ph type="ftr" sz="quarter" idx="11"/>
          </p:nvPr>
        </p:nvSpPr>
        <p:spPr>
          <a:xfrm>
            <a:off x="2299009" y="6400954"/>
            <a:ext cx="2895600" cy="365125"/>
          </a:xfrm>
        </p:spPr>
        <p:txBody>
          <a:bodyPr/>
          <a:lstStyle/>
          <a:p>
            <a:r>
              <a:rPr lang="en-US"/>
              <a:t>©PE STUDIES RESOURCES</a:t>
            </a:r>
          </a:p>
        </p:txBody>
      </p:sp>
      <p:pic>
        <p:nvPicPr>
          <p:cNvPr id="16" name="Picture 2" descr="C:\Program Files\Microsoft Office\MEDIA\CAGCAT10\j0185604.wmf">
            <a:hlinkClick r:id="rId3" action="ppaction://hlinksldjump"/>
            <a:extLst>
              <a:ext uri="{FF2B5EF4-FFF2-40B4-BE49-F238E27FC236}">
                <a16:creationId xmlns:a16="http://schemas.microsoft.com/office/drawing/2014/main" id="{CD9908EF-175C-BB43-8426-A2019224B9C5}"/>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7" name="TextBox 16">
            <a:hlinkClick r:id="rId3" action="ppaction://hlinksldjump"/>
            <a:extLst>
              <a:ext uri="{FF2B5EF4-FFF2-40B4-BE49-F238E27FC236}">
                <a16:creationId xmlns:a16="http://schemas.microsoft.com/office/drawing/2014/main" id="{EAEC23DB-BA0D-844F-9F21-BDB452479984}"/>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342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7A362A-0EA4-4525-B659-B9D0505829F4}"/>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F88A60D5-CAE1-49DE-A974-B5B10DC8B116}"/>
              </a:ext>
            </a:extLst>
          </p:cNvPr>
          <p:cNvSpPr>
            <a:spLocks noGrp="1"/>
          </p:cNvSpPr>
          <p:nvPr>
            <p:ph type="sldNum" sz="quarter" idx="12"/>
          </p:nvPr>
        </p:nvSpPr>
        <p:spPr/>
        <p:txBody>
          <a:bodyPr/>
          <a:lstStyle/>
          <a:p>
            <a:fld id="{9B5CFCF4-B172-4E71-8694-052B86E59B98}" type="slidenum">
              <a:rPr lang="en-US" smtClean="0"/>
              <a:pPr/>
              <a:t>6</a:t>
            </a:fld>
            <a:endParaRPr lang="en-US"/>
          </a:p>
        </p:txBody>
      </p:sp>
      <p:graphicFrame>
        <p:nvGraphicFramePr>
          <p:cNvPr id="6" name="Diagram 5">
            <a:extLst>
              <a:ext uri="{FF2B5EF4-FFF2-40B4-BE49-F238E27FC236}">
                <a16:creationId xmlns:a16="http://schemas.microsoft.com/office/drawing/2014/main" id="{5AC7F46D-5F09-4C45-9F78-F4916F536F91}"/>
              </a:ext>
            </a:extLst>
          </p:cNvPr>
          <p:cNvGraphicFramePr/>
          <p:nvPr>
            <p:extLst>
              <p:ext uri="{D42A27DB-BD31-4B8C-83A1-F6EECF244321}">
                <p14:modId xmlns:p14="http://schemas.microsoft.com/office/powerpoint/2010/main" val="1947021090"/>
              </p:ext>
            </p:extLst>
          </p:nvPr>
        </p:nvGraphicFramePr>
        <p:xfrm>
          <a:off x="107504" y="476672"/>
          <a:ext cx="8748464"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2AC320C0-5AB2-4FA7-B7F6-3341314456BE}"/>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pic>
        <p:nvPicPr>
          <p:cNvPr id="8" name="Picture 2" descr="C:\Program Files\Microsoft Office\MEDIA\CAGCAT10\j0185604.wmf">
            <a:hlinkClick r:id="rId7" action="ppaction://hlinksldjump"/>
            <a:extLst>
              <a:ext uri="{FF2B5EF4-FFF2-40B4-BE49-F238E27FC236}">
                <a16:creationId xmlns:a16="http://schemas.microsoft.com/office/drawing/2014/main" id="{8C8903FA-A34C-4251-B394-2B780A818B5F}"/>
              </a:ext>
            </a:extLst>
          </p:cNvPr>
          <p:cNvPicPr>
            <a:picLocks noChangeAspect="1" noChangeArrowheads="1"/>
          </p:cNvPicPr>
          <p:nvPr/>
        </p:nvPicPr>
        <p:blipFill>
          <a:blip r:embed="rId8" cstate="print"/>
          <a:srcRect/>
          <a:stretch>
            <a:fillRect/>
          </a:stretch>
        </p:blipFill>
        <p:spPr bwMode="auto">
          <a:xfrm>
            <a:off x="152400" y="6189387"/>
            <a:ext cx="457501" cy="457955"/>
          </a:xfrm>
          <a:prstGeom prst="rect">
            <a:avLst/>
          </a:prstGeom>
          <a:noFill/>
        </p:spPr>
      </p:pic>
      <p:sp>
        <p:nvSpPr>
          <p:cNvPr id="9" name="TextBox 8">
            <a:hlinkClick r:id="rId7" action="ppaction://hlinksldjump"/>
            <a:extLst>
              <a:ext uri="{FF2B5EF4-FFF2-40B4-BE49-F238E27FC236}">
                <a16:creationId xmlns:a16="http://schemas.microsoft.com/office/drawing/2014/main" id="{7F2C9802-BB3B-46F3-9913-8C3ABE9C617C}"/>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10472157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723016" y="6492875"/>
            <a:ext cx="2133600" cy="365125"/>
          </a:xfrm>
        </p:spPr>
        <p:txBody>
          <a:bodyPr/>
          <a:lstStyle/>
          <a:p>
            <a:fld id="{B6F15528-21DE-4FAA-801E-634DDDAF4B2B}" type="slidenum">
              <a:rPr lang="en-US" smtClean="0"/>
              <a:pPr/>
              <a:t>60</a:t>
            </a:fld>
            <a:endParaRPr lang="en-US"/>
          </a:p>
        </p:txBody>
      </p:sp>
      <p:sp>
        <p:nvSpPr>
          <p:cNvPr id="3" name="Rectangle 2"/>
          <p:cNvSpPr/>
          <p:nvPr/>
        </p:nvSpPr>
        <p:spPr>
          <a:xfrm>
            <a:off x="381000" y="990600"/>
            <a:ext cx="8475617" cy="2462213"/>
          </a:xfrm>
          <a:prstGeom prst="rect">
            <a:avLst/>
          </a:prstGeom>
          <a:solidFill>
            <a:schemeClr val="bg1"/>
          </a:solidFill>
          <a:ln>
            <a:solidFill>
              <a:srgbClr val="7030A0"/>
            </a:solidFill>
          </a:ln>
        </p:spPr>
        <p:txBody>
          <a:bodyPr wrap="square">
            <a:spAutoFit/>
          </a:bodyPr>
          <a:lstStyle/>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Is information from within the body about how the movement felt and can be used by experienced performers to change their next performance </a:t>
            </a:r>
          </a:p>
          <a:p>
            <a:pPr marL="742950" lvl="1" indent="-285750">
              <a:buFont typeface="Cambria Math" panose="02040503050406030204" pitchFamily="18" charset="0"/>
              <a:buChar char="⎯"/>
            </a:pPr>
            <a:r>
              <a:rPr lang="en-AU" dirty="0"/>
              <a:t>e.g. a golfer who can feel her wrists rolling open during the downswing resulting in a sliced shot will make changes to the next shot. </a:t>
            </a:r>
          </a:p>
          <a:p>
            <a:pPr marL="285750" indent="-285750">
              <a:buFont typeface="Arial" panose="020B0604020202020204" pitchFamily="34" charset="0"/>
              <a:buChar char="•"/>
            </a:pPr>
            <a:r>
              <a:rPr lang="en-AU" dirty="0"/>
              <a:t>Kinaesthetic awareness develops with practice and increasing experience. It increases the ability of the performer to self-detect errors about how the movement felt and make corrections to improve subsequent performances.</a:t>
            </a:r>
          </a:p>
        </p:txBody>
      </p:sp>
      <p:sp>
        <p:nvSpPr>
          <p:cNvPr id="7" name="TextBox 6"/>
          <p:cNvSpPr txBox="1"/>
          <p:nvPr/>
        </p:nvSpPr>
        <p:spPr>
          <a:xfrm>
            <a:off x="1177580" y="4473368"/>
            <a:ext cx="2057400" cy="1200329"/>
          </a:xfrm>
          <a:prstGeom prst="rect">
            <a:avLst/>
          </a:prstGeom>
          <a:solidFill>
            <a:srgbClr val="FF0000"/>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AU" dirty="0">
                <a:solidFill>
                  <a:schemeClr val="bg1"/>
                </a:solidFill>
              </a:rPr>
              <a:t>Elite performers can “feel” how well the movement was performed.</a:t>
            </a:r>
          </a:p>
        </p:txBody>
      </p:sp>
      <p:sp>
        <p:nvSpPr>
          <p:cNvPr id="9" name="TextBox 8">
            <a:extLst>
              <a:ext uri="{FF2B5EF4-FFF2-40B4-BE49-F238E27FC236}">
                <a16:creationId xmlns:a16="http://schemas.microsoft.com/office/drawing/2014/main" id="{1831193C-EA1C-9940-98AC-2765C0978EFE}"/>
              </a:ext>
            </a:extLst>
          </p:cNvPr>
          <p:cNvSpPr txBox="1"/>
          <p:nvPr/>
        </p:nvSpPr>
        <p:spPr>
          <a:xfrm>
            <a:off x="1" y="1"/>
            <a:ext cx="9144000" cy="461665"/>
          </a:xfrm>
          <a:prstGeom prst="rect">
            <a:avLst/>
          </a:prstGeom>
          <a:solidFill>
            <a:srgbClr val="7030A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TYPES OF CUES</a:t>
            </a:r>
          </a:p>
        </p:txBody>
      </p:sp>
      <p:sp>
        <p:nvSpPr>
          <p:cNvPr id="5" name="Rectangle 4">
            <a:extLst>
              <a:ext uri="{FF2B5EF4-FFF2-40B4-BE49-F238E27FC236}">
                <a16:creationId xmlns:a16="http://schemas.microsoft.com/office/drawing/2014/main" id="{0DC9D004-9C03-E340-A792-6EA60B1E8BEA}"/>
              </a:ext>
            </a:extLst>
          </p:cNvPr>
          <p:cNvSpPr/>
          <p:nvPr/>
        </p:nvSpPr>
        <p:spPr>
          <a:xfrm>
            <a:off x="402661" y="1012261"/>
            <a:ext cx="2600648" cy="369332"/>
          </a:xfrm>
          <a:prstGeom prst="rect">
            <a:avLst/>
          </a:prstGeom>
          <a:solidFill>
            <a:srgbClr val="FFC000"/>
          </a:solidFill>
          <a:ln>
            <a:solidFill>
              <a:schemeClr val="tx1"/>
            </a:solidFill>
          </a:ln>
        </p:spPr>
        <p:txBody>
          <a:bodyPr wrap="none">
            <a:spAutoFit/>
          </a:bodyPr>
          <a:lstStyle/>
          <a:p>
            <a:r>
              <a:rPr lang="en-AU" b="1" dirty="0"/>
              <a:t>Kinaesthetic information </a:t>
            </a:r>
          </a:p>
        </p:txBody>
      </p:sp>
      <p:pic>
        <p:nvPicPr>
          <p:cNvPr id="2050" name="Picture 2" descr="Image result for tiger woods">
            <a:extLst>
              <a:ext uri="{FF2B5EF4-FFF2-40B4-BE49-F238E27FC236}">
                <a16:creationId xmlns:a16="http://schemas.microsoft.com/office/drawing/2014/main" id="{3AFF9CBD-99A4-0841-A9B4-E568E2EE1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360" y="3664477"/>
            <a:ext cx="4833256" cy="2808996"/>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3">
            <a:extLst>
              <a:ext uri="{FF2B5EF4-FFF2-40B4-BE49-F238E27FC236}">
                <a16:creationId xmlns:a16="http://schemas.microsoft.com/office/drawing/2014/main" id="{3CF22D67-796C-FD43-81AD-B22F0FDBDE10}"/>
              </a:ext>
            </a:extLst>
          </p:cNvPr>
          <p:cNvSpPr>
            <a:spLocks noGrp="1"/>
          </p:cNvSpPr>
          <p:nvPr>
            <p:ph type="ftr" sz="quarter" idx="11"/>
          </p:nvPr>
        </p:nvSpPr>
        <p:spPr>
          <a:xfrm>
            <a:off x="2992799" y="6464779"/>
            <a:ext cx="2895600" cy="365125"/>
          </a:xfrm>
        </p:spPr>
        <p:txBody>
          <a:bodyPr/>
          <a:lstStyle/>
          <a:p>
            <a:r>
              <a:rPr lang="en-US"/>
              <a:t>©PE STUDIES RESOURCES</a:t>
            </a:r>
          </a:p>
        </p:txBody>
      </p:sp>
      <p:pic>
        <p:nvPicPr>
          <p:cNvPr id="11" name="Picture 2" descr="C:\Program Files\Microsoft Office\MEDIA\CAGCAT10\j0185604.wmf">
            <a:hlinkClick r:id="rId3" action="ppaction://hlinksldjump"/>
            <a:extLst>
              <a:ext uri="{FF2B5EF4-FFF2-40B4-BE49-F238E27FC236}">
                <a16:creationId xmlns:a16="http://schemas.microsoft.com/office/drawing/2014/main" id="{9A487B3E-5C22-F142-AF3B-E791EC19A7A3}"/>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2" name="TextBox 11">
            <a:hlinkClick r:id="rId3" action="ppaction://hlinksldjump"/>
            <a:extLst>
              <a:ext uri="{FF2B5EF4-FFF2-40B4-BE49-F238E27FC236}">
                <a16:creationId xmlns:a16="http://schemas.microsoft.com/office/drawing/2014/main" id="{1D8382B6-BC98-564B-A9F9-398E487090C2}"/>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3CCC62A-1409-A04B-8B54-3897BD0D9220}"/>
              </a:ext>
            </a:extLst>
          </p:cNvPr>
          <p:cNvSpPr/>
          <p:nvPr/>
        </p:nvSpPr>
        <p:spPr>
          <a:xfrm>
            <a:off x="7180217" y="6438652"/>
            <a:ext cx="1963783" cy="169277"/>
          </a:xfrm>
          <a:prstGeom prst="rect">
            <a:avLst/>
          </a:prstGeom>
        </p:spPr>
        <p:txBody>
          <a:bodyPr wrap="square">
            <a:spAutoFit/>
          </a:bodyPr>
          <a:lstStyle/>
          <a:p>
            <a:r>
              <a:rPr lang="en-US" sz="500" dirty="0"/>
              <a:t>https://</a:t>
            </a:r>
            <a:r>
              <a:rPr lang="en-US" sz="500" dirty="0" err="1"/>
              <a:t>www.flickr.com</a:t>
            </a:r>
            <a:r>
              <a:rPr lang="en-US" sz="500" dirty="0"/>
              <a:t>/photos/</a:t>
            </a:r>
            <a:r>
              <a:rPr lang="en-US" sz="500" dirty="0" err="1"/>
              <a:t>keithallison</a:t>
            </a:r>
            <a:r>
              <a:rPr lang="en-US" sz="500" dirty="0"/>
              <a:t>/14319792669</a:t>
            </a:r>
          </a:p>
        </p:txBody>
      </p:sp>
    </p:spTree>
    <p:extLst>
      <p:ext uri="{BB962C8B-B14F-4D97-AF65-F5344CB8AC3E}">
        <p14:creationId xmlns:p14="http://schemas.microsoft.com/office/powerpoint/2010/main" val="4545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200400" y="64928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feedback</a:t>
            </a:r>
          </a:p>
        </p:txBody>
      </p:sp>
      <p:pic>
        <p:nvPicPr>
          <p:cNvPr id="13" name="Picture 2" descr="C:\Program Files\Microsoft Office\MEDIA\CAGCAT10\j0185604.wmf">
            <a:hlinkClick r:id="rId2" action="ppaction://hlinksldjump"/>
            <a:extLst>
              <a:ext uri="{FF2B5EF4-FFF2-40B4-BE49-F238E27FC236}">
                <a16:creationId xmlns:a16="http://schemas.microsoft.com/office/drawing/2014/main" id="{E0723BE6-6C81-45D3-ACD8-EA551C39F2AE}"/>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4" name="TextBox 13">
            <a:hlinkClick r:id="rId2" action="ppaction://hlinksldjump"/>
            <a:extLst>
              <a:ext uri="{FF2B5EF4-FFF2-40B4-BE49-F238E27FC236}">
                <a16:creationId xmlns:a16="http://schemas.microsoft.com/office/drawing/2014/main" id="{62D99AFE-F936-411B-93D4-EF860D5BB3A6}"/>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pic>
        <p:nvPicPr>
          <p:cNvPr id="22" name="Picture 2" descr="Strategy Session by di_the_huntress.">
            <a:extLst>
              <a:ext uri="{FF2B5EF4-FFF2-40B4-BE49-F238E27FC236}">
                <a16:creationId xmlns:a16="http://schemas.microsoft.com/office/drawing/2014/main" id="{AFB7F217-4908-4A7E-9F96-28D2337E1F61}"/>
              </a:ext>
            </a:extLst>
          </p:cNvPr>
          <p:cNvPicPr>
            <a:picLocks noChangeAspect="1" noChangeArrowheads="1"/>
          </p:cNvPicPr>
          <p:nvPr/>
        </p:nvPicPr>
        <p:blipFill>
          <a:blip r:embed="rId4" cstate="print"/>
          <a:srcRect/>
          <a:stretch>
            <a:fillRect/>
          </a:stretch>
        </p:blipFill>
        <p:spPr bwMode="auto">
          <a:xfrm>
            <a:off x="838200" y="3293573"/>
            <a:ext cx="3000153" cy="2796143"/>
          </a:xfrm>
          <a:prstGeom prst="rect">
            <a:avLst/>
          </a:prstGeom>
          <a:noFill/>
        </p:spPr>
      </p:pic>
      <p:sp>
        <p:nvSpPr>
          <p:cNvPr id="23" name="Rectangle 22">
            <a:extLst>
              <a:ext uri="{FF2B5EF4-FFF2-40B4-BE49-F238E27FC236}">
                <a16:creationId xmlns:a16="http://schemas.microsoft.com/office/drawing/2014/main" id="{029DD6B9-3C4F-4563-A141-07823497A6BF}"/>
              </a:ext>
            </a:extLst>
          </p:cNvPr>
          <p:cNvSpPr/>
          <p:nvPr/>
        </p:nvSpPr>
        <p:spPr>
          <a:xfrm>
            <a:off x="881033" y="6108885"/>
            <a:ext cx="2586862" cy="18466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err="1">
                <a:ln>
                  <a:noFill/>
                </a:ln>
                <a:solidFill>
                  <a:prstClr val="black"/>
                </a:solidFill>
                <a:effectLst/>
                <a:uLnTx/>
                <a:uFillTx/>
                <a:latin typeface="Calibri"/>
                <a:ea typeface="+mn-ea"/>
                <a:cs typeface="+mn-cs"/>
              </a:rPr>
              <a:t>www.flickr.com</a:t>
            </a:r>
            <a:r>
              <a:rPr kumimoji="0" lang="en-AU" sz="600" b="0" i="0" u="none" strike="noStrike" kern="1200" cap="none" spc="0" normalizeH="0" baseline="0" noProof="0">
                <a:ln>
                  <a:noFill/>
                </a:ln>
                <a:solidFill>
                  <a:prstClr val="black"/>
                </a:solidFill>
                <a:effectLst/>
                <a:uLnTx/>
                <a:uFillTx/>
                <a:latin typeface="Calibri"/>
                <a:ea typeface="+mn-ea"/>
                <a:cs typeface="+mn-cs"/>
              </a:rPr>
              <a:t>/photos/22863752@N06/2366345767/</a:t>
            </a:r>
          </a:p>
        </p:txBody>
      </p:sp>
      <p:pic>
        <p:nvPicPr>
          <p:cNvPr id="24" name="Picture 7" descr="0G1G3748 by Keith Allison.">
            <a:extLst>
              <a:ext uri="{FF2B5EF4-FFF2-40B4-BE49-F238E27FC236}">
                <a16:creationId xmlns:a16="http://schemas.microsoft.com/office/drawing/2014/main" id="{1A6070E3-4270-477D-B853-40890E8B9E9A}"/>
              </a:ext>
            </a:extLst>
          </p:cNvPr>
          <p:cNvPicPr>
            <a:picLocks noChangeAspect="1" noChangeArrowheads="1"/>
          </p:cNvPicPr>
          <p:nvPr/>
        </p:nvPicPr>
        <p:blipFill>
          <a:blip r:embed="rId5" cstate="print"/>
          <a:srcRect/>
          <a:stretch>
            <a:fillRect/>
          </a:stretch>
        </p:blipFill>
        <p:spPr bwMode="auto">
          <a:xfrm>
            <a:off x="4167963" y="3292825"/>
            <a:ext cx="4380614" cy="2812620"/>
          </a:xfrm>
          <a:prstGeom prst="rect">
            <a:avLst/>
          </a:prstGeom>
          <a:noFill/>
        </p:spPr>
      </p:pic>
      <p:sp>
        <p:nvSpPr>
          <p:cNvPr id="25" name="Rectangle 24">
            <a:extLst>
              <a:ext uri="{FF2B5EF4-FFF2-40B4-BE49-F238E27FC236}">
                <a16:creationId xmlns:a16="http://schemas.microsoft.com/office/drawing/2014/main" id="{2A5BF80B-5158-42C5-8F77-F2CE69B843E7}"/>
              </a:ext>
            </a:extLst>
          </p:cNvPr>
          <p:cNvSpPr/>
          <p:nvPr/>
        </p:nvSpPr>
        <p:spPr>
          <a:xfrm>
            <a:off x="4361795" y="6108885"/>
            <a:ext cx="3727648" cy="18466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err="1">
                <a:ln>
                  <a:noFill/>
                </a:ln>
                <a:solidFill>
                  <a:prstClr val="black"/>
                </a:solidFill>
                <a:effectLst/>
                <a:uLnTx/>
                <a:uFillTx/>
                <a:latin typeface="Calibri"/>
                <a:ea typeface="+mn-ea"/>
                <a:cs typeface="+mn-cs"/>
              </a:rPr>
              <a:t>www.flickr.com</a:t>
            </a:r>
            <a:r>
              <a:rPr kumimoji="0" lang="en-AU" sz="600" b="0" i="0" u="none" strike="noStrike" kern="1200" cap="none" spc="0" normalizeH="0" baseline="0" noProof="0">
                <a:ln>
                  <a:noFill/>
                </a:ln>
                <a:solidFill>
                  <a:prstClr val="black"/>
                </a:solidFill>
                <a:effectLst/>
                <a:uLnTx/>
                <a:uFillTx/>
                <a:latin typeface="Calibri"/>
                <a:ea typeface="+mn-ea"/>
                <a:cs typeface="+mn-cs"/>
              </a:rPr>
              <a:t>/photos/</a:t>
            </a:r>
            <a:r>
              <a:rPr kumimoji="0" lang="en-AU" sz="600" b="0" i="0" u="none" strike="noStrike" kern="1200" cap="none" spc="0" normalizeH="0" baseline="0" noProof="0" err="1">
                <a:ln>
                  <a:noFill/>
                </a:ln>
                <a:solidFill>
                  <a:prstClr val="black"/>
                </a:solidFill>
                <a:effectLst/>
                <a:uLnTx/>
                <a:uFillTx/>
                <a:latin typeface="Calibri"/>
                <a:ea typeface="+mn-ea"/>
                <a:cs typeface="+mn-cs"/>
              </a:rPr>
              <a:t>keithallison</a:t>
            </a:r>
            <a:r>
              <a:rPr kumimoji="0" lang="en-AU" sz="600" b="0" i="0" u="none" strike="noStrike" kern="1200" cap="none" spc="0" normalizeH="0" baseline="0" noProof="0">
                <a:ln>
                  <a:noFill/>
                </a:ln>
                <a:solidFill>
                  <a:prstClr val="black"/>
                </a:solidFill>
                <a:effectLst/>
                <a:uLnTx/>
                <a:uFillTx/>
                <a:latin typeface="Calibri"/>
                <a:ea typeface="+mn-ea"/>
                <a:cs typeface="+mn-cs"/>
              </a:rPr>
              <a:t>/2310504297/in/set-72157604374114541/</a:t>
            </a:r>
          </a:p>
        </p:txBody>
      </p:sp>
      <p:cxnSp>
        <p:nvCxnSpPr>
          <p:cNvPr id="42" name="Straight Connector 41">
            <a:extLst>
              <a:ext uri="{FF2B5EF4-FFF2-40B4-BE49-F238E27FC236}">
                <a16:creationId xmlns:a16="http://schemas.microsoft.com/office/drawing/2014/main" id="{655A1B90-DF85-0C42-B312-CEA0D54ADB8E}"/>
              </a:ext>
            </a:extLst>
          </p:cNvPr>
          <p:cNvCxnSpPr>
            <a:cxnSpLocks noChangeShapeType="1"/>
          </p:cNvCxnSpPr>
          <p:nvPr/>
        </p:nvCxnSpPr>
        <p:spPr bwMode="auto">
          <a:xfrm>
            <a:off x="868045" y="5894705"/>
            <a:ext cx="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3" name="Straight Connector 42">
            <a:extLst>
              <a:ext uri="{FF2B5EF4-FFF2-40B4-BE49-F238E27FC236}">
                <a16:creationId xmlns:a16="http://schemas.microsoft.com/office/drawing/2014/main" id="{1B96A15B-B8E3-7746-A498-E76595E1CE6A}"/>
              </a:ext>
            </a:extLst>
          </p:cNvPr>
          <p:cNvCxnSpPr>
            <a:cxnSpLocks noChangeShapeType="1"/>
          </p:cNvCxnSpPr>
          <p:nvPr/>
        </p:nvCxnSpPr>
        <p:spPr bwMode="auto">
          <a:xfrm>
            <a:off x="958850" y="56299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4" name="Straight Connector 43">
            <a:extLst>
              <a:ext uri="{FF2B5EF4-FFF2-40B4-BE49-F238E27FC236}">
                <a16:creationId xmlns:a16="http://schemas.microsoft.com/office/drawing/2014/main" id="{71660D1D-BA6D-7E47-96D0-8430F997F292}"/>
              </a:ext>
            </a:extLst>
          </p:cNvPr>
          <p:cNvCxnSpPr>
            <a:cxnSpLocks noChangeShapeType="1"/>
          </p:cNvCxnSpPr>
          <p:nvPr/>
        </p:nvCxnSpPr>
        <p:spPr bwMode="auto">
          <a:xfrm flipH="1">
            <a:off x="2011045" y="51771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45" name="Rectangle 32">
            <a:extLst>
              <a:ext uri="{FF2B5EF4-FFF2-40B4-BE49-F238E27FC236}">
                <a16:creationId xmlns:a16="http://schemas.microsoft.com/office/drawing/2014/main" id="{2800E5D2-D467-3143-AF84-2692E56484E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3">
            <a:extLst>
              <a:ext uri="{FF2B5EF4-FFF2-40B4-BE49-F238E27FC236}">
                <a16:creationId xmlns:a16="http://schemas.microsoft.com/office/drawing/2014/main" id="{FAA6F94A-702C-C84C-8112-C791CB897CB9}"/>
              </a:ext>
            </a:extLst>
          </p:cNvPr>
          <p:cNvSpPr>
            <a:spLocks noChangeArrowheads="1"/>
          </p:cNvSpPr>
          <p:nvPr/>
        </p:nvSpPr>
        <p:spPr bwMode="auto">
          <a:xfrm>
            <a:off x="228600" y="53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50" name="Straight Connector 49">
            <a:extLst>
              <a:ext uri="{FF2B5EF4-FFF2-40B4-BE49-F238E27FC236}">
                <a16:creationId xmlns:a16="http://schemas.microsoft.com/office/drawing/2014/main" id="{D68A1C27-7F85-3641-B47F-3D6B78A977A6}"/>
              </a:ext>
            </a:extLst>
          </p:cNvPr>
          <p:cNvCxnSpPr>
            <a:cxnSpLocks noChangeShapeType="1"/>
          </p:cNvCxnSpPr>
          <p:nvPr/>
        </p:nvCxnSpPr>
        <p:spPr bwMode="auto">
          <a:xfrm flipH="1">
            <a:off x="2011045" y="51771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9" name="TextBox 58">
            <a:extLst>
              <a:ext uri="{FF2B5EF4-FFF2-40B4-BE49-F238E27FC236}">
                <a16:creationId xmlns:a16="http://schemas.microsoft.com/office/drawing/2014/main" id="{264D8D6A-5AC7-3C46-B24A-1E5AABC1D521}"/>
              </a:ext>
            </a:extLst>
          </p:cNvPr>
          <p:cNvSpPr txBox="1"/>
          <p:nvPr/>
        </p:nvSpPr>
        <p:spPr>
          <a:xfrm>
            <a:off x="314219" y="903314"/>
            <a:ext cx="8585200" cy="2308324"/>
          </a:xfrm>
          <a:prstGeom prst="rect">
            <a:avLst/>
          </a:prstGeom>
          <a:solidFill>
            <a:schemeClr val="bg1"/>
          </a:solidFill>
          <a:ln>
            <a:solidFill>
              <a:srgbClr val="00B0F0"/>
            </a:solidFill>
          </a:ln>
        </p:spPr>
        <p:txBody>
          <a:bodyPr wrap="square" rtlCol="0">
            <a:spAutoFit/>
          </a:bodyPr>
          <a:lstStyle/>
          <a:p>
            <a:pPr marL="285750" indent="-285750">
              <a:buFont typeface="Arial" panose="020B0604020202020204" pitchFamily="34" charset="0"/>
              <a:buChar char="•"/>
            </a:pPr>
            <a:r>
              <a:rPr lang="en-US" dirty="0">
                <a:highlight>
                  <a:srgbClr val="FFFF00"/>
                </a:highlight>
              </a:rPr>
              <a:t>Purpose of feedback</a:t>
            </a:r>
          </a:p>
          <a:p>
            <a:pPr marL="742950" lvl="1" indent="-285750">
              <a:buFont typeface="Cambria Math" panose="02040503050406030204" pitchFamily="18" charset="0"/>
              <a:buChar char="⎯"/>
            </a:pPr>
            <a:r>
              <a:rPr lang="en-US" dirty="0">
                <a:highlight>
                  <a:srgbClr val="FFFF00"/>
                </a:highlight>
              </a:rPr>
              <a:t>Reinforcement</a:t>
            </a:r>
          </a:p>
          <a:p>
            <a:pPr marL="742950" lvl="1" indent="-285750">
              <a:buFont typeface="Cambria Math" panose="02040503050406030204" pitchFamily="18" charset="0"/>
              <a:buChar char="⎯"/>
            </a:pPr>
            <a:r>
              <a:rPr lang="en-US" dirty="0">
                <a:highlight>
                  <a:srgbClr val="FFFF00"/>
                </a:highlight>
              </a:rPr>
              <a:t>Motivation </a:t>
            </a:r>
          </a:p>
          <a:p>
            <a:pPr marL="285750" indent="-285750">
              <a:buFont typeface="Cambria Math" panose="02040503050406030204" pitchFamily="18" charset="0"/>
              <a:buChar char="⎯"/>
            </a:pPr>
            <a:endParaRPr lang="en-US" dirty="0">
              <a:highlight>
                <a:srgbClr val="FFFF00"/>
              </a:highlight>
            </a:endParaRPr>
          </a:p>
          <a:p>
            <a:pPr marL="285750" indent="-285750">
              <a:buFont typeface="Arial" panose="020B0604020202020204" pitchFamily="34" charset="0"/>
              <a:buChar char="•"/>
            </a:pPr>
            <a:r>
              <a:rPr lang="en-US" dirty="0">
                <a:highlight>
                  <a:srgbClr val="FFFF00"/>
                </a:highlight>
              </a:rPr>
              <a:t>Types of feedback</a:t>
            </a:r>
          </a:p>
          <a:p>
            <a:pPr marL="742950" lvl="1" indent="-285750">
              <a:buFont typeface="Cambria Math" panose="02040503050406030204" pitchFamily="18" charset="0"/>
              <a:buChar char="⎯"/>
            </a:pPr>
            <a:r>
              <a:rPr lang="en-US" dirty="0">
                <a:highlight>
                  <a:srgbClr val="FFFF00"/>
                </a:highlight>
              </a:rPr>
              <a:t>Intrinsic (inherent)</a:t>
            </a:r>
          </a:p>
          <a:p>
            <a:pPr marL="742950" lvl="1" indent="-285750">
              <a:buFont typeface="Cambria Math" panose="02040503050406030204" pitchFamily="18" charset="0"/>
              <a:buChar char="⎯"/>
            </a:pPr>
            <a:r>
              <a:rPr lang="en-US" dirty="0">
                <a:highlight>
                  <a:srgbClr val="FFFF00"/>
                </a:highlight>
              </a:rPr>
              <a:t>Extrinsic (augmented) – terminal, concurrent, verbal, non verbal</a:t>
            </a:r>
          </a:p>
          <a:p>
            <a:pPr marL="285750" indent="-285750">
              <a:buFont typeface="Arial" panose="020B0604020202020204" pitchFamily="34" charset="0"/>
              <a:buChar char="•"/>
            </a:pPr>
            <a:endParaRPr lang="en-US" dirty="0">
              <a:highlight>
                <a:srgbClr val="FFFF00"/>
              </a:highlight>
            </a:endParaRPr>
          </a:p>
        </p:txBody>
      </p:sp>
      <p:sp>
        <p:nvSpPr>
          <p:cNvPr id="15" name="TextBox 14">
            <a:extLst>
              <a:ext uri="{FF2B5EF4-FFF2-40B4-BE49-F238E27FC236}">
                <a16:creationId xmlns:a16="http://schemas.microsoft.com/office/drawing/2014/main" id="{A8F38503-FE57-6547-9872-7B982FCAC089}"/>
              </a:ext>
            </a:extLst>
          </p:cNvPr>
          <p:cNvSpPr txBox="1"/>
          <p:nvPr/>
        </p:nvSpPr>
        <p:spPr>
          <a:xfrm>
            <a:off x="2523197" y="2980155"/>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Tree>
    <p:extLst>
      <p:ext uri="{BB962C8B-B14F-4D97-AF65-F5344CB8AC3E}">
        <p14:creationId xmlns:p14="http://schemas.microsoft.com/office/powerpoint/2010/main" val="2630211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TextBox 3"/>
          <p:cNvSpPr txBox="1"/>
          <p:nvPr/>
        </p:nvSpPr>
        <p:spPr>
          <a:xfrm>
            <a:off x="152400" y="1098291"/>
            <a:ext cx="4653455" cy="4585871"/>
          </a:xfrm>
          <a:prstGeom prst="rect">
            <a:avLst/>
          </a:prstGeom>
          <a:solidFill>
            <a:schemeClr val="bg1"/>
          </a:solid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sng" strike="noStrike" kern="1200" cap="none" spc="0" normalizeH="0" baseline="0" noProof="0" dirty="0">
                <a:ln>
                  <a:noFill/>
                </a:ln>
                <a:solidFill>
                  <a:prstClr val="black"/>
                </a:solidFill>
                <a:effectLst/>
                <a:uLnTx/>
                <a:uFillTx/>
                <a:latin typeface="Calibri"/>
                <a:ea typeface="+mn-ea"/>
                <a:cs typeface="+mn-cs"/>
              </a:rPr>
              <a:t>Feedback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Feedback is the information a performer receives about their performance of a skill. It can be given prior to, during, or after performance.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Feedback is essential to improvement as it allows the performer to compare their current</a:t>
            </a:r>
            <a:r>
              <a:rPr lang="en-AU" dirty="0">
                <a:solidFill>
                  <a:prstClr val="black"/>
                </a:solidFill>
                <a:latin typeface="Calibri"/>
              </a:rPr>
              <a:t> </a:t>
            </a:r>
            <a:r>
              <a:rPr kumimoji="0" lang="en-AU" sz="1800" b="0" i="0" u="none" strike="noStrike" kern="1200" cap="none" spc="0" normalizeH="0" baseline="0" noProof="0" dirty="0">
                <a:ln>
                  <a:noFill/>
                </a:ln>
                <a:solidFill>
                  <a:prstClr val="black"/>
                </a:solidFill>
                <a:effectLst/>
                <a:uLnTx/>
                <a:uFillTx/>
                <a:latin typeface="Calibri"/>
                <a:ea typeface="+mn-ea"/>
                <a:cs typeface="+mn-cs"/>
              </a:rPr>
              <a:t>performance with desired performance.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Without feedback, a performer will not be able to correct errors and make changes to  improve performance with the same speed and proficiency as when feedback is available. </a:t>
            </a:r>
          </a:p>
        </p:txBody>
      </p:sp>
      <p:pic>
        <p:nvPicPr>
          <p:cNvPr id="5" name="Picture 2" descr="Instructions by apesara."/>
          <p:cNvPicPr>
            <a:picLocks noChangeAspect="1" noChangeArrowheads="1"/>
          </p:cNvPicPr>
          <p:nvPr/>
        </p:nvPicPr>
        <p:blipFill>
          <a:blip r:embed="rId2" cstate="print"/>
          <a:srcRect/>
          <a:stretch>
            <a:fillRect/>
          </a:stretch>
        </p:blipFill>
        <p:spPr bwMode="auto">
          <a:xfrm>
            <a:off x="5211590" y="1098291"/>
            <a:ext cx="3646813" cy="4836623"/>
          </a:xfrm>
          <a:prstGeom prst="rect">
            <a:avLst/>
          </a:prstGeom>
          <a:noFill/>
        </p:spPr>
      </p:pic>
      <p:sp>
        <p:nvSpPr>
          <p:cNvPr id="6" name="Rectangle 5"/>
          <p:cNvSpPr/>
          <p:nvPr/>
        </p:nvSpPr>
        <p:spPr>
          <a:xfrm>
            <a:off x="5658003" y="5921995"/>
            <a:ext cx="3200400" cy="18466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dirty="0" err="1">
                <a:ln>
                  <a:noFill/>
                </a:ln>
                <a:solidFill>
                  <a:prstClr val="black"/>
                </a:solidFill>
                <a:effectLst/>
                <a:uLnTx/>
                <a:uFillTx/>
                <a:latin typeface="Calibri"/>
                <a:ea typeface="+mn-ea"/>
                <a:cs typeface="+mn-cs"/>
              </a:rPr>
              <a:t>www.flickr.com</a:t>
            </a:r>
            <a:r>
              <a:rPr kumimoji="0" lang="en-AU" sz="600" b="0" i="0" u="none" strike="noStrike" kern="1200" cap="none" spc="0" normalizeH="0" baseline="0" noProof="0" dirty="0">
                <a:ln>
                  <a:noFill/>
                </a:ln>
                <a:solidFill>
                  <a:prstClr val="black"/>
                </a:solidFill>
                <a:effectLst/>
                <a:uLnTx/>
                <a:uFillTx/>
                <a:latin typeface="Calibri"/>
                <a:ea typeface="+mn-ea"/>
                <a:cs typeface="+mn-cs"/>
              </a:rPr>
              <a:t>/photos/</a:t>
            </a:r>
            <a:r>
              <a:rPr kumimoji="0" lang="en-AU" sz="600" b="0" i="0" u="none" strike="noStrike" kern="1200" cap="none" spc="0" normalizeH="0" baseline="0" noProof="0" dirty="0" err="1">
                <a:ln>
                  <a:noFill/>
                </a:ln>
                <a:solidFill>
                  <a:prstClr val="black"/>
                </a:solidFill>
                <a:effectLst/>
                <a:uLnTx/>
                <a:uFillTx/>
                <a:latin typeface="Calibri"/>
                <a:ea typeface="+mn-ea"/>
                <a:cs typeface="+mn-cs"/>
              </a:rPr>
              <a:t>apesara</a:t>
            </a:r>
            <a:r>
              <a:rPr kumimoji="0" lang="en-AU" sz="600" b="0" i="0" u="none" strike="noStrike" kern="1200" cap="none" spc="0" normalizeH="0" baseline="0" noProof="0" dirty="0">
                <a:ln>
                  <a:noFill/>
                </a:ln>
                <a:solidFill>
                  <a:prstClr val="black"/>
                </a:solidFill>
                <a:effectLst/>
                <a:uLnTx/>
                <a:uFillTx/>
                <a:latin typeface="Calibri"/>
                <a:ea typeface="+mn-ea"/>
                <a:cs typeface="+mn-cs"/>
              </a:rPr>
              <a:t>/2507368305/</a:t>
            </a:r>
          </a:p>
        </p:txBody>
      </p:sp>
      <p:sp>
        <p:nvSpPr>
          <p:cNvPr id="8" name="Footer Placeholder 7"/>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10" name="Picture 2" descr="C:\Program Files\Microsoft Office\MEDIA\CAGCAT10\j0185604.wmf">
            <a:hlinkClick r:id="rId3" action="ppaction://hlinksldjump"/>
            <a:extLst>
              <a:ext uri="{FF2B5EF4-FFF2-40B4-BE49-F238E27FC236}">
                <a16:creationId xmlns:a16="http://schemas.microsoft.com/office/drawing/2014/main" id="{B64ACD57-F9C9-4C28-85EF-8AAE5E72F72C}"/>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1" name="TextBox 10">
            <a:hlinkClick r:id="rId3" action="ppaction://hlinksldjump"/>
            <a:extLst>
              <a:ext uri="{FF2B5EF4-FFF2-40B4-BE49-F238E27FC236}">
                <a16:creationId xmlns:a16="http://schemas.microsoft.com/office/drawing/2014/main" id="{01C491FD-8594-4C24-B543-B9B63A754C1C}"/>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C49680B-F229-8E4C-850E-8477A23CA821}"/>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feedback</a:t>
            </a:r>
          </a:p>
        </p:txBody>
      </p:sp>
    </p:spTree>
    <p:extLst>
      <p:ext uri="{BB962C8B-B14F-4D97-AF65-F5344CB8AC3E}">
        <p14:creationId xmlns:p14="http://schemas.microsoft.com/office/powerpoint/2010/main" val="2238262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0999" y="1828987"/>
            <a:ext cx="8229600" cy="2462213"/>
          </a:xfrm>
          <a:prstGeom prst="rect">
            <a:avLst/>
          </a:prstGeom>
          <a:solidFill>
            <a:schemeClr val="bg1"/>
          </a:solidFill>
          <a:ln>
            <a:solidFill>
              <a:srgbClr val="00B0F0"/>
            </a:solidFill>
          </a:ln>
        </p:spPr>
        <p:txBody>
          <a:bodyPr wrap="square" rtlCol="0">
            <a:spAutoFit/>
          </a:bodyPr>
          <a:lstStyle/>
          <a:p>
            <a:pPr marL="633413" marR="0" lvl="0" algn="l" defTabSz="914400" rtl="0" eaLnBrk="1" fontAlgn="auto" latinLnBrk="0" hangingPunct="1">
              <a:lnSpc>
                <a:spcPct val="100000"/>
              </a:lnSpc>
              <a:spcBef>
                <a:spcPts val="0"/>
              </a:spcBef>
              <a:spcAft>
                <a:spcPts val="0"/>
              </a:spcAft>
              <a:buClrTx/>
              <a:buSzTx/>
              <a:tabLst/>
              <a:defRPr/>
            </a:pPr>
            <a:endParaRPr kumimoji="0" lang="en-US" b="0" i="0" u="sng" strike="noStrike" kern="1200" cap="none" spc="0" normalizeH="0" baseline="0" noProof="0" dirty="0">
              <a:ln>
                <a:noFill/>
              </a:ln>
              <a:solidFill>
                <a:prstClr val="black"/>
              </a:solidFill>
              <a:effectLst/>
              <a:uLnTx/>
              <a:uFillTx/>
              <a:latin typeface="Calibri"/>
              <a:ea typeface="+mn-ea"/>
              <a:cs typeface="+mn-cs"/>
            </a:endParaRPr>
          </a:p>
          <a:p>
            <a:pPr marL="633413" marR="0" lvl="0" algn="l" defTabSz="914400" rtl="0" eaLnBrk="1" fontAlgn="auto" latinLnBrk="0" hangingPunct="1">
              <a:lnSpc>
                <a:spcPct val="100000"/>
              </a:lnSpc>
              <a:spcBef>
                <a:spcPts val="0"/>
              </a:spcBef>
              <a:spcAft>
                <a:spcPts val="0"/>
              </a:spcAft>
              <a:buClrTx/>
              <a:buSzTx/>
              <a:tabLst/>
              <a:defRPr/>
            </a:pPr>
            <a:endParaRPr kumimoji="0" lang="en-US" sz="1000" b="0" i="0" u="sng"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a:ea typeface="+mn-ea"/>
                <a:cs typeface="+mn-cs"/>
              </a:rPr>
              <a:t>A coach can provide feedback which motivates the performer to continue to strive for improvement or to re-assure the performer that progress is happening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a:ea typeface="+mn-ea"/>
                <a:cs typeface="+mn-cs"/>
              </a:rPr>
              <a:t>Motivational feedback must be realistic and has been known to have the following impact on performers</a:t>
            </a:r>
          </a:p>
          <a:p>
            <a:pPr marL="742950" lvl="1" indent="-285750">
              <a:buFont typeface="Cambria Math" panose="02040503050406030204" pitchFamily="18" charset="0"/>
              <a:buChar char="⎯"/>
              <a:defRPr/>
            </a:pPr>
            <a:r>
              <a:rPr lang="en-US" dirty="0">
                <a:solidFill>
                  <a:prstClr val="black"/>
                </a:solidFill>
                <a:latin typeface="Calibri"/>
              </a:rPr>
              <a:t>They are more interested and involved in training</a:t>
            </a:r>
          </a:p>
          <a:p>
            <a:pPr marL="742950" lvl="1" indent="-285750">
              <a:buFont typeface="Cambria Math" panose="02040503050406030204" pitchFamily="18" charset="0"/>
              <a:buChar char="⎯"/>
              <a:defRPr/>
            </a:pPr>
            <a:r>
              <a:rPr kumimoji="0" lang="en-US" b="0" i="0" u="none" strike="noStrike" kern="1200" cap="none" spc="0" normalizeH="0" baseline="0" noProof="0" dirty="0">
                <a:ln>
                  <a:noFill/>
                </a:ln>
                <a:solidFill>
                  <a:prstClr val="black"/>
                </a:solidFill>
                <a:effectLst/>
                <a:uLnTx/>
                <a:uFillTx/>
                <a:latin typeface="Calibri"/>
                <a:ea typeface="+mn-ea"/>
                <a:cs typeface="+mn-cs"/>
              </a:rPr>
              <a:t>Persist longer in learning a skill</a:t>
            </a:r>
          </a:p>
          <a:p>
            <a:pPr marL="742950" lvl="1" indent="-285750">
              <a:buFont typeface="Cambria Math" panose="02040503050406030204" pitchFamily="18" charset="0"/>
              <a:buChar char="⎯"/>
              <a:defRPr/>
            </a:pPr>
            <a:r>
              <a:rPr lang="en-US" dirty="0">
                <a:solidFill>
                  <a:prstClr val="black"/>
                </a:solidFill>
                <a:latin typeface="Calibri"/>
              </a:rPr>
              <a:t>Apply greater effort to learning a skill</a:t>
            </a: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6"/>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4" name="Rectangle 3">
            <a:extLst>
              <a:ext uri="{FF2B5EF4-FFF2-40B4-BE49-F238E27FC236}">
                <a16:creationId xmlns:a16="http://schemas.microsoft.com/office/drawing/2014/main" id="{E6540F5A-E25B-0645-A360-0454CAC2B323}"/>
              </a:ext>
            </a:extLst>
          </p:cNvPr>
          <p:cNvSpPr/>
          <p:nvPr/>
        </p:nvSpPr>
        <p:spPr>
          <a:xfrm>
            <a:off x="380999" y="5029013"/>
            <a:ext cx="8229601" cy="646331"/>
          </a:xfrm>
          <a:prstGeom prst="rect">
            <a:avLst/>
          </a:prstGeom>
          <a:solidFill>
            <a:srgbClr val="FA12CE"/>
          </a:solidFill>
          <a:ln>
            <a:solidFill>
              <a:schemeClr val="tx1"/>
            </a:solidFill>
          </a:ln>
        </p:spPr>
        <p:txBody>
          <a:bodyPr wrap="square">
            <a:spAutoFit/>
          </a:bodyPr>
          <a:lstStyle/>
          <a:p>
            <a:pPr marL="0" marR="0" lvl="0" indent="-8890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a:ea typeface="+mn-ea"/>
                <a:cs typeface="+mn-cs"/>
              </a:rPr>
              <a:t>“You are currently at stage 11.4 in the Beep Test. If you can get to stage 13.5, you will be considered to play in the starting line up.” </a:t>
            </a:r>
          </a:p>
        </p:txBody>
      </p:sp>
      <p:pic>
        <p:nvPicPr>
          <p:cNvPr id="9" name="Picture 2" descr="C:\Program Files\Microsoft Office\MEDIA\CAGCAT10\j0185604.wmf">
            <a:hlinkClick r:id="rId2" action="ppaction://hlinksldjump"/>
            <a:extLst>
              <a:ext uri="{FF2B5EF4-FFF2-40B4-BE49-F238E27FC236}">
                <a16:creationId xmlns:a16="http://schemas.microsoft.com/office/drawing/2014/main" id="{65C9826E-8B4D-E34C-AF77-FEEDBF2846CC}"/>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0" name="TextBox 9">
            <a:hlinkClick r:id="rId2" action="ppaction://hlinksldjump"/>
            <a:extLst>
              <a:ext uri="{FF2B5EF4-FFF2-40B4-BE49-F238E27FC236}">
                <a16:creationId xmlns:a16="http://schemas.microsoft.com/office/drawing/2014/main" id="{3FB84419-DE6B-8C46-90A6-CB19F1E5CE3C}"/>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0BD14D07-5D1C-CF4A-B219-399EDC649A60}"/>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PURPOSE OF feedback</a:t>
            </a:r>
          </a:p>
        </p:txBody>
      </p:sp>
      <p:sp>
        <p:nvSpPr>
          <p:cNvPr id="12" name="TextBox 11">
            <a:extLst>
              <a:ext uri="{FF2B5EF4-FFF2-40B4-BE49-F238E27FC236}">
                <a16:creationId xmlns:a16="http://schemas.microsoft.com/office/drawing/2014/main" id="{882B42DA-08A2-1541-99C0-9891D9D0137A}"/>
              </a:ext>
            </a:extLst>
          </p:cNvPr>
          <p:cNvSpPr txBox="1"/>
          <p:nvPr/>
        </p:nvSpPr>
        <p:spPr>
          <a:xfrm rot="21010866">
            <a:off x="157902" y="963316"/>
            <a:ext cx="2292226" cy="369332"/>
          </a:xfrm>
          <a:prstGeom prst="rect">
            <a:avLst/>
          </a:prstGeom>
          <a:solidFill>
            <a:srgbClr val="FF000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a:ea typeface="+mn-ea"/>
                <a:cs typeface="+mn-cs"/>
              </a:rPr>
              <a:t>Purpose of </a:t>
            </a:r>
            <a:r>
              <a:rPr kumimoji="0" lang="en-US" sz="1800" b="1" i="0" u="none" strike="noStrike" kern="1200" cap="none" spc="0" normalizeH="0" noProof="0" dirty="0">
                <a:ln>
                  <a:noFill/>
                </a:ln>
                <a:solidFill>
                  <a:schemeClr val="bg1"/>
                </a:solidFill>
                <a:effectLst/>
                <a:uLnTx/>
                <a:uFillTx/>
                <a:latin typeface="Calibri"/>
                <a:ea typeface="+mn-ea"/>
                <a:cs typeface="+mn-cs"/>
              </a:rPr>
              <a:t>feedback</a:t>
            </a:r>
            <a:endParaRPr kumimoji="0" lang="en-US" sz="1800" b="1" i="0" u="none" strike="noStrike" kern="1200" cap="none" spc="0" normalizeH="0" baseline="0" noProof="0" dirty="0">
              <a:ln>
                <a:noFill/>
              </a:ln>
              <a:solidFill>
                <a:schemeClr val="bg1"/>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20922D2E-FC9C-484C-A7B8-A860005F3B03}"/>
              </a:ext>
            </a:extLst>
          </p:cNvPr>
          <p:cNvSpPr/>
          <p:nvPr/>
        </p:nvSpPr>
        <p:spPr>
          <a:xfrm>
            <a:off x="419100" y="1869902"/>
            <a:ext cx="3054362" cy="369332"/>
          </a:xfrm>
          <a:prstGeom prst="rect">
            <a:avLst/>
          </a:prstGeom>
          <a:solidFill>
            <a:srgbClr val="FFC24F"/>
          </a:solidFill>
          <a:ln>
            <a:solidFill>
              <a:schemeClr val="tx1"/>
            </a:solidFill>
          </a:ln>
        </p:spPr>
        <p:txBody>
          <a:bodyPr wrap="none">
            <a:spAutoFit/>
          </a:bodyPr>
          <a:lstStyle/>
          <a:p>
            <a:pPr lvl="0">
              <a:defRPr/>
            </a:pPr>
            <a:r>
              <a:rPr lang="en-US" b="1" dirty="0"/>
              <a:t>1.   To motivate the performer</a:t>
            </a:r>
          </a:p>
        </p:txBody>
      </p:sp>
    </p:spTree>
    <p:extLst>
      <p:ext uri="{BB962C8B-B14F-4D97-AF65-F5344CB8AC3E}">
        <p14:creationId xmlns:p14="http://schemas.microsoft.com/office/powerpoint/2010/main" val="33962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2" grpId="0" animBg="1"/>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034" y="843421"/>
            <a:ext cx="8779932" cy="2185214"/>
          </a:xfrm>
          <a:prstGeom prst="rect">
            <a:avLst/>
          </a:prstGeom>
          <a:solidFill>
            <a:schemeClr val="bg1"/>
          </a:solidFill>
          <a:ln>
            <a:solidFill>
              <a:srgbClr val="00B0F0"/>
            </a:solidFill>
          </a:ln>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a:ea typeface="+mn-ea"/>
                <a:cs typeface="+mn-cs"/>
              </a:rPr>
              <a:t>Feedback can be used to reinforce learning or performance which increases the chances of the behaviour being repeated.</a:t>
            </a:r>
          </a:p>
          <a:p>
            <a:pPr marL="800100" lvl="1" indent="-342900">
              <a:buFont typeface="Cambria Math" panose="02040503050406030204" pitchFamily="18" charset="0"/>
              <a:buChar char="⎯"/>
              <a:defRPr/>
            </a:pPr>
            <a:r>
              <a:rPr lang="en-US" dirty="0">
                <a:solidFill>
                  <a:prstClr val="black"/>
                </a:solidFill>
              </a:rPr>
              <a:t>This is particularly important for individuals in the Cognitive stage of learning as they begin to understand the demands of the task</a:t>
            </a:r>
          </a:p>
          <a:p>
            <a:pPr marL="800100" lvl="1" indent="-342900">
              <a:buFont typeface="Cambria Math" panose="02040503050406030204" pitchFamily="18" charset="0"/>
              <a:buChar char="⎯"/>
              <a:defRPr/>
            </a:pPr>
            <a:r>
              <a:rPr lang="en-US" dirty="0">
                <a:solidFill>
                  <a:prstClr val="black"/>
                </a:solidFill>
              </a:rPr>
              <a:t>Positive feedback should be included in the feedback as should some words of encouragement to maintain motivation levels.</a:t>
            </a: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Footer Placeholder 8"/>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10" name="TextBox 9"/>
          <p:cNvSpPr txBox="1"/>
          <p:nvPr/>
        </p:nvSpPr>
        <p:spPr>
          <a:xfrm>
            <a:off x="4723349" y="4038174"/>
            <a:ext cx="4160447" cy="1477328"/>
          </a:xfrm>
          <a:prstGeom prst="rect">
            <a:avLst/>
          </a:prstGeom>
          <a:solidFill>
            <a:srgbClr val="FF0000"/>
          </a:solid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“You played really well today because you looked for a team mate to pass the ball to, just like at training, instead of just kicking it without looking first. Really good effort – well done.”</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E256188C-F7E6-0742-9570-108733F54166}"/>
              </a:ext>
            </a:extLst>
          </p:cNvPr>
          <p:cNvPicPr>
            <a:picLocks noChangeAspect="1" noChangeArrowheads="1"/>
          </p:cNvPicPr>
          <p:nvPr/>
        </p:nvPicPr>
        <p:blipFill>
          <a:blip r:embed="rId3" cstate="print"/>
          <a:srcRect/>
          <a:stretch>
            <a:fillRect/>
          </a:stretch>
        </p:blipFill>
        <p:spPr bwMode="auto">
          <a:xfrm>
            <a:off x="89770" y="6239491"/>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63EE20B3-DB24-3144-853C-17B1FC1E47B5}"/>
              </a:ext>
            </a:extLst>
          </p:cNvPr>
          <p:cNvSpPr txBox="1"/>
          <p:nvPr/>
        </p:nvSpPr>
        <p:spPr>
          <a:xfrm>
            <a:off x="-62630" y="6621246"/>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6CD49318-16F7-964F-A8D4-62C9806ABC49}"/>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lvl="0" algn="ctr">
              <a:defRPr/>
            </a:pPr>
            <a:r>
              <a:rPr lang="en-GB" sz="2400" b="1" cap="all" dirty="0">
                <a:solidFill>
                  <a:prstClr val="white"/>
                </a:solidFill>
              </a:rPr>
              <a:t>PURPOSE OF feedback</a:t>
            </a:r>
          </a:p>
        </p:txBody>
      </p:sp>
      <p:sp>
        <p:nvSpPr>
          <p:cNvPr id="3" name="Rectangle 2">
            <a:extLst>
              <a:ext uri="{FF2B5EF4-FFF2-40B4-BE49-F238E27FC236}">
                <a16:creationId xmlns:a16="http://schemas.microsoft.com/office/drawing/2014/main" id="{368CC262-3497-A74B-B56E-04612CC312E1}"/>
              </a:ext>
            </a:extLst>
          </p:cNvPr>
          <p:cNvSpPr/>
          <p:nvPr/>
        </p:nvSpPr>
        <p:spPr>
          <a:xfrm>
            <a:off x="208161" y="869411"/>
            <a:ext cx="4864730" cy="369332"/>
          </a:xfrm>
          <a:prstGeom prst="rect">
            <a:avLst/>
          </a:prstGeom>
          <a:solidFill>
            <a:srgbClr val="FFC24F"/>
          </a:solidFill>
          <a:ln>
            <a:solidFill>
              <a:schemeClr val="tx1"/>
            </a:solidFill>
          </a:ln>
        </p:spPr>
        <p:txBody>
          <a:bodyPr wrap="none">
            <a:spAutoFit/>
          </a:bodyPr>
          <a:lstStyle/>
          <a:p>
            <a:pPr lvl="0">
              <a:defRPr/>
            </a:pPr>
            <a:r>
              <a:rPr lang="en-US" b="1" dirty="0"/>
              <a:t>2.   To reinforce learning and provide information</a:t>
            </a:r>
          </a:p>
        </p:txBody>
      </p:sp>
      <p:pic>
        <p:nvPicPr>
          <p:cNvPr id="6" name="Picture 2" descr="Image result for female soccer">
            <a:extLst>
              <a:ext uri="{FF2B5EF4-FFF2-40B4-BE49-F238E27FC236}">
                <a16:creationId xmlns:a16="http://schemas.microsoft.com/office/drawing/2014/main" id="{0A36640D-75D1-544E-8621-F14050C7C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61" y="3361001"/>
            <a:ext cx="4385049" cy="28316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33C96A0-AABC-FD4B-B81A-680EA909D49E}"/>
              </a:ext>
            </a:extLst>
          </p:cNvPr>
          <p:cNvSpPr/>
          <p:nvPr/>
        </p:nvSpPr>
        <p:spPr>
          <a:xfrm>
            <a:off x="2916320" y="6148225"/>
            <a:ext cx="1807029" cy="184666"/>
          </a:xfrm>
          <a:prstGeom prst="rect">
            <a:avLst/>
          </a:prstGeom>
        </p:spPr>
        <p:txBody>
          <a:bodyPr wrap="square">
            <a:spAutoFit/>
          </a:bodyPr>
          <a:lstStyle/>
          <a:p>
            <a:r>
              <a:rPr lang="en-US" sz="600" dirty="0"/>
              <a:t>https://</a:t>
            </a:r>
            <a:r>
              <a:rPr lang="en-US" sz="600" dirty="0" err="1"/>
              <a:t>www.flickr.com</a:t>
            </a:r>
            <a:r>
              <a:rPr lang="en-US" sz="600" dirty="0"/>
              <a:t>/photos/</a:t>
            </a:r>
            <a:r>
              <a:rPr lang="en-US" sz="600" dirty="0" err="1"/>
              <a:t>ufv</a:t>
            </a:r>
            <a:r>
              <a:rPr lang="en-US" sz="600" dirty="0"/>
              <a:t>/9906275783/</a:t>
            </a:r>
          </a:p>
        </p:txBody>
      </p:sp>
    </p:spTree>
    <p:extLst>
      <p:ext uri="{BB962C8B-B14F-4D97-AF65-F5344CB8AC3E}">
        <p14:creationId xmlns:p14="http://schemas.microsoft.com/office/powerpoint/2010/main" val="7475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034" y="671683"/>
            <a:ext cx="8779932" cy="2185214"/>
          </a:xfrm>
          <a:prstGeom prst="rect">
            <a:avLst/>
          </a:prstGeom>
          <a:solidFill>
            <a:schemeClr val="bg1"/>
          </a:solidFill>
          <a:ln>
            <a:solidFill>
              <a:srgbClr val="00B0F0"/>
            </a:solidFill>
          </a:ln>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a:p>
            <a:pPr marL="342900" indent="-342900">
              <a:buFont typeface="Arial" panose="020B0604020202020204" pitchFamily="34" charset="0"/>
              <a:buChar char="•"/>
              <a:defRPr/>
            </a:pPr>
            <a:r>
              <a:rPr lang="en-US" dirty="0">
                <a:solidFill>
                  <a:prstClr val="black"/>
                </a:solidFill>
              </a:rPr>
              <a:t>Feedback can also be given to the performer aimed at changing aspects of their performance. </a:t>
            </a:r>
          </a:p>
          <a:p>
            <a:pPr marL="800100" lvl="1" indent="-342900">
              <a:buFont typeface="Cambria Math" panose="02040503050406030204" pitchFamily="18" charset="0"/>
              <a:buChar char="⎯"/>
              <a:defRPr/>
            </a:pPr>
            <a:r>
              <a:rPr lang="en-US" dirty="0">
                <a:solidFill>
                  <a:prstClr val="black"/>
                </a:solidFill>
                <a:latin typeface="Calibri"/>
              </a:rPr>
              <a:t>By providing information about what was performed correctly and incorrectly during the previous performance, the athlete can make the necessary changes to improve their next attempt</a:t>
            </a: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800100" lvl="1" indent="-342900">
              <a:buFont typeface="Cambria Math" panose="02040503050406030204" pitchFamily="18" charset="0"/>
              <a:buChar char="⎯"/>
              <a:defRPr/>
            </a:pPr>
            <a:r>
              <a:rPr lang="en-US" dirty="0">
                <a:solidFill>
                  <a:prstClr val="black"/>
                </a:solidFill>
              </a:rPr>
              <a:t>Feedback is often provided using video analysis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Footer Placeholder 8"/>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E256188C-F7E6-0742-9570-108733F54166}"/>
              </a:ext>
            </a:extLst>
          </p:cNvPr>
          <p:cNvPicPr>
            <a:picLocks noChangeAspect="1" noChangeArrowheads="1"/>
          </p:cNvPicPr>
          <p:nvPr/>
        </p:nvPicPr>
        <p:blipFill>
          <a:blip r:embed="rId3" cstate="print"/>
          <a:srcRect/>
          <a:stretch>
            <a:fillRect/>
          </a:stretch>
        </p:blipFill>
        <p:spPr bwMode="auto">
          <a:xfrm>
            <a:off x="89770" y="6239491"/>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63EE20B3-DB24-3144-853C-17B1FC1E47B5}"/>
              </a:ext>
            </a:extLst>
          </p:cNvPr>
          <p:cNvSpPr txBox="1"/>
          <p:nvPr/>
        </p:nvSpPr>
        <p:spPr>
          <a:xfrm>
            <a:off x="-62630" y="6621246"/>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6CD49318-16F7-964F-A8D4-62C9806ABC49}"/>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lvl="0" algn="ctr">
              <a:defRPr/>
            </a:pPr>
            <a:r>
              <a:rPr lang="en-GB" sz="2400" b="1" cap="all" dirty="0">
                <a:solidFill>
                  <a:prstClr val="white"/>
                </a:solidFill>
              </a:rPr>
              <a:t>PURPOSE OF feedback</a:t>
            </a:r>
          </a:p>
        </p:txBody>
      </p:sp>
      <p:sp>
        <p:nvSpPr>
          <p:cNvPr id="3" name="Rectangle 2">
            <a:extLst>
              <a:ext uri="{FF2B5EF4-FFF2-40B4-BE49-F238E27FC236}">
                <a16:creationId xmlns:a16="http://schemas.microsoft.com/office/drawing/2014/main" id="{368CC262-3497-A74B-B56E-04612CC312E1}"/>
              </a:ext>
            </a:extLst>
          </p:cNvPr>
          <p:cNvSpPr/>
          <p:nvPr/>
        </p:nvSpPr>
        <p:spPr>
          <a:xfrm>
            <a:off x="215208" y="701774"/>
            <a:ext cx="4864730" cy="369332"/>
          </a:xfrm>
          <a:prstGeom prst="rect">
            <a:avLst/>
          </a:prstGeom>
          <a:solidFill>
            <a:srgbClr val="FFC24F"/>
          </a:solidFill>
          <a:ln>
            <a:solidFill>
              <a:schemeClr val="tx1"/>
            </a:solidFill>
          </a:ln>
        </p:spPr>
        <p:txBody>
          <a:bodyPr wrap="none">
            <a:spAutoFit/>
          </a:bodyPr>
          <a:lstStyle/>
          <a:p>
            <a:pPr lvl="0">
              <a:defRPr/>
            </a:pPr>
            <a:r>
              <a:rPr lang="en-US" b="1" dirty="0"/>
              <a:t>2.   To reinforce learning and provide information</a:t>
            </a:r>
          </a:p>
        </p:txBody>
      </p:sp>
      <p:pic>
        <p:nvPicPr>
          <p:cNvPr id="4098" name="Picture 2" descr="John Radke, an instructor with the Salute Military Golf Association (SMGA), assists a student with proper golf swing techniques during the Warriors Golf Clinic at the Kaneohe Klipper’s Golf Course, Marine Corps Base Hawaii, Oct. 21, 2017. The SMGA is a non-profit organization that serves Post 9/11 wounded veterans by introducing the sport of golf as a diversion for rehabilitation through Warrior Golf Clinics. (U.S. Marine Corps photo by Cpl. Jesus Sepulveda Torres)">
            <a:extLst>
              <a:ext uri="{FF2B5EF4-FFF2-40B4-BE49-F238E27FC236}">
                <a16:creationId xmlns:a16="http://schemas.microsoft.com/office/drawing/2014/main" id="{A4D8A788-B26D-8A4F-B3BC-48438C443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461" y="3077774"/>
            <a:ext cx="5240705" cy="34913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391E434-1270-6E46-B56C-248DED045293}"/>
              </a:ext>
            </a:extLst>
          </p:cNvPr>
          <p:cNvSpPr/>
          <p:nvPr/>
        </p:nvSpPr>
        <p:spPr>
          <a:xfrm>
            <a:off x="4954409" y="6528169"/>
            <a:ext cx="2111829" cy="169277"/>
          </a:xfrm>
          <a:prstGeom prst="rect">
            <a:avLst/>
          </a:prstGeom>
        </p:spPr>
        <p:txBody>
          <a:bodyPr wrap="square">
            <a:spAutoFit/>
          </a:bodyPr>
          <a:lstStyle/>
          <a:p>
            <a:r>
              <a:rPr lang="en-US" sz="500" dirty="0"/>
              <a:t>https://</a:t>
            </a:r>
            <a:r>
              <a:rPr lang="en-US" sz="500" dirty="0" err="1"/>
              <a:t>www.mcbhawaii.marines.mil</a:t>
            </a:r>
            <a:r>
              <a:rPr lang="en-US" sz="500" dirty="0"/>
              <a:t>/Photos/</a:t>
            </a:r>
            <a:r>
              <a:rPr lang="en-US" sz="500" dirty="0" err="1"/>
              <a:t>igphoto</a:t>
            </a:r>
            <a:r>
              <a:rPr lang="en-US" sz="500" dirty="0"/>
              <a:t>/2001832435/</a:t>
            </a:r>
          </a:p>
        </p:txBody>
      </p:sp>
    </p:spTree>
    <p:extLst>
      <p:ext uri="{BB962C8B-B14F-4D97-AF65-F5344CB8AC3E}">
        <p14:creationId xmlns:p14="http://schemas.microsoft.com/office/powerpoint/2010/main" val="3887080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E11D243-5AB8-47CF-9642-0C5F83C77A73}"/>
              </a:ext>
            </a:extLst>
          </p:cNvPr>
          <p:cNvSpPr/>
          <p:nvPr/>
        </p:nvSpPr>
        <p:spPr>
          <a:xfrm>
            <a:off x="4738869" y="1914879"/>
            <a:ext cx="3505539" cy="2439689"/>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Slide Number Placeholder 1"/>
          <p:cNvSpPr>
            <a:spLocks noGrp="1"/>
          </p:cNvSpPr>
          <p:nvPr>
            <p:ph type="sldNum" sz="quarter" idx="12"/>
          </p:nvPr>
        </p:nvSpPr>
        <p:spPr>
          <a:xfrm>
            <a:off x="7010400" y="6478890"/>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074" name="Picture 2" descr="55535438 by esoncho.tw."/>
          <p:cNvPicPr>
            <a:picLocks noChangeAspect="1" noChangeArrowheads="1"/>
          </p:cNvPicPr>
          <p:nvPr/>
        </p:nvPicPr>
        <p:blipFill>
          <a:blip r:embed="rId2" cstate="print"/>
          <a:srcRect/>
          <a:stretch>
            <a:fillRect/>
          </a:stretch>
        </p:blipFill>
        <p:spPr bwMode="auto">
          <a:xfrm>
            <a:off x="1043608" y="2010046"/>
            <a:ext cx="2998033"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795469" y="4315353"/>
            <a:ext cx="3429000" cy="18466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err="1">
                <a:ln>
                  <a:noFill/>
                </a:ln>
                <a:solidFill>
                  <a:prstClr val="black"/>
                </a:solidFill>
                <a:effectLst/>
                <a:uLnTx/>
                <a:uFillTx/>
                <a:latin typeface="Calibri"/>
                <a:ea typeface="+mn-ea"/>
                <a:cs typeface="+mn-cs"/>
              </a:rPr>
              <a:t>www.flickr.com</a:t>
            </a:r>
            <a:r>
              <a:rPr kumimoji="0" lang="en-AU" sz="600" b="0" i="0" u="none" strike="noStrike" kern="1200" cap="none" spc="0" normalizeH="0" baseline="0" noProof="0">
                <a:ln>
                  <a:noFill/>
                </a:ln>
                <a:solidFill>
                  <a:prstClr val="black"/>
                </a:solidFill>
                <a:effectLst/>
                <a:uLnTx/>
                <a:uFillTx/>
                <a:latin typeface="Calibri"/>
                <a:ea typeface="+mn-ea"/>
                <a:cs typeface="+mn-cs"/>
              </a:rPr>
              <a:t>/photos/31775761@N08/3079332272/</a:t>
            </a:r>
          </a:p>
        </p:txBody>
      </p:sp>
      <p:sp>
        <p:nvSpPr>
          <p:cNvPr id="7" name="TextBox 6"/>
          <p:cNvSpPr txBox="1"/>
          <p:nvPr/>
        </p:nvSpPr>
        <p:spPr>
          <a:xfrm>
            <a:off x="217715" y="4497017"/>
            <a:ext cx="4226186" cy="196977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AU" sz="1600" b="1" i="0" u="none" strike="noStrike" kern="1200" cap="none" spc="0" normalizeH="0" baseline="0" noProof="0" dirty="0">
                <a:ln>
                  <a:noFill/>
                </a:ln>
                <a:solidFill>
                  <a:prstClr val="black"/>
                </a:solidFill>
                <a:effectLst/>
                <a:uLnTx/>
                <a:uFillTx/>
                <a:ea typeface="+mn-ea"/>
                <a:cs typeface="+mn-cs"/>
              </a:rPr>
              <a:t>Intrinsic (inherent) feedback </a:t>
            </a:r>
            <a:r>
              <a:rPr kumimoji="0" lang="en-AU" sz="1600" b="0" i="0" u="none" strike="noStrike" kern="1200" cap="none" spc="0" normalizeH="0" baseline="0" noProof="0" dirty="0">
                <a:ln>
                  <a:noFill/>
                </a:ln>
                <a:solidFill>
                  <a:prstClr val="black"/>
                </a:solidFill>
                <a:effectLst/>
                <a:uLnTx/>
                <a:uFillTx/>
                <a:ea typeface="+mn-ea"/>
                <a:cs typeface="+mn-cs"/>
              </a:rPr>
              <a:t>is received from sensory receptors </a:t>
            </a:r>
            <a:r>
              <a:rPr kumimoji="0" lang="en-AU" sz="1600" b="0" i="0" u="sng" strike="noStrike" kern="1200" cap="none" spc="0" normalizeH="0" baseline="0" noProof="0" dirty="0">
                <a:ln>
                  <a:noFill/>
                </a:ln>
                <a:solidFill>
                  <a:prstClr val="black"/>
                </a:solidFill>
                <a:effectLst/>
                <a:uLnTx/>
                <a:uFillTx/>
                <a:ea typeface="+mn-ea"/>
                <a:cs typeface="+mn-cs"/>
              </a:rPr>
              <a:t>inside</a:t>
            </a:r>
            <a:r>
              <a:rPr kumimoji="0" lang="en-AU" sz="1600" b="0" i="0" u="none" strike="noStrike" kern="1200" cap="none" spc="0" normalizeH="0" baseline="0" noProof="0" dirty="0">
                <a:ln>
                  <a:noFill/>
                </a:ln>
                <a:solidFill>
                  <a:prstClr val="black"/>
                </a:solidFill>
                <a:effectLst/>
                <a:uLnTx/>
                <a:uFillTx/>
                <a:ea typeface="+mn-ea"/>
                <a:cs typeface="+mn-cs"/>
              </a:rPr>
              <a:t> muscles, joints and tendons which provide information to the performer about their execution of the skill.</a:t>
            </a:r>
          </a:p>
          <a:p>
            <a:pPr marL="0" marR="0" lvl="0" indent="0" algn="l" defTabSz="914400" rtl="0" eaLnBrk="1" fontAlgn="auto" latinLnBrk="0" hangingPunct="1">
              <a:spcBef>
                <a:spcPts val="0"/>
              </a:spcBef>
              <a:spcAft>
                <a:spcPts val="0"/>
              </a:spcAft>
              <a:buClrTx/>
              <a:buSzTx/>
              <a:buFontTx/>
              <a:buNone/>
              <a:tabLst/>
              <a:defRPr/>
            </a:pPr>
            <a:endParaRPr kumimoji="0" lang="en-AU" sz="10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spcBef>
                <a:spcPts val="0"/>
              </a:spcBef>
              <a:spcAft>
                <a:spcPts val="0"/>
              </a:spcAft>
              <a:buClrTx/>
              <a:buSzTx/>
              <a:buFontTx/>
              <a:buNone/>
              <a:tabLst/>
              <a:defRPr/>
            </a:pPr>
            <a:r>
              <a:rPr kumimoji="0" lang="en-AU" sz="1600" b="0" i="0" u="none" strike="noStrike" kern="1200" cap="none" spc="0" normalizeH="0" baseline="0" noProof="0" dirty="0">
                <a:ln>
                  <a:noFill/>
                </a:ln>
                <a:solidFill>
                  <a:prstClr val="black"/>
                </a:solidFill>
                <a:effectLst/>
                <a:uLnTx/>
                <a:uFillTx/>
                <a:ea typeface="+mn-ea"/>
                <a:cs typeface="+mn-cs"/>
              </a:rPr>
              <a:t>Internal feedback allows a player to know how well the ball was hit as soon as contact between ball and stick is made.</a:t>
            </a:r>
          </a:p>
        </p:txBody>
      </p:sp>
      <p:sp>
        <p:nvSpPr>
          <p:cNvPr id="9" name="Footer Placeholder 8"/>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10" name="TextBox 9">
            <a:extLst>
              <a:ext uri="{FF2B5EF4-FFF2-40B4-BE49-F238E27FC236}">
                <a16:creationId xmlns:a16="http://schemas.microsoft.com/office/drawing/2014/main" id="{FE796F91-C2E6-4AD2-A2FE-9DC9E7D577F7}"/>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Types of feedback</a:t>
            </a:r>
          </a:p>
        </p:txBody>
      </p:sp>
      <p:grpSp>
        <p:nvGrpSpPr>
          <p:cNvPr id="18" name="Group 17">
            <a:extLst>
              <a:ext uri="{FF2B5EF4-FFF2-40B4-BE49-F238E27FC236}">
                <a16:creationId xmlns:a16="http://schemas.microsoft.com/office/drawing/2014/main" id="{FA232450-CE38-4D82-AC01-422548EDD8B8}"/>
              </a:ext>
            </a:extLst>
          </p:cNvPr>
          <p:cNvGrpSpPr/>
          <p:nvPr/>
        </p:nvGrpSpPr>
        <p:grpSpPr>
          <a:xfrm>
            <a:off x="1317389" y="584506"/>
            <a:ext cx="6365206" cy="1207532"/>
            <a:chOff x="1066800" y="4495800"/>
            <a:chExt cx="5474036" cy="1207532"/>
          </a:xfrm>
        </p:grpSpPr>
        <p:sp>
          <p:nvSpPr>
            <p:cNvPr id="19" name="TextBox 18">
              <a:extLst>
                <a:ext uri="{FF2B5EF4-FFF2-40B4-BE49-F238E27FC236}">
                  <a16:creationId xmlns:a16="http://schemas.microsoft.com/office/drawing/2014/main" id="{526A6868-C964-4A3E-8F3A-1B3E8DBD1358}"/>
                </a:ext>
              </a:extLst>
            </p:cNvPr>
            <p:cNvSpPr txBox="1"/>
            <p:nvPr/>
          </p:nvSpPr>
          <p:spPr>
            <a:xfrm>
              <a:off x="2743200" y="4495800"/>
              <a:ext cx="2133600" cy="369332"/>
            </a:xfrm>
            <a:prstGeom prst="rect">
              <a:avLst/>
            </a:prstGeom>
            <a:solidFill>
              <a:schemeClr val="tx1"/>
            </a:solidFill>
            <a:ln>
              <a:solidFill>
                <a:schemeClr val="bg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schemeClr val="bg1"/>
                  </a:solidFill>
                  <a:effectLst/>
                  <a:uLnTx/>
                  <a:uFillTx/>
                  <a:latin typeface="Calibri"/>
                  <a:ea typeface="+mn-ea"/>
                  <a:cs typeface="+mn-cs"/>
                </a:rPr>
                <a:t>Feedback</a:t>
              </a:r>
            </a:p>
          </p:txBody>
        </p:sp>
        <p:sp>
          <p:nvSpPr>
            <p:cNvPr id="20" name="TextBox 19">
              <a:extLst>
                <a:ext uri="{FF2B5EF4-FFF2-40B4-BE49-F238E27FC236}">
                  <a16:creationId xmlns:a16="http://schemas.microsoft.com/office/drawing/2014/main" id="{71807686-6F00-4A97-96FC-E813D759118C}"/>
                </a:ext>
              </a:extLst>
            </p:cNvPr>
            <p:cNvSpPr txBox="1"/>
            <p:nvPr/>
          </p:nvSpPr>
          <p:spPr>
            <a:xfrm>
              <a:off x="1066800" y="5334000"/>
              <a:ext cx="2133600" cy="369332"/>
            </a:xfrm>
            <a:prstGeom prst="rect">
              <a:avLst/>
            </a:prstGeom>
            <a:solidFill>
              <a:srgbClr val="FA12CE"/>
            </a:solidFill>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chemeClr val="bg1"/>
                  </a:solidFill>
                  <a:effectLst/>
                  <a:uLnTx/>
                  <a:uFillTx/>
                  <a:latin typeface="Calibri"/>
                  <a:ea typeface="+mn-ea"/>
                  <a:cs typeface="+mn-cs"/>
                </a:rPr>
                <a:t>Intrinsic (inherent)</a:t>
              </a:r>
            </a:p>
          </p:txBody>
        </p:sp>
        <p:sp>
          <p:nvSpPr>
            <p:cNvPr id="23" name="TextBox 22">
              <a:extLst>
                <a:ext uri="{FF2B5EF4-FFF2-40B4-BE49-F238E27FC236}">
                  <a16:creationId xmlns:a16="http://schemas.microsoft.com/office/drawing/2014/main" id="{A3508BBD-AF70-4DEB-BFA9-06CB6F7E8924}"/>
                </a:ext>
              </a:extLst>
            </p:cNvPr>
            <p:cNvSpPr txBox="1"/>
            <p:nvPr/>
          </p:nvSpPr>
          <p:spPr>
            <a:xfrm>
              <a:off x="4572001" y="5334000"/>
              <a:ext cx="1968835" cy="369332"/>
            </a:xfrm>
            <a:prstGeom prst="rect">
              <a:avLst/>
            </a:prstGeom>
            <a:solidFill>
              <a:srgbClr val="00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chemeClr val="tx1"/>
                  </a:solidFill>
                  <a:effectLst/>
                  <a:uLnTx/>
                  <a:uFillTx/>
                  <a:latin typeface="Calibri"/>
                  <a:ea typeface="+mn-ea"/>
                  <a:cs typeface="+mn-cs"/>
                </a:rPr>
                <a:t>Extrinsic (augmented)</a:t>
              </a:r>
            </a:p>
          </p:txBody>
        </p:sp>
        <p:cxnSp>
          <p:nvCxnSpPr>
            <p:cNvPr id="24" name="Straight Connector 23">
              <a:extLst>
                <a:ext uri="{FF2B5EF4-FFF2-40B4-BE49-F238E27FC236}">
                  <a16:creationId xmlns:a16="http://schemas.microsoft.com/office/drawing/2014/main" id="{CE116773-9EB8-439E-BF0C-434F104AC719}"/>
                </a:ext>
              </a:extLst>
            </p:cNvPr>
            <p:cNvCxnSpPr/>
            <p:nvPr/>
          </p:nvCxnSpPr>
          <p:spPr>
            <a:xfrm>
              <a:off x="2133600" y="5105400"/>
              <a:ext cx="35814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22594B-1E31-494C-AB5D-AA375397636E}"/>
                </a:ext>
              </a:extLst>
            </p:cNvPr>
            <p:cNvCxnSpPr/>
            <p:nvPr/>
          </p:nvCxnSpPr>
          <p:spPr>
            <a:xfrm rot="5400000" flipH="1" flipV="1">
              <a:off x="2019300" y="5219700"/>
              <a:ext cx="2286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15F8F2-E5FD-4D0E-ACC3-966BCC0F2FDF}"/>
                </a:ext>
              </a:extLst>
            </p:cNvPr>
            <p:cNvCxnSpPr/>
            <p:nvPr/>
          </p:nvCxnSpPr>
          <p:spPr>
            <a:xfrm rot="5400000" flipH="1" flipV="1">
              <a:off x="3695700" y="4991100"/>
              <a:ext cx="2286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5519A0-009F-449C-ABBE-0659F71919A6}"/>
                </a:ext>
              </a:extLst>
            </p:cNvPr>
            <p:cNvCxnSpPr/>
            <p:nvPr/>
          </p:nvCxnSpPr>
          <p:spPr>
            <a:xfrm rot="5400000">
              <a:off x="5600700" y="5219700"/>
              <a:ext cx="228600" cy="0"/>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5DED7B76-5034-47FE-BD47-D5666F47C66A}"/>
              </a:ext>
            </a:extLst>
          </p:cNvPr>
          <p:cNvSpPr txBox="1"/>
          <p:nvPr/>
        </p:nvSpPr>
        <p:spPr>
          <a:xfrm>
            <a:off x="4499992" y="4509120"/>
            <a:ext cx="4426293" cy="196977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rPr>
              <a:t>Extrinsic (augmented) feedback </a:t>
            </a:r>
            <a:r>
              <a:rPr kumimoji="0" lang="en-GB" sz="1600" b="0" i="0" u="none" strike="noStrike" kern="1200" cap="none" spc="0" normalizeH="0" baseline="0" noProof="0" dirty="0">
                <a:ln>
                  <a:noFill/>
                </a:ln>
                <a:solidFill>
                  <a:prstClr val="black"/>
                </a:solidFill>
                <a:effectLst/>
                <a:uLnTx/>
                <a:uFillTx/>
              </a:rPr>
              <a:t>is information received from </a:t>
            </a:r>
            <a:r>
              <a:rPr kumimoji="0" lang="en-GB" sz="1600" b="0" i="0" u="sng" strike="noStrike" kern="1200" cap="none" spc="0" normalizeH="0" baseline="0" noProof="0" dirty="0">
                <a:ln>
                  <a:noFill/>
                </a:ln>
                <a:solidFill>
                  <a:prstClr val="black"/>
                </a:solidFill>
                <a:effectLst/>
                <a:uLnTx/>
                <a:uFillTx/>
              </a:rPr>
              <a:t>outside</a:t>
            </a:r>
            <a:r>
              <a:rPr kumimoji="0" lang="en-GB" sz="1600" b="0" i="0" u="none" strike="noStrike" kern="1200" cap="none" spc="0" normalizeH="0" baseline="0" noProof="0" dirty="0">
                <a:ln>
                  <a:noFill/>
                </a:ln>
                <a:solidFill>
                  <a:prstClr val="black"/>
                </a:solidFill>
                <a:effectLst/>
                <a:uLnTx/>
                <a:uFillTx/>
              </a:rPr>
              <a:t> the body.  </a:t>
            </a:r>
          </a:p>
          <a:p>
            <a:pPr marL="0" marR="0" lvl="0" indent="0" algn="l" defTabSz="914400" rtl="0" eaLnBrk="1" fontAlgn="auto" latinLnBrk="0" hangingPunct="1">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rPr>
              <a:t>It is received by the sensory system and is seen, felt or heard</a:t>
            </a:r>
            <a:r>
              <a:rPr lang="en-GB" sz="1600" dirty="0">
                <a:solidFill>
                  <a:prstClr val="black"/>
                </a:solidFill>
              </a:rPr>
              <a:t> and is delivered by a coach or instructor.</a:t>
            </a:r>
            <a:endParaRPr kumimoji="0" lang="en-GB" sz="1600" b="0" i="0" u="none" strike="noStrike" kern="1200" cap="none" spc="0" normalizeH="0" baseline="0" noProof="0" dirty="0">
              <a:ln>
                <a:noFill/>
              </a:ln>
              <a:solidFill>
                <a:prstClr val="black"/>
              </a:solidFill>
              <a:effectLst/>
              <a:uLnTx/>
              <a:uFillTx/>
            </a:endParaRPr>
          </a:p>
          <a:p>
            <a:pPr>
              <a:defRPr/>
            </a:pPr>
            <a:endParaRPr lang="en-AU" sz="1000" dirty="0">
              <a:solidFill>
                <a:prstClr val="black"/>
              </a:solidFill>
            </a:endParaRPr>
          </a:p>
          <a:p>
            <a:pPr>
              <a:defRPr/>
            </a:pPr>
            <a:r>
              <a:rPr lang="en-AU" sz="1600" dirty="0">
                <a:solidFill>
                  <a:prstClr val="black"/>
                </a:solidFill>
              </a:rPr>
              <a:t>Provides additional information to the performer e.g. coach tells the player they missed the shot at goal because they had no follow through</a:t>
            </a:r>
          </a:p>
        </p:txBody>
      </p:sp>
      <p:pic>
        <p:nvPicPr>
          <p:cNvPr id="34" name="Picture 2" descr="_MG_1386 by chrisamichaels.">
            <a:extLst>
              <a:ext uri="{FF2B5EF4-FFF2-40B4-BE49-F238E27FC236}">
                <a16:creationId xmlns:a16="http://schemas.microsoft.com/office/drawing/2014/main" id="{29ED6F9E-94B2-4B84-A73E-FCC9D88E5404}"/>
              </a:ext>
            </a:extLst>
          </p:cNvPr>
          <p:cNvPicPr>
            <a:picLocks noChangeAspect="1" noChangeArrowheads="1"/>
          </p:cNvPicPr>
          <p:nvPr/>
        </p:nvPicPr>
        <p:blipFill>
          <a:blip r:embed="rId3" cstate="print"/>
          <a:srcRect/>
          <a:stretch>
            <a:fillRect/>
          </a:stretch>
        </p:blipFill>
        <p:spPr bwMode="auto">
          <a:xfrm>
            <a:off x="4819261" y="2040961"/>
            <a:ext cx="3281131" cy="2193032"/>
          </a:xfrm>
          <a:prstGeom prst="rect">
            <a:avLst/>
          </a:prstGeom>
          <a:ln w="228600" cap="sq" cmpd="thickThin">
            <a:noFill/>
            <a:prstDash val="solid"/>
            <a:miter lim="800000"/>
          </a:ln>
          <a:effectLst>
            <a:outerShdw blurRad="50800" dist="38100" dir="2700000" algn="tl" rotWithShape="0">
              <a:prstClr val="black">
                <a:alpha val="40000"/>
              </a:prstClr>
            </a:outerShdw>
          </a:effectLst>
          <a:scene3d>
            <a:camera prst="orthographicFront"/>
            <a:lightRig rig="threePt" dir="t"/>
          </a:scene3d>
          <a:sp3d>
            <a:bevelT w="25400" h="19050"/>
            <a:contourClr>
              <a:schemeClr val="bg1"/>
            </a:contourClr>
          </a:sp3d>
        </p:spPr>
      </p:pic>
      <p:sp>
        <p:nvSpPr>
          <p:cNvPr id="35" name="Rectangle 34">
            <a:extLst>
              <a:ext uri="{FF2B5EF4-FFF2-40B4-BE49-F238E27FC236}">
                <a16:creationId xmlns:a16="http://schemas.microsoft.com/office/drawing/2014/main" id="{C47C47F3-32DC-4496-B2A7-714667A3117D}"/>
              </a:ext>
            </a:extLst>
          </p:cNvPr>
          <p:cNvSpPr/>
          <p:nvPr/>
        </p:nvSpPr>
        <p:spPr>
          <a:xfrm>
            <a:off x="5209818" y="4315353"/>
            <a:ext cx="3034590" cy="18466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err="1">
                <a:ln>
                  <a:noFill/>
                </a:ln>
                <a:solidFill>
                  <a:prstClr val="black"/>
                </a:solidFill>
                <a:effectLst/>
                <a:uLnTx/>
                <a:uFillTx/>
                <a:latin typeface="Calibri"/>
                <a:ea typeface="+mn-ea"/>
                <a:cs typeface="+mn-cs"/>
              </a:rPr>
              <a:t>www.flickr.com</a:t>
            </a:r>
            <a:r>
              <a:rPr kumimoji="0" lang="en-AU" sz="600" b="0" i="0" u="none" strike="noStrike" kern="1200" cap="none" spc="0" normalizeH="0" baseline="0" noProof="0">
                <a:ln>
                  <a:noFill/>
                </a:ln>
                <a:solidFill>
                  <a:prstClr val="black"/>
                </a:solidFill>
                <a:effectLst/>
                <a:uLnTx/>
                <a:uFillTx/>
                <a:latin typeface="Calibri"/>
                <a:ea typeface="+mn-ea"/>
                <a:cs typeface="+mn-cs"/>
              </a:rPr>
              <a:t>/photos/</a:t>
            </a:r>
            <a:r>
              <a:rPr kumimoji="0" lang="en-AU" sz="600" b="0" i="0" u="none" strike="noStrike" kern="1200" cap="none" spc="0" normalizeH="0" baseline="0" noProof="0" err="1">
                <a:ln>
                  <a:noFill/>
                </a:ln>
                <a:solidFill>
                  <a:prstClr val="black"/>
                </a:solidFill>
                <a:effectLst/>
                <a:uLnTx/>
                <a:uFillTx/>
                <a:latin typeface="Calibri"/>
                <a:ea typeface="+mn-ea"/>
                <a:cs typeface="+mn-cs"/>
              </a:rPr>
              <a:t>chrisamichaels</a:t>
            </a:r>
            <a:r>
              <a:rPr kumimoji="0" lang="en-AU" sz="600" b="0" i="0" u="none" strike="noStrike" kern="1200" cap="none" spc="0" normalizeH="0" baseline="0" noProof="0">
                <a:ln>
                  <a:noFill/>
                </a:ln>
                <a:solidFill>
                  <a:prstClr val="black"/>
                </a:solidFill>
                <a:effectLst/>
                <a:uLnTx/>
                <a:uFillTx/>
                <a:latin typeface="Calibri"/>
                <a:ea typeface="+mn-ea"/>
                <a:cs typeface="+mn-cs"/>
              </a:rPr>
              <a:t>/3230953200/</a:t>
            </a:r>
          </a:p>
        </p:txBody>
      </p:sp>
      <p:pic>
        <p:nvPicPr>
          <p:cNvPr id="21" name="Picture 2" descr="C:\Program Files\Microsoft Office\MEDIA\CAGCAT10\j0185604.wmf">
            <a:hlinkClick r:id="rId4" action="ppaction://hlinksldjump"/>
            <a:extLst>
              <a:ext uri="{FF2B5EF4-FFF2-40B4-BE49-F238E27FC236}">
                <a16:creationId xmlns:a16="http://schemas.microsoft.com/office/drawing/2014/main" id="{0B8D6305-747E-4FA9-9005-57FA6EE67D99}"/>
              </a:ext>
            </a:extLst>
          </p:cNvPr>
          <p:cNvPicPr>
            <a:picLocks noChangeAspect="1" noChangeArrowheads="1"/>
          </p:cNvPicPr>
          <p:nvPr/>
        </p:nvPicPr>
        <p:blipFill>
          <a:blip r:embed="rId5" cstate="print"/>
          <a:srcRect/>
          <a:stretch>
            <a:fillRect/>
          </a:stretch>
        </p:blipFill>
        <p:spPr bwMode="auto">
          <a:xfrm>
            <a:off x="1" y="6427926"/>
            <a:ext cx="365760" cy="366123"/>
          </a:xfrm>
          <a:prstGeom prst="rect">
            <a:avLst/>
          </a:prstGeom>
          <a:noFill/>
        </p:spPr>
      </p:pic>
      <p:sp>
        <p:nvSpPr>
          <p:cNvPr id="22" name="TextBox 21">
            <a:hlinkClick r:id="rId4" action="ppaction://hlinksldjump"/>
            <a:extLst>
              <a:ext uri="{FF2B5EF4-FFF2-40B4-BE49-F238E27FC236}">
                <a16:creationId xmlns:a16="http://schemas.microsoft.com/office/drawing/2014/main" id="{2760BCC1-F028-4EF6-8F1D-757D77DAF04A}"/>
              </a:ext>
            </a:extLst>
          </p:cNvPr>
          <p:cNvSpPr txBox="1"/>
          <p:nvPr/>
        </p:nvSpPr>
        <p:spPr>
          <a:xfrm>
            <a:off x="-152400" y="6717849"/>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ABA50C81-F88C-6048-8FBA-5BFB653F7647}"/>
              </a:ext>
            </a:extLst>
          </p:cNvPr>
          <p:cNvSpPr txBox="1"/>
          <p:nvPr/>
        </p:nvSpPr>
        <p:spPr>
          <a:xfrm rot="21010866">
            <a:off x="157902" y="742606"/>
            <a:ext cx="2292226" cy="369332"/>
          </a:xfrm>
          <a:prstGeom prst="rect">
            <a:avLst/>
          </a:prstGeom>
          <a:solidFill>
            <a:srgbClr val="FF000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Calibri"/>
              </a:rPr>
              <a:t>Types</a:t>
            </a:r>
            <a:r>
              <a:rPr kumimoji="0" lang="en-US" sz="1800" b="1" i="0" u="none" strike="noStrike" kern="1200" cap="none" spc="0" normalizeH="0" baseline="0" noProof="0" dirty="0">
                <a:ln>
                  <a:noFill/>
                </a:ln>
                <a:solidFill>
                  <a:schemeClr val="bg1"/>
                </a:solidFill>
                <a:effectLst/>
                <a:uLnTx/>
                <a:uFillTx/>
                <a:latin typeface="Calibri"/>
                <a:ea typeface="+mn-ea"/>
                <a:cs typeface="+mn-cs"/>
              </a:rPr>
              <a:t> of </a:t>
            </a:r>
            <a:r>
              <a:rPr kumimoji="0" lang="en-US" sz="1800" b="1" i="0" u="none" strike="noStrike" kern="1200" cap="none" spc="0" normalizeH="0" noProof="0" dirty="0">
                <a:ln>
                  <a:noFill/>
                </a:ln>
                <a:solidFill>
                  <a:schemeClr val="bg1"/>
                </a:solidFill>
                <a:effectLst/>
                <a:uLnTx/>
                <a:uFillTx/>
                <a:latin typeface="Calibri"/>
                <a:ea typeface="+mn-ea"/>
                <a:cs typeface="+mn-cs"/>
              </a:rPr>
              <a:t>feedback</a:t>
            </a:r>
            <a:endParaRPr kumimoji="0" lang="en-US" sz="1800" b="1" i="0" u="none" strike="noStrike" kern="1200" cap="none" spc="0" normalizeH="0" baseline="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339368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 grpId="0"/>
      <p:bldP spid="7" grpId="0" animBg="1"/>
      <p:bldP spid="33" grpId="0" animBg="1"/>
      <p:bldP spid="35" grpId="0"/>
      <p:bldP spid="2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TextBox 3"/>
          <p:cNvSpPr txBox="1"/>
          <p:nvPr/>
        </p:nvSpPr>
        <p:spPr>
          <a:xfrm>
            <a:off x="109367" y="708482"/>
            <a:ext cx="5470403" cy="5909310"/>
          </a:xfrm>
          <a:prstGeom prst="rect">
            <a:avLst/>
          </a:prstGeom>
          <a:solidFill>
            <a:schemeClr val="bg1"/>
          </a:solidFill>
          <a:ln>
            <a:solidFill>
              <a:srgbClr val="0070C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sng" strike="noStrike" kern="1200" cap="none" spc="0" normalizeH="0" baseline="0" noProof="0" dirty="0">
                <a:ln>
                  <a:noFill/>
                </a:ln>
                <a:solidFill>
                  <a:prstClr val="black"/>
                </a:solidFill>
                <a:effectLst/>
                <a:uLnTx/>
                <a:uFillTx/>
                <a:latin typeface="Calibri"/>
                <a:ea typeface="+mn-ea"/>
                <a:cs typeface="+mn-cs"/>
              </a:rPr>
              <a:t>External Feedback cont.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000" b="1"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Extrinsic Feedback </a:t>
            </a:r>
            <a:r>
              <a:rPr kumimoji="0" lang="en-GB" sz="1800" b="0" i="0" u="none" strike="noStrike" kern="1200" cap="none" spc="0" normalizeH="0" baseline="0" noProof="0" dirty="0">
                <a:ln>
                  <a:noFill/>
                </a:ln>
                <a:solidFill>
                  <a:prstClr val="black"/>
                </a:solidFill>
                <a:effectLst/>
                <a:uLnTx/>
                <a:uFillTx/>
                <a:latin typeface="Calibri"/>
                <a:ea typeface="+mn-ea"/>
                <a:cs typeface="+mn-cs"/>
              </a:rPr>
              <a:t>can be further categorised as either: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Knowledge of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Knowledge of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Subjective</a:t>
            </a:r>
            <a:r>
              <a:rPr kumimoji="0" lang="en-US" sz="1800" b="0" i="0" u="none" strike="noStrike" kern="1200" cap="none" spc="0" normalizeH="0" baseline="0" noProof="0" dirty="0">
                <a:ln>
                  <a:noFill/>
                </a:ln>
                <a:solidFill>
                  <a:prstClr val="black"/>
                </a:solidFill>
                <a:effectLst/>
                <a:uLnTx/>
                <a:uFillTx/>
                <a:latin typeface="Calibri"/>
                <a:ea typeface="+mn-ea"/>
                <a:cs typeface="+mn-cs"/>
              </a:rPr>
              <a:t> feedback that a performer receives regarding the quality of their movement or technique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of technique and execution of the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sng" strike="noStrike" kern="1200" cap="none" spc="0" normalizeH="0" baseline="0" noProof="0" dirty="0">
                <a:ln>
                  <a:noFill/>
                </a:ln>
                <a:solidFill>
                  <a:prstClr val="black"/>
                </a:solidFill>
                <a:effectLst/>
                <a:uLnTx/>
                <a:uFillTx/>
                <a:latin typeface="Calibri"/>
                <a:ea typeface="+mn-ea"/>
                <a:cs typeface="+mn-cs"/>
              </a:rPr>
              <a:t>Objective</a:t>
            </a:r>
            <a:r>
              <a:rPr kumimoji="0" lang="en-GB" sz="1800" b="0" i="0" u="none" strike="noStrike" kern="1200" cap="none" spc="0" normalizeH="0" baseline="0" noProof="0" dirty="0">
                <a:ln>
                  <a:noFill/>
                </a:ln>
                <a:solidFill>
                  <a:prstClr val="black"/>
                </a:solidFill>
                <a:effectLst/>
                <a:uLnTx/>
                <a:uFillTx/>
                <a:latin typeface="Calibri"/>
                <a:ea typeface="+mn-ea"/>
                <a:cs typeface="+mn-cs"/>
              </a:rPr>
              <a:t> feedback which provides the performer with information regarding the success of their performance in achieving a desired outcome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Analysis of the result or outcome of the movement</a:t>
            </a:r>
            <a:endParaRPr kumimoji="0" lang="en-AU" sz="1800" b="1"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AU" sz="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ooter Placeholder 22"/>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25" name="TextBox 24">
            <a:extLst>
              <a:ext uri="{FF2B5EF4-FFF2-40B4-BE49-F238E27FC236}">
                <a16:creationId xmlns:a16="http://schemas.microsoft.com/office/drawing/2014/main" id="{F8FC1EFE-972D-469F-B571-88AA2BD923FE}"/>
              </a:ext>
            </a:extLst>
          </p:cNvPr>
          <p:cNvSpPr txBox="1"/>
          <p:nvPr/>
        </p:nvSpPr>
        <p:spPr>
          <a:xfrm>
            <a:off x="0" y="25172"/>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Types of feedback</a:t>
            </a:r>
          </a:p>
        </p:txBody>
      </p:sp>
      <p:grpSp>
        <p:nvGrpSpPr>
          <p:cNvPr id="26" name="Group 25">
            <a:extLst>
              <a:ext uri="{FF2B5EF4-FFF2-40B4-BE49-F238E27FC236}">
                <a16:creationId xmlns:a16="http://schemas.microsoft.com/office/drawing/2014/main" id="{30C951FE-4569-4D9E-AB7F-5D758823BE09}"/>
              </a:ext>
            </a:extLst>
          </p:cNvPr>
          <p:cNvGrpSpPr/>
          <p:nvPr/>
        </p:nvGrpSpPr>
        <p:grpSpPr>
          <a:xfrm>
            <a:off x="5794472" y="692695"/>
            <a:ext cx="2764356" cy="1470296"/>
            <a:chOff x="1731167" y="4428012"/>
            <a:chExt cx="4997571" cy="1820388"/>
          </a:xfrm>
        </p:grpSpPr>
        <p:sp>
          <p:nvSpPr>
            <p:cNvPr id="27" name="TextBox 26">
              <a:extLst>
                <a:ext uri="{FF2B5EF4-FFF2-40B4-BE49-F238E27FC236}">
                  <a16:creationId xmlns:a16="http://schemas.microsoft.com/office/drawing/2014/main" id="{A092281E-4A48-4F2E-B9FA-DC0512AE9D83}"/>
                </a:ext>
              </a:extLst>
            </p:cNvPr>
            <p:cNvSpPr txBox="1"/>
            <p:nvPr/>
          </p:nvSpPr>
          <p:spPr>
            <a:xfrm>
              <a:off x="2743200" y="4428012"/>
              <a:ext cx="2133599" cy="419167"/>
            </a:xfrm>
            <a:prstGeom prst="rect">
              <a:avLst/>
            </a:prstGeom>
            <a:solidFill>
              <a:schemeClr val="tx1"/>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a:ln>
                    <a:noFill/>
                  </a:ln>
                  <a:solidFill>
                    <a:schemeClr val="bg1"/>
                  </a:solidFill>
                  <a:effectLst/>
                  <a:uLnTx/>
                  <a:uFillTx/>
                  <a:latin typeface="Calibri"/>
                  <a:ea typeface="+mn-ea"/>
                  <a:cs typeface="+mn-cs"/>
                </a:rPr>
                <a:t>Feedback</a:t>
              </a:r>
            </a:p>
          </p:txBody>
        </p:sp>
        <p:sp>
          <p:nvSpPr>
            <p:cNvPr id="28" name="TextBox 27">
              <a:extLst>
                <a:ext uri="{FF2B5EF4-FFF2-40B4-BE49-F238E27FC236}">
                  <a16:creationId xmlns:a16="http://schemas.microsoft.com/office/drawing/2014/main" id="{EB688447-75DF-4939-8914-BEC23713000B}"/>
                </a:ext>
              </a:extLst>
            </p:cNvPr>
            <p:cNvSpPr txBox="1"/>
            <p:nvPr/>
          </p:nvSpPr>
          <p:spPr>
            <a:xfrm>
              <a:off x="1731167" y="5334000"/>
              <a:ext cx="2133601" cy="381062"/>
            </a:xfrm>
            <a:prstGeom prst="rect">
              <a:avLst/>
            </a:prstGeom>
            <a:solidFill>
              <a:srgbClr val="FA12CE"/>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Calibri"/>
                  <a:ea typeface="+mn-ea"/>
                  <a:cs typeface="+mn-cs"/>
                </a:rPr>
                <a:t>Intrinsic</a:t>
              </a:r>
              <a:endParaRPr kumimoji="0" lang="en-AU" sz="1800" b="1" i="0" u="none" strike="noStrike" kern="1200" cap="none" spc="0" normalizeH="0" baseline="0" noProof="0" dirty="0">
                <a:ln>
                  <a:noFill/>
                </a:ln>
                <a:solidFill>
                  <a:schemeClr val="bg1"/>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A0F2AB62-1192-4AA9-9997-CD1814ED5DC6}"/>
                </a:ext>
              </a:extLst>
            </p:cNvPr>
            <p:cNvSpPr txBox="1"/>
            <p:nvPr/>
          </p:nvSpPr>
          <p:spPr>
            <a:xfrm>
              <a:off x="4255309" y="5334000"/>
              <a:ext cx="2133599" cy="381062"/>
            </a:xfrm>
            <a:prstGeom prst="rect">
              <a:avLst/>
            </a:prstGeom>
            <a:solidFill>
              <a:srgbClr val="00FF0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prstClr val="black"/>
                  </a:solidFill>
                  <a:effectLst/>
                  <a:uLnTx/>
                  <a:uFillTx/>
                  <a:latin typeface="Calibri"/>
                  <a:ea typeface="+mn-ea"/>
                  <a:cs typeface="+mn-cs"/>
                </a:rPr>
                <a:t>Extrinsic</a:t>
              </a:r>
            </a:p>
          </p:txBody>
        </p:sp>
        <p:cxnSp>
          <p:nvCxnSpPr>
            <p:cNvPr id="32" name="Straight Connector 31">
              <a:extLst>
                <a:ext uri="{FF2B5EF4-FFF2-40B4-BE49-F238E27FC236}">
                  <a16:creationId xmlns:a16="http://schemas.microsoft.com/office/drawing/2014/main" id="{2DFBEBA0-EF4B-4D8C-AF41-D7BDBE7A1754}"/>
                </a:ext>
              </a:extLst>
            </p:cNvPr>
            <p:cNvCxnSpPr/>
            <p:nvPr/>
          </p:nvCxnSpPr>
          <p:spPr>
            <a:xfrm>
              <a:off x="2133600" y="5105400"/>
              <a:ext cx="35814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BAB64C-9AF1-425F-9231-F3044B7CCE8C}"/>
                </a:ext>
              </a:extLst>
            </p:cNvPr>
            <p:cNvCxnSpPr>
              <a:cxnSpLocks/>
            </p:cNvCxnSpPr>
            <p:nvPr/>
          </p:nvCxnSpPr>
          <p:spPr>
            <a:xfrm>
              <a:off x="4259736" y="6019800"/>
              <a:ext cx="2445865"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A3BC3E-6789-494B-B159-A6C5250805A2}"/>
                </a:ext>
              </a:extLst>
            </p:cNvPr>
            <p:cNvCxnSpPr/>
            <p:nvPr/>
          </p:nvCxnSpPr>
          <p:spPr>
            <a:xfrm rot="5400000" flipH="1" flipV="1">
              <a:off x="2019300" y="5219700"/>
              <a:ext cx="2286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6F755A8-8151-443F-B2CA-808A26E567D2}"/>
                </a:ext>
              </a:extLst>
            </p:cNvPr>
            <p:cNvCxnSpPr/>
            <p:nvPr/>
          </p:nvCxnSpPr>
          <p:spPr>
            <a:xfrm rot="5400000" flipH="1" flipV="1">
              <a:off x="3695700" y="4991100"/>
              <a:ext cx="2286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4BD97E-07BD-47C8-B699-721FA3299572}"/>
                </a:ext>
              </a:extLst>
            </p:cNvPr>
            <p:cNvCxnSpPr/>
            <p:nvPr/>
          </p:nvCxnSpPr>
          <p:spPr>
            <a:xfrm rot="5400000">
              <a:off x="5600700" y="5219700"/>
              <a:ext cx="2286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F589510-27AC-419C-80F7-B14155557E7D}"/>
                </a:ext>
              </a:extLst>
            </p:cNvPr>
            <p:cNvCxnSpPr/>
            <p:nvPr/>
          </p:nvCxnSpPr>
          <p:spPr>
            <a:xfrm rot="5400000" flipH="1" flipV="1">
              <a:off x="5562600" y="5867400"/>
              <a:ext cx="3048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D0DC43-3112-4B45-A128-C9C933D1914D}"/>
                </a:ext>
              </a:extLst>
            </p:cNvPr>
            <p:cNvCxnSpPr/>
            <p:nvPr/>
          </p:nvCxnSpPr>
          <p:spPr>
            <a:xfrm rot="5400000" flipH="1" flipV="1">
              <a:off x="4145436" y="6134100"/>
              <a:ext cx="2286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96B3DE-966B-4018-B1B5-C3062DA6F35C}"/>
                </a:ext>
              </a:extLst>
            </p:cNvPr>
            <p:cNvCxnSpPr>
              <a:cxnSpLocks/>
            </p:cNvCxnSpPr>
            <p:nvPr/>
          </p:nvCxnSpPr>
          <p:spPr>
            <a:xfrm flipV="1">
              <a:off x="6728738" y="6019800"/>
              <a:ext cx="0" cy="228600"/>
            </a:xfrm>
            <a:prstGeom prst="line">
              <a:avLst/>
            </a:prstGeom>
            <a:ln w="31750"/>
          </p:spPr>
          <p:style>
            <a:lnRef idx="1">
              <a:schemeClr val="accent1"/>
            </a:lnRef>
            <a:fillRef idx="0">
              <a:schemeClr val="accent1"/>
            </a:fillRef>
            <a:effectRef idx="0">
              <a:schemeClr val="accent1"/>
            </a:effectRef>
            <a:fontRef idx="minor">
              <a:schemeClr val="tx1"/>
            </a:fontRef>
          </p:style>
        </p:cxnSp>
      </p:grpSp>
      <p:pic>
        <p:nvPicPr>
          <p:cNvPr id="40" name="Picture 4" descr="00209196 by Keith Allison.">
            <a:extLst>
              <a:ext uri="{FF2B5EF4-FFF2-40B4-BE49-F238E27FC236}">
                <a16:creationId xmlns:a16="http://schemas.microsoft.com/office/drawing/2014/main" id="{5E98340E-BAD4-4AD3-8D59-01F06854FBD9}"/>
              </a:ext>
            </a:extLst>
          </p:cNvPr>
          <p:cNvPicPr>
            <a:picLocks noChangeAspect="1" noChangeArrowheads="1"/>
          </p:cNvPicPr>
          <p:nvPr/>
        </p:nvPicPr>
        <p:blipFill>
          <a:blip r:embed="rId2" cstate="print"/>
          <a:srcRect/>
          <a:stretch>
            <a:fillRect/>
          </a:stretch>
        </p:blipFill>
        <p:spPr bwMode="auto">
          <a:xfrm>
            <a:off x="5732063" y="2812652"/>
            <a:ext cx="1115009" cy="1747663"/>
          </a:xfrm>
          <a:prstGeom prst="rect">
            <a:avLst/>
          </a:prstGeom>
          <a:noFill/>
        </p:spPr>
      </p:pic>
      <p:sp>
        <p:nvSpPr>
          <p:cNvPr id="41" name="Rectangle 40">
            <a:extLst>
              <a:ext uri="{FF2B5EF4-FFF2-40B4-BE49-F238E27FC236}">
                <a16:creationId xmlns:a16="http://schemas.microsoft.com/office/drawing/2014/main" id="{7AB58FC6-05BA-43A5-BD09-70B4E6A48843}"/>
              </a:ext>
            </a:extLst>
          </p:cNvPr>
          <p:cNvSpPr/>
          <p:nvPr/>
        </p:nvSpPr>
        <p:spPr>
          <a:xfrm>
            <a:off x="5596754" y="4527796"/>
            <a:ext cx="1352907" cy="15388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00" b="0" i="0" u="none" strike="noStrike" kern="1200" cap="none" spc="0" normalizeH="0" baseline="0" noProof="0" dirty="0" err="1">
                <a:ln>
                  <a:noFill/>
                </a:ln>
                <a:solidFill>
                  <a:prstClr val="black"/>
                </a:solidFill>
                <a:effectLst/>
                <a:uLnTx/>
                <a:uFillTx/>
                <a:latin typeface="Calibri"/>
                <a:ea typeface="+mn-ea"/>
                <a:cs typeface="+mn-cs"/>
              </a:rPr>
              <a:t>www.flickr.com</a:t>
            </a:r>
            <a:r>
              <a:rPr kumimoji="0" lang="en-AU" sz="400" b="0" i="0" u="none" strike="noStrike" kern="1200" cap="none" spc="0" normalizeH="0" baseline="0" noProof="0" dirty="0">
                <a:ln>
                  <a:noFill/>
                </a:ln>
                <a:solidFill>
                  <a:prstClr val="black"/>
                </a:solidFill>
                <a:effectLst/>
                <a:uLnTx/>
                <a:uFillTx/>
                <a:latin typeface="Calibri"/>
                <a:ea typeface="+mn-ea"/>
                <a:cs typeface="+mn-cs"/>
              </a:rPr>
              <a:t>/photos/</a:t>
            </a:r>
            <a:r>
              <a:rPr kumimoji="0" lang="en-AU" sz="400" b="0" i="0" u="none" strike="noStrike" kern="1200" cap="none" spc="0" normalizeH="0" baseline="0" noProof="0" dirty="0" err="1">
                <a:ln>
                  <a:noFill/>
                </a:ln>
                <a:solidFill>
                  <a:prstClr val="black"/>
                </a:solidFill>
                <a:effectLst/>
                <a:uLnTx/>
                <a:uFillTx/>
                <a:latin typeface="Calibri"/>
                <a:ea typeface="+mn-ea"/>
                <a:cs typeface="+mn-cs"/>
              </a:rPr>
              <a:t>keithallison</a:t>
            </a:r>
            <a:r>
              <a:rPr kumimoji="0" lang="en-AU" sz="400" b="0" i="0" u="none" strike="noStrike" kern="1200" cap="none" spc="0" normalizeH="0" baseline="0" noProof="0" dirty="0">
                <a:ln>
                  <a:noFill/>
                </a:ln>
                <a:solidFill>
                  <a:prstClr val="black"/>
                </a:solidFill>
                <a:effectLst/>
                <a:uLnTx/>
                <a:uFillTx/>
                <a:latin typeface="Calibri"/>
                <a:ea typeface="+mn-ea"/>
                <a:cs typeface="+mn-cs"/>
              </a:rPr>
              <a:t>/3996909163/</a:t>
            </a:r>
          </a:p>
        </p:txBody>
      </p:sp>
      <p:grpSp>
        <p:nvGrpSpPr>
          <p:cNvPr id="42" name="Group 41">
            <a:extLst>
              <a:ext uri="{FF2B5EF4-FFF2-40B4-BE49-F238E27FC236}">
                <a16:creationId xmlns:a16="http://schemas.microsoft.com/office/drawing/2014/main" id="{99F69012-F3B6-43C8-B882-1ED67F46FA14}"/>
              </a:ext>
            </a:extLst>
          </p:cNvPr>
          <p:cNvGrpSpPr/>
          <p:nvPr/>
        </p:nvGrpSpPr>
        <p:grpSpPr>
          <a:xfrm>
            <a:off x="5656330" y="4638435"/>
            <a:ext cx="3487670" cy="2032850"/>
            <a:chOff x="762000" y="2488840"/>
            <a:chExt cx="7159981" cy="4356483"/>
          </a:xfrm>
        </p:grpSpPr>
        <p:pic>
          <p:nvPicPr>
            <p:cNvPr id="51" name="Picture 2" descr="The Oval Scoreboard by Serendigity.">
              <a:extLst>
                <a:ext uri="{FF2B5EF4-FFF2-40B4-BE49-F238E27FC236}">
                  <a16:creationId xmlns:a16="http://schemas.microsoft.com/office/drawing/2014/main" id="{93E0FC81-D5F3-4232-917B-EABAAAE45FA1}"/>
                </a:ext>
              </a:extLst>
            </p:cNvPr>
            <p:cNvPicPr>
              <a:picLocks noChangeAspect="1" noChangeArrowheads="1"/>
            </p:cNvPicPr>
            <p:nvPr/>
          </p:nvPicPr>
          <p:blipFill>
            <a:blip r:embed="rId3" cstate="print"/>
            <a:srcRect/>
            <a:stretch>
              <a:fillRect/>
            </a:stretch>
          </p:blipFill>
          <p:spPr bwMode="auto">
            <a:xfrm>
              <a:off x="5638800" y="3216703"/>
              <a:ext cx="2283181" cy="3162300"/>
            </a:xfrm>
            <a:prstGeom prst="rect">
              <a:avLst/>
            </a:prstGeom>
            <a:noFill/>
          </p:spPr>
        </p:pic>
        <p:pic>
          <p:nvPicPr>
            <p:cNvPr id="43" name="Picture 2" descr="Some arrows in the target by cobaltfish.">
              <a:extLst>
                <a:ext uri="{FF2B5EF4-FFF2-40B4-BE49-F238E27FC236}">
                  <a16:creationId xmlns:a16="http://schemas.microsoft.com/office/drawing/2014/main" id="{8181761C-3182-422A-A657-E81B65417F96}"/>
                </a:ext>
              </a:extLst>
            </p:cNvPr>
            <p:cNvPicPr>
              <a:picLocks noChangeAspect="1" noChangeArrowheads="1"/>
            </p:cNvPicPr>
            <p:nvPr/>
          </p:nvPicPr>
          <p:blipFill>
            <a:blip r:embed="rId4" cstate="print"/>
            <a:srcRect/>
            <a:stretch>
              <a:fillRect/>
            </a:stretch>
          </p:blipFill>
          <p:spPr bwMode="auto">
            <a:xfrm>
              <a:off x="762000" y="3276600"/>
              <a:ext cx="4762500" cy="3181350"/>
            </a:xfrm>
            <a:prstGeom prst="rect">
              <a:avLst/>
            </a:prstGeom>
            <a:noFill/>
          </p:spPr>
        </p:pic>
        <p:sp>
          <p:nvSpPr>
            <p:cNvPr id="49" name="Rectangle 48">
              <a:extLst>
                <a:ext uri="{FF2B5EF4-FFF2-40B4-BE49-F238E27FC236}">
                  <a16:creationId xmlns:a16="http://schemas.microsoft.com/office/drawing/2014/main" id="{3C8C096F-03B0-4A7B-80A1-501B2E48A92B}"/>
                </a:ext>
              </a:extLst>
            </p:cNvPr>
            <p:cNvSpPr/>
            <p:nvPr/>
          </p:nvSpPr>
          <p:spPr>
            <a:xfrm>
              <a:off x="1376743" y="6449576"/>
              <a:ext cx="4571999" cy="39574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a:ln>
                    <a:noFill/>
                  </a:ln>
                  <a:solidFill>
                    <a:prstClr val="black"/>
                  </a:solidFill>
                  <a:effectLst/>
                  <a:uLnTx/>
                  <a:uFillTx/>
                  <a:latin typeface="Calibri"/>
                  <a:ea typeface="+mn-ea"/>
                  <a:cs typeface="+mn-cs"/>
                </a:rPr>
                <a:t>                         </a:t>
              </a:r>
              <a:r>
                <a:rPr kumimoji="0" lang="en-AU" sz="600" b="0" i="0" u="none" strike="noStrike" kern="1200" cap="none" spc="0" normalizeH="0" baseline="0" noProof="0" err="1">
                  <a:ln>
                    <a:noFill/>
                  </a:ln>
                  <a:solidFill>
                    <a:prstClr val="black"/>
                  </a:solidFill>
                  <a:effectLst/>
                  <a:uLnTx/>
                  <a:uFillTx/>
                  <a:latin typeface="Calibri"/>
                  <a:ea typeface="+mn-ea"/>
                  <a:cs typeface="+mn-cs"/>
                </a:rPr>
                <a:t>www.flickr.com</a:t>
              </a:r>
              <a:r>
                <a:rPr kumimoji="0" lang="en-AU" sz="600" b="0" i="0" u="none" strike="noStrike" kern="1200" cap="none" spc="0" normalizeH="0" baseline="0" noProof="0">
                  <a:ln>
                    <a:noFill/>
                  </a:ln>
                  <a:solidFill>
                    <a:prstClr val="black"/>
                  </a:solidFill>
                  <a:effectLst/>
                  <a:uLnTx/>
                  <a:uFillTx/>
                  <a:latin typeface="Calibri"/>
                  <a:ea typeface="+mn-ea"/>
                  <a:cs typeface="+mn-cs"/>
                </a:rPr>
                <a:t>/photos/</a:t>
              </a:r>
              <a:r>
                <a:rPr kumimoji="0" lang="en-AU" sz="600" b="0" i="0" u="none" strike="noStrike" kern="1200" cap="none" spc="0" normalizeH="0" baseline="0" noProof="0" err="1">
                  <a:ln>
                    <a:noFill/>
                  </a:ln>
                  <a:solidFill>
                    <a:prstClr val="black"/>
                  </a:solidFill>
                  <a:effectLst/>
                  <a:uLnTx/>
                  <a:uFillTx/>
                  <a:latin typeface="Calibri"/>
                  <a:ea typeface="+mn-ea"/>
                  <a:cs typeface="+mn-cs"/>
                </a:rPr>
                <a:t>cobaltfish</a:t>
              </a:r>
              <a:r>
                <a:rPr kumimoji="0" lang="en-AU" sz="600" b="0" i="0" u="none" strike="noStrike" kern="1200" cap="none" spc="0" normalizeH="0" baseline="0" noProof="0">
                  <a:ln>
                    <a:noFill/>
                  </a:ln>
                  <a:solidFill>
                    <a:prstClr val="black"/>
                  </a:solidFill>
                  <a:effectLst/>
                  <a:uLnTx/>
                  <a:uFillTx/>
                  <a:latin typeface="Calibri"/>
                  <a:ea typeface="+mn-ea"/>
                  <a:cs typeface="+mn-cs"/>
                </a:rPr>
                <a:t>/2712546351/</a:t>
              </a:r>
            </a:p>
          </p:txBody>
        </p:sp>
        <p:sp>
          <p:nvSpPr>
            <p:cNvPr id="50" name="TextBox 49">
              <a:extLst>
                <a:ext uri="{FF2B5EF4-FFF2-40B4-BE49-F238E27FC236}">
                  <a16:creationId xmlns:a16="http://schemas.microsoft.com/office/drawing/2014/main" id="{1D06BBCC-AEEB-43CA-B627-62FAFB952AF6}"/>
                </a:ext>
              </a:extLst>
            </p:cNvPr>
            <p:cNvSpPr txBox="1"/>
            <p:nvPr/>
          </p:nvSpPr>
          <p:spPr>
            <a:xfrm>
              <a:off x="762000" y="2488840"/>
              <a:ext cx="7119994" cy="692556"/>
            </a:xfrm>
            <a:prstGeom prst="rect">
              <a:avLst/>
            </a:prstGeom>
            <a:solidFill>
              <a:srgbClr val="FF0000"/>
            </a:solidFill>
            <a:ln w="28575">
              <a:solidFill>
                <a:schemeClr val="bg1"/>
              </a:solidFill>
            </a:ln>
          </p:spPr>
          <p:style>
            <a:lnRef idx="1">
              <a:schemeClr val="dk1"/>
            </a:lnRef>
            <a:fillRef idx="3">
              <a:schemeClr val="dk1"/>
            </a:fillRef>
            <a:effectRef idx="2">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a:ln>
                    <a:noFill/>
                  </a:ln>
                  <a:solidFill>
                    <a:prstClr val="white"/>
                  </a:solidFill>
                  <a:effectLst/>
                  <a:uLnTx/>
                  <a:uFillTx/>
                  <a:latin typeface="Calibri"/>
                  <a:ea typeface="+mn-ea"/>
                  <a:cs typeface="+mn-cs"/>
                </a:rPr>
                <a:t>Knowledge of Results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0" b="1" i="0" u="none" strike="noStrike" kern="1200" cap="none" spc="0" normalizeH="0" baseline="0" noProof="0">
                <a:ln>
                  <a:noFill/>
                </a:ln>
                <a:solidFill>
                  <a:prstClr val="white"/>
                </a:solidFill>
                <a:effectLst/>
                <a:uLnTx/>
                <a:uFillTx/>
                <a:latin typeface="Calibri"/>
                <a:ea typeface="+mn-ea"/>
                <a:cs typeface="+mn-cs"/>
              </a:endParaRPr>
            </a:p>
          </p:txBody>
        </p:sp>
      </p:grpSp>
      <p:sp>
        <p:nvSpPr>
          <p:cNvPr id="52" name="TextBox 51">
            <a:extLst>
              <a:ext uri="{FF2B5EF4-FFF2-40B4-BE49-F238E27FC236}">
                <a16:creationId xmlns:a16="http://schemas.microsoft.com/office/drawing/2014/main" id="{724315DF-01B6-4DA2-B95B-626837BA1D61}"/>
              </a:ext>
            </a:extLst>
          </p:cNvPr>
          <p:cNvSpPr txBox="1"/>
          <p:nvPr/>
        </p:nvSpPr>
        <p:spPr>
          <a:xfrm>
            <a:off x="6431857" y="2204889"/>
            <a:ext cx="1352906" cy="538609"/>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a:ln>
                  <a:noFill/>
                </a:ln>
                <a:solidFill>
                  <a:prstClr val="white"/>
                </a:solidFill>
                <a:effectLst/>
                <a:uLnTx/>
                <a:uFillTx/>
                <a:latin typeface="Calibri"/>
                <a:ea typeface="+mn-ea"/>
                <a:cs typeface="+mn-cs"/>
              </a:rPr>
              <a:t>Knowledge of 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0" b="1" i="0" u="none" strike="noStrike" kern="1200" cap="none" spc="0" normalizeH="0" baseline="0" noProof="0">
              <a:ln>
                <a:noFill/>
              </a:ln>
              <a:solidFill>
                <a:prstClr val="white"/>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D3DBFD22-F630-4EFA-A1CF-C9698FA7A63D}"/>
              </a:ext>
            </a:extLst>
          </p:cNvPr>
          <p:cNvSpPr txBox="1"/>
          <p:nvPr/>
        </p:nvSpPr>
        <p:spPr>
          <a:xfrm>
            <a:off x="167445" y="2567864"/>
            <a:ext cx="3526160" cy="384721"/>
          </a:xfrm>
          <a:prstGeom prst="rect">
            <a:avLst/>
          </a:prstGeom>
          <a:solidFill>
            <a:srgbClr val="00B05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prstClr val="white"/>
                </a:solidFill>
                <a:effectLst/>
                <a:uLnTx/>
                <a:uFillTx/>
                <a:latin typeface="Calibri"/>
                <a:ea typeface="+mn-ea"/>
                <a:cs typeface="+mn-cs"/>
              </a:rPr>
              <a:t>Knowledge of 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0" b="1" i="0" u="none" strike="noStrike" kern="1200" cap="none" spc="0" normalizeH="0" baseline="0" noProof="0">
              <a:ln>
                <a:noFill/>
              </a:ln>
              <a:solidFill>
                <a:prstClr val="white"/>
              </a:solidFill>
              <a:effectLst/>
              <a:uLnTx/>
              <a:uFillTx/>
              <a:latin typeface="Calibri"/>
              <a:ea typeface="+mn-ea"/>
              <a:cs typeface="+mn-cs"/>
            </a:endParaRPr>
          </a:p>
        </p:txBody>
      </p:sp>
      <p:sp>
        <p:nvSpPr>
          <p:cNvPr id="54" name="TextBox 53">
            <a:extLst>
              <a:ext uri="{FF2B5EF4-FFF2-40B4-BE49-F238E27FC236}">
                <a16:creationId xmlns:a16="http://schemas.microsoft.com/office/drawing/2014/main" id="{7B12FDDB-D43F-4F1B-A3D6-CF777B61C0BB}"/>
              </a:ext>
            </a:extLst>
          </p:cNvPr>
          <p:cNvSpPr txBox="1"/>
          <p:nvPr/>
        </p:nvSpPr>
        <p:spPr>
          <a:xfrm>
            <a:off x="187020" y="4478418"/>
            <a:ext cx="3526160" cy="384721"/>
          </a:xfrm>
          <a:prstGeom prst="rect">
            <a:avLst/>
          </a:prstGeom>
          <a:solidFill>
            <a:srgbClr val="FF0000"/>
          </a:solidFill>
          <a:ln w="28575">
            <a:solidFill>
              <a:schemeClr val="bg1"/>
            </a:solidFill>
          </a:ln>
        </p:spPr>
        <p:style>
          <a:lnRef idx="1">
            <a:schemeClr val="dk1"/>
          </a:lnRef>
          <a:fillRef idx="3">
            <a:schemeClr val="dk1"/>
          </a:fillRef>
          <a:effectRef idx="2">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prstClr val="white"/>
                </a:solidFill>
                <a:effectLst/>
                <a:uLnTx/>
                <a:uFillTx/>
                <a:latin typeface="Calibri"/>
                <a:ea typeface="+mn-ea"/>
                <a:cs typeface="+mn-cs"/>
              </a:rPr>
              <a:t>Knowledge of Results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0" b="1"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2" descr="C:\Program Files\Microsoft Office\MEDIA\CAGCAT10\j0185604.wmf">
            <a:hlinkClick r:id="rId5" action="ppaction://hlinksldjump"/>
            <a:extLst>
              <a:ext uri="{FF2B5EF4-FFF2-40B4-BE49-F238E27FC236}">
                <a16:creationId xmlns:a16="http://schemas.microsoft.com/office/drawing/2014/main" id="{244D2C25-A7FF-4810-B550-D7BBBEE947D7}"/>
              </a:ext>
            </a:extLst>
          </p:cNvPr>
          <p:cNvPicPr>
            <a:picLocks noChangeAspect="1" noChangeArrowheads="1"/>
          </p:cNvPicPr>
          <p:nvPr/>
        </p:nvPicPr>
        <p:blipFill>
          <a:blip r:embed="rId6" cstate="print"/>
          <a:srcRect/>
          <a:stretch>
            <a:fillRect/>
          </a:stretch>
        </p:blipFill>
        <p:spPr bwMode="auto">
          <a:xfrm>
            <a:off x="152400" y="6189387"/>
            <a:ext cx="457501" cy="457955"/>
          </a:xfrm>
          <a:prstGeom prst="rect">
            <a:avLst/>
          </a:prstGeom>
          <a:noFill/>
        </p:spPr>
      </p:pic>
      <p:sp>
        <p:nvSpPr>
          <p:cNvPr id="46" name="TextBox 45">
            <a:hlinkClick r:id="rId5" action="ppaction://hlinksldjump"/>
            <a:extLst>
              <a:ext uri="{FF2B5EF4-FFF2-40B4-BE49-F238E27FC236}">
                <a16:creationId xmlns:a16="http://schemas.microsoft.com/office/drawing/2014/main" id="{A7CA8B91-E65C-4166-A53E-E8680FC73310}"/>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50A8D2FC-71F1-8A4C-A818-81A8D17C3C50}"/>
              </a:ext>
            </a:extLst>
          </p:cNvPr>
          <p:cNvSpPr txBox="1"/>
          <p:nvPr/>
        </p:nvSpPr>
        <p:spPr>
          <a:xfrm>
            <a:off x="6886261" y="3170662"/>
            <a:ext cx="2059981" cy="1077218"/>
          </a:xfrm>
          <a:prstGeom prst="rect">
            <a:avLst/>
          </a:prstGeom>
          <a:solidFill>
            <a:schemeClr val="accent2">
              <a:lumMod val="60000"/>
              <a:lumOff val="40000"/>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Basketball – “you are getting good knee bend on your free throws”</a:t>
            </a:r>
            <a:endParaRPr kumimoji="0" lang="en-AU" sz="1600" b="0" i="0" u="none" strike="noStrike" kern="1200" cap="none" spc="0" normalizeH="0" baseline="0" noProof="0">
              <a:ln>
                <a:noFill/>
              </a:ln>
              <a:solidFill>
                <a:prstClr val="black"/>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00815F41-343C-FD41-BB49-FC5851BD3AE3}"/>
              </a:ext>
            </a:extLst>
          </p:cNvPr>
          <p:cNvSpPr txBox="1"/>
          <p:nvPr/>
        </p:nvSpPr>
        <p:spPr>
          <a:xfrm>
            <a:off x="0" y="0"/>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Types of feedback</a:t>
            </a:r>
          </a:p>
        </p:txBody>
      </p:sp>
      <p:sp>
        <p:nvSpPr>
          <p:cNvPr id="45" name="TextBox 44">
            <a:extLst>
              <a:ext uri="{FF2B5EF4-FFF2-40B4-BE49-F238E27FC236}">
                <a16:creationId xmlns:a16="http://schemas.microsoft.com/office/drawing/2014/main" id="{1A44D31C-8D2D-8646-9991-8AA9C64D1DA4}"/>
              </a:ext>
            </a:extLst>
          </p:cNvPr>
          <p:cNvSpPr txBox="1"/>
          <p:nvPr/>
        </p:nvSpPr>
        <p:spPr>
          <a:xfrm>
            <a:off x="7846421" y="2195922"/>
            <a:ext cx="1251973" cy="538609"/>
          </a:xfrm>
          <a:prstGeom prst="rect">
            <a:avLst/>
          </a:prstGeom>
          <a:solidFill>
            <a:srgbClr val="FF0000"/>
          </a:solidFill>
          <a:ln w="28575">
            <a:solidFill>
              <a:schemeClr val="bg1"/>
            </a:solidFill>
          </a:ln>
        </p:spPr>
        <p:style>
          <a:lnRef idx="1">
            <a:schemeClr val="dk1"/>
          </a:lnRef>
          <a:fillRef idx="3">
            <a:schemeClr val="dk1"/>
          </a:fillRef>
          <a:effectRef idx="2">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a:ln>
                  <a:noFill/>
                </a:ln>
                <a:solidFill>
                  <a:prstClr val="white"/>
                </a:solidFill>
                <a:effectLst/>
                <a:uLnTx/>
                <a:uFillTx/>
                <a:latin typeface="Calibri"/>
                <a:ea typeface="+mn-ea"/>
                <a:cs typeface="+mn-cs"/>
              </a:rPr>
              <a:t>Knowledge of Results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200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2" grpId="0" animBg="1"/>
      <p:bldP spid="53" grpId="0" animBg="1"/>
      <p:bldP spid="54" grpId="0" animBg="1"/>
      <p:bldP spid="3" grpId="1" animBg="1"/>
      <p:bldP spid="4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034" y="1713952"/>
            <a:ext cx="8565932" cy="2862322"/>
          </a:xfrm>
          <a:prstGeom prst="rect">
            <a:avLst/>
          </a:prstGeom>
          <a:solidFill>
            <a:schemeClr val="bg1"/>
          </a:solidFill>
          <a:ln>
            <a:solidFill>
              <a:srgbClr val="0070C0"/>
            </a:solidFill>
          </a:ln>
        </p:spPr>
        <p:txBody>
          <a:bodyPr wrap="square">
            <a:spAutoFit/>
          </a:bodyPr>
          <a:lstStyle/>
          <a:p>
            <a:pPr marL="103187" marR="0" lvl="0" algn="l" defTabSz="914400" rtl="0" eaLnBrk="1" fontAlgn="auto" latinLnBrk="0" hangingPunct="1">
              <a:lnSpc>
                <a:spcPct val="100000"/>
              </a:lnSpc>
              <a:spcBef>
                <a:spcPts val="0"/>
              </a:spcBef>
              <a:spcAft>
                <a:spcPts val="0"/>
              </a:spcAft>
              <a:buClrTx/>
              <a:buSzTx/>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Extrinsic (augmented) feedback can be provided either during the performance e.g. a runner taking a message to a player, at half-time or other break in play. It can also be provided after the performance has been completed.</a:t>
            </a:r>
          </a:p>
          <a:p>
            <a:pPr marL="103187" marR="0" lvl="0" algn="l" defTabSz="914400" rtl="0" eaLnBrk="1" fontAlgn="auto" latinLnBrk="0" hangingPunct="1">
              <a:lnSpc>
                <a:spcPct val="100000"/>
              </a:lnSpc>
              <a:spcBef>
                <a:spcPts val="0"/>
              </a:spcBef>
              <a:spcAft>
                <a:spcPts val="0"/>
              </a:spcAft>
              <a:buClrTx/>
              <a:buSzTx/>
              <a:tabLst/>
              <a:defRPr/>
            </a:pPr>
            <a:endParaRPr lang="en-AU" dirty="0">
              <a:solidFill>
                <a:prstClr val="black"/>
              </a:solidFill>
              <a:latin typeface="Calibri"/>
            </a:endParaRPr>
          </a:p>
          <a:p>
            <a:pPr marL="103187" marR="0" lvl="0" algn="l" defTabSz="914400" rtl="0" eaLnBrk="1" fontAlgn="auto" latinLnBrk="0" hangingPunct="1">
              <a:lnSpc>
                <a:spcPct val="100000"/>
              </a:lnSpc>
              <a:spcBef>
                <a:spcPts val="0"/>
              </a:spcBef>
              <a:spcAft>
                <a:spcPts val="0"/>
              </a:spcAft>
              <a:buClrTx/>
              <a:buSzTx/>
              <a:tabLst/>
              <a:defRPr/>
            </a:pPr>
            <a:endParaRPr lang="en-AU" dirty="0">
              <a:solidFill>
                <a:prstClr val="black"/>
              </a:solidFill>
              <a:latin typeface="Calibri"/>
            </a:endParaRPr>
          </a:p>
          <a:p>
            <a:pPr marL="846137" lvl="1" indent="-285750">
              <a:buFont typeface="Arial" panose="020B0604020202020204" pitchFamily="34" charset="0"/>
              <a:buChar char="•"/>
              <a:defRPr/>
            </a:pPr>
            <a:r>
              <a:rPr kumimoji="0" lang="en-AU" b="0" i="0" u="none" strike="noStrike" kern="1200" cap="none" spc="0" normalizeH="0" baseline="0" noProof="0" dirty="0">
                <a:ln>
                  <a:noFill/>
                </a:ln>
                <a:solidFill>
                  <a:prstClr val="black"/>
                </a:solidFill>
                <a:effectLst/>
                <a:uLnTx/>
                <a:uFillTx/>
                <a:latin typeface="Calibri"/>
                <a:ea typeface="+mn-ea"/>
                <a:cs typeface="+mn-cs"/>
              </a:rPr>
              <a:t>Provided </a:t>
            </a:r>
            <a:r>
              <a:rPr kumimoji="0" lang="en-AU" b="0" i="0" u="sng" strike="noStrike" kern="1200" cap="none" spc="0" normalizeH="0" baseline="0" noProof="0" dirty="0">
                <a:ln>
                  <a:noFill/>
                </a:ln>
                <a:solidFill>
                  <a:prstClr val="black"/>
                </a:solidFill>
                <a:effectLst/>
                <a:uLnTx/>
                <a:uFillTx/>
                <a:latin typeface="Calibri"/>
                <a:ea typeface="+mn-ea"/>
                <a:cs typeface="+mn-cs"/>
              </a:rPr>
              <a:t>during</a:t>
            </a:r>
            <a:r>
              <a:rPr kumimoji="0" lang="en-AU" b="0" i="0" u="none" strike="noStrike" kern="1200" cap="none" spc="0" normalizeH="0" baseline="0" noProof="0" dirty="0">
                <a:ln>
                  <a:noFill/>
                </a:ln>
                <a:solidFill>
                  <a:prstClr val="black"/>
                </a:solidFill>
                <a:effectLst/>
                <a:uLnTx/>
                <a:uFillTx/>
                <a:latin typeface="Calibri"/>
                <a:ea typeface="+mn-ea"/>
                <a:cs typeface="+mn-cs"/>
              </a:rPr>
              <a:t> the performance via the coach. </a:t>
            </a:r>
          </a:p>
          <a:p>
            <a:pPr marL="846137" lvl="1" indent="-285750">
              <a:buFont typeface="Arial" panose="020B0604020202020204" pitchFamily="34" charset="0"/>
              <a:buChar char="•"/>
              <a:defRPr/>
            </a:pPr>
            <a:r>
              <a:rPr kumimoji="0" lang="en-AU" b="0" i="0" u="none" strike="noStrike" kern="1200" cap="none" spc="0" normalizeH="0" baseline="0" noProof="0" dirty="0">
                <a:ln>
                  <a:noFill/>
                </a:ln>
                <a:solidFill>
                  <a:prstClr val="black"/>
                </a:solidFill>
                <a:effectLst/>
                <a:uLnTx/>
                <a:uFillTx/>
                <a:latin typeface="Calibri"/>
                <a:ea typeface="+mn-ea"/>
                <a:cs typeface="+mn-cs"/>
              </a:rPr>
              <a:t>The player can use this information to immediately change performance if need be, or if the feedback is positive, maintain current performance.</a:t>
            </a:r>
          </a:p>
          <a:p>
            <a:pPr marL="846137" lvl="1" indent="-285750">
              <a:buFont typeface="Arial" panose="020B0604020202020204" pitchFamily="34" charset="0"/>
              <a:buChar char="•"/>
              <a:defRPr/>
            </a:pPr>
            <a:r>
              <a:rPr lang="en-AU" dirty="0">
                <a:solidFill>
                  <a:prstClr val="black"/>
                </a:solidFill>
                <a:latin typeface="Calibri"/>
              </a:rPr>
              <a:t>E.g. a soccer coach who provides verbal feedback to their defensive line during a game to immediately change their position</a:t>
            </a:r>
            <a:endParaRPr kumimoji="0" lang="en-AU"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Footer Placeholder 10"/>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15" name="TextBox 14">
            <a:extLst>
              <a:ext uri="{FF2B5EF4-FFF2-40B4-BE49-F238E27FC236}">
                <a16:creationId xmlns:a16="http://schemas.microsoft.com/office/drawing/2014/main" id="{B840BDE9-0CFE-A748-A0BF-7116BC3C9EFC}"/>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TIMING of feedback</a:t>
            </a:r>
          </a:p>
        </p:txBody>
      </p:sp>
      <p:pic>
        <p:nvPicPr>
          <p:cNvPr id="13" name="Picture 2" descr="C:\Program Files\Microsoft Office\MEDIA\CAGCAT10\j0185604.wmf">
            <a:hlinkClick r:id="rId3" action="ppaction://hlinksldjump"/>
            <a:extLst>
              <a:ext uri="{FF2B5EF4-FFF2-40B4-BE49-F238E27FC236}">
                <a16:creationId xmlns:a16="http://schemas.microsoft.com/office/drawing/2014/main" id="{4ABB9B88-EF8E-6446-8C86-4DA88DDDFC4C}"/>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4" name="TextBox 13">
            <a:hlinkClick r:id="rId3" action="ppaction://hlinksldjump"/>
            <a:extLst>
              <a:ext uri="{FF2B5EF4-FFF2-40B4-BE49-F238E27FC236}">
                <a16:creationId xmlns:a16="http://schemas.microsoft.com/office/drawing/2014/main" id="{F02A0257-D0BE-8341-A3DF-1F65EB9069F3}"/>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D20CE60D-3DAB-7A4D-965B-7C726ABC4266}"/>
              </a:ext>
            </a:extLst>
          </p:cNvPr>
          <p:cNvSpPr txBox="1"/>
          <p:nvPr/>
        </p:nvSpPr>
        <p:spPr>
          <a:xfrm rot="20959421">
            <a:off x="117342" y="986812"/>
            <a:ext cx="2901184" cy="369332"/>
          </a:xfrm>
          <a:prstGeom prst="rect">
            <a:avLst/>
          </a:prstGeom>
          <a:solidFill>
            <a:srgbClr val="FF000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a:ea typeface="+mn-ea"/>
                <a:cs typeface="+mn-cs"/>
              </a:rPr>
              <a:t>Timing of extrinsic</a:t>
            </a:r>
            <a:r>
              <a:rPr kumimoji="0" lang="en-US" sz="1800" b="1" i="0" u="none" strike="noStrike" kern="1200" cap="none" spc="0" normalizeH="0" noProof="0" dirty="0">
                <a:ln>
                  <a:noFill/>
                </a:ln>
                <a:solidFill>
                  <a:schemeClr val="bg1"/>
                </a:solidFill>
                <a:effectLst/>
                <a:uLnTx/>
                <a:uFillTx/>
                <a:latin typeface="Calibri"/>
                <a:ea typeface="+mn-ea"/>
                <a:cs typeface="+mn-cs"/>
              </a:rPr>
              <a:t> feedback</a:t>
            </a:r>
            <a:endParaRPr kumimoji="0" lang="en-US" sz="1800" b="1" i="0" u="none" strike="noStrike" kern="1200" cap="none" spc="0" normalizeH="0" baseline="0" noProof="0" dirty="0">
              <a:ln>
                <a:noFill/>
              </a:ln>
              <a:solidFill>
                <a:schemeClr val="bg1"/>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AAB97422-A2E4-964C-8806-703FFC62D380}"/>
              </a:ext>
            </a:extLst>
          </p:cNvPr>
          <p:cNvSpPr/>
          <p:nvPr/>
        </p:nvSpPr>
        <p:spPr>
          <a:xfrm>
            <a:off x="332579" y="2704354"/>
            <a:ext cx="3164264" cy="369332"/>
          </a:xfrm>
          <a:prstGeom prst="rect">
            <a:avLst/>
          </a:prstGeom>
          <a:solidFill>
            <a:srgbClr val="FFC000"/>
          </a:solidFill>
          <a:ln>
            <a:solidFill>
              <a:schemeClr val="tx1"/>
            </a:solidFill>
          </a:ln>
        </p:spPr>
        <p:txBody>
          <a:bodyPr wrap="none">
            <a:spAutoFit/>
          </a:bodyPr>
          <a:lstStyle/>
          <a:p>
            <a:pPr lvl="0">
              <a:defRPr/>
            </a:pPr>
            <a:r>
              <a:rPr lang="en-AU" b="1" dirty="0"/>
              <a:t>Concurrent Extrinsic Feedback</a:t>
            </a:r>
          </a:p>
        </p:txBody>
      </p:sp>
      <p:sp>
        <p:nvSpPr>
          <p:cNvPr id="17" name="TextBox 16">
            <a:extLst>
              <a:ext uri="{FF2B5EF4-FFF2-40B4-BE49-F238E27FC236}">
                <a16:creationId xmlns:a16="http://schemas.microsoft.com/office/drawing/2014/main" id="{14E539D2-E5C1-A744-B5FD-31F90B2DD16A}"/>
              </a:ext>
            </a:extLst>
          </p:cNvPr>
          <p:cNvSpPr txBox="1"/>
          <p:nvPr/>
        </p:nvSpPr>
        <p:spPr>
          <a:xfrm>
            <a:off x="5668962" y="5194421"/>
            <a:ext cx="2636520" cy="830997"/>
          </a:xfrm>
          <a:prstGeom prst="rect">
            <a:avLst/>
          </a:prstGeom>
          <a:solidFill>
            <a:srgbClr val="FA12CE"/>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176213" marR="0" lvl="0" indent="0" algn="ctr" defTabSz="914400" rtl="0" eaLnBrk="1" fontAlgn="auto" latinLnBrk="0" hangingPunct="1">
              <a:lnSpc>
                <a:spcPct val="100000"/>
              </a:lnSpc>
              <a:spcBef>
                <a:spcPts val="0"/>
              </a:spcBef>
              <a:spcAft>
                <a:spcPts val="0"/>
              </a:spcAft>
              <a:buClrTx/>
              <a:buSzTx/>
              <a:buFontTx/>
              <a:buNone/>
              <a:tabLst/>
              <a:defRPr/>
            </a:pPr>
            <a:r>
              <a:rPr kumimoji="0" lang="en-AU" sz="1600" i="0" u="none" strike="noStrike" kern="1200" cap="none" spc="0" normalizeH="0" baseline="0" noProof="0" dirty="0">
                <a:ln>
                  <a:noFill/>
                </a:ln>
                <a:solidFill>
                  <a:schemeClr val="bg1"/>
                </a:solidFill>
                <a:effectLst/>
                <a:uLnTx/>
                <a:uFillTx/>
                <a:latin typeface="Calibri"/>
                <a:ea typeface="+mn-ea"/>
                <a:cs typeface="+mn-cs"/>
              </a:rPr>
              <a:t>Concurrent feedback can be used to change immediate </a:t>
            </a:r>
            <a:r>
              <a:rPr lang="en-AU" sz="1600" dirty="0">
                <a:solidFill>
                  <a:schemeClr val="bg1"/>
                </a:solidFill>
                <a:latin typeface="Calibri"/>
              </a:rPr>
              <a:t>p</a:t>
            </a:r>
            <a:r>
              <a:rPr kumimoji="0" lang="en-AU" sz="1600" i="0" u="none" strike="noStrike" kern="1200" cap="none" spc="0" normalizeH="0" baseline="0" noProof="0" dirty="0" err="1">
                <a:ln>
                  <a:noFill/>
                </a:ln>
                <a:solidFill>
                  <a:schemeClr val="bg1"/>
                </a:solidFill>
                <a:effectLst/>
                <a:uLnTx/>
                <a:uFillTx/>
                <a:latin typeface="Calibri"/>
                <a:ea typeface="+mn-ea"/>
                <a:cs typeface="+mn-cs"/>
              </a:rPr>
              <a:t>erformance</a:t>
            </a:r>
            <a:r>
              <a:rPr kumimoji="0" lang="en-AU" sz="1600" i="0" u="none" strike="noStrike" kern="1200" cap="none" spc="0" normalizeH="0" baseline="0" noProof="0" dirty="0">
                <a:ln>
                  <a:noFill/>
                </a:ln>
                <a:solidFill>
                  <a:schemeClr val="bg1"/>
                </a:solidFill>
                <a:effectLst/>
                <a:uLnTx/>
                <a:uFillTx/>
                <a:latin typeface="Calibri"/>
                <a:ea typeface="+mn-ea"/>
                <a:cs typeface="+mn-cs"/>
              </a:rPr>
              <a:t>.</a:t>
            </a:r>
          </a:p>
        </p:txBody>
      </p:sp>
      <p:pic>
        <p:nvPicPr>
          <p:cNvPr id="4098" name="Picture 2" descr="Image result for soccer coach">
            <a:extLst>
              <a:ext uri="{FF2B5EF4-FFF2-40B4-BE49-F238E27FC236}">
                <a16:creationId xmlns:a16="http://schemas.microsoft.com/office/drawing/2014/main" id="{4E4BEBDE-E051-2845-8A92-B7299B598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431" y="4645845"/>
            <a:ext cx="4326300" cy="19715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E4859B-D164-334E-897A-450DF69774A1}"/>
              </a:ext>
            </a:extLst>
          </p:cNvPr>
          <p:cNvSpPr/>
          <p:nvPr/>
        </p:nvSpPr>
        <p:spPr>
          <a:xfrm>
            <a:off x="990600" y="6574016"/>
            <a:ext cx="3361159" cy="153888"/>
          </a:xfrm>
          <a:prstGeom prst="rect">
            <a:avLst/>
          </a:prstGeom>
        </p:spPr>
        <p:txBody>
          <a:bodyPr wrap="square">
            <a:spAutoFit/>
          </a:bodyPr>
          <a:lstStyle/>
          <a:p>
            <a:r>
              <a:rPr lang="en-US" sz="400" dirty="0"/>
              <a:t>https://</a:t>
            </a:r>
            <a:r>
              <a:rPr lang="en-US" sz="400" dirty="0" err="1"/>
              <a:t>www.afimsc.af.mil</a:t>
            </a:r>
            <a:r>
              <a:rPr lang="en-US" sz="400" dirty="0"/>
              <a:t>/News/Article-Display/Article/754429/as-armed-forces-soccer-tournament-nears-air-force-team-kicks-into-high-gear/</a:t>
            </a:r>
          </a:p>
        </p:txBody>
      </p:sp>
    </p:spTree>
    <p:extLst>
      <p:ext uri="{BB962C8B-B14F-4D97-AF65-F5344CB8AC3E}">
        <p14:creationId xmlns:p14="http://schemas.microsoft.com/office/powerpoint/2010/main" val="292685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17" grpId="0" animBg="1"/>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37598"/>
            <a:ext cx="5145677" cy="4801314"/>
          </a:xfrm>
          <a:prstGeom prst="rect">
            <a:avLst/>
          </a:prstGeom>
          <a:solidFill>
            <a:schemeClr val="bg1"/>
          </a:solidFill>
          <a:ln>
            <a:solidFill>
              <a:srgbClr val="0070C0"/>
            </a:solidFill>
          </a:ln>
        </p:spPr>
        <p:txBody>
          <a:bodyPr wrap="square">
            <a:spAutoFit/>
          </a:bodyPr>
          <a:lstStyle/>
          <a:p>
            <a:pPr marL="103187" marR="0" lvl="0" algn="l" defTabSz="914400" rtl="0" eaLnBrk="1" fontAlgn="auto" latinLnBrk="0" hangingPunct="1">
              <a:lnSpc>
                <a:spcPct val="100000"/>
              </a:lnSpc>
              <a:spcBef>
                <a:spcPts val="0"/>
              </a:spcBef>
              <a:spcAft>
                <a:spcPts val="0"/>
              </a:spcAft>
              <a:buClrTx/>
              <a:buSzTx/>
              <a:tabLst/>
              <a:defRPr/>
            </a:pPr>
            <a:endParaRPr lang="en-AU" dirty="0">
              <a:solidFill>
                <a:prstClr val="black"/>
              </a:solidFill>
              <a:latin typeface="Calibri"/>
            </a:endParaRPr>
          </a:p>
          <a:p>
            <a:pPr marL="103187" marR="0" lvl="0" algn="l" defTabSz="914400" rtl="0" eaLnBrk="1" fontAlgn="auto" latinLnBrk="0" hangingPunct="1">
              <a:lnSpc>
                <a:spcPct val="100000"/>
              </a:lnSpc>
              <a:spcBef>
                <a:spcPts val="0"/>
              </a:spcBef>
              <a:spcAft>
                <a:spcPts val="0"/>
              </a:spcAft>
              <a:buClrTx/>
              <a:buSzTx/>
              <a:tabLst/>
              <a:defRPr/>
            </a:pPr>
            <a:endParaRPr lang="en-AU" sz="1000" dirty="0">
              <a:solidFill>
                <a:prstClr val="black"/>
              </a:solidFill>
              <a:latin typeface="Calibri"/>
            </a:endParaRPr>
          </a:p>
          <a:p>
            <a:pPr marL="388937" indent="-285750">
              <a:buFont typeface="Arial" panose="020B0604020202020204" pitchFamily="34" charset="0"/>
              <a:buChar char="•"/>
              <a:defRPr/>
            </a:pPr>
            <a:r>
              <a:rPr lang="en-AU" dirty="0">
                <a:solidFill>
                  <a:prstClr val="black"/>
                </a:solidFill>
              </a:rPr>
              <a:t>Provided by an external source </a:t>
            </a:r>
            <a:r>
              <a:rPr lang="en-AU" u="sng" dirty="0">
                <a:solidFill>
                  <a:prstClr val="black"/>
                </a:solidFill>
              </a:rPr>
              <a:t>after</a:t>
            </a:r>
            <a:r>
              <a:rPr lang="en-AU" dirty="0">
                <a:solidFill>
                  <a:prstClr val="black"/>
                </a:solidFill>
              </a:rPr>
              <a:t> the movement has been completed</a:t>
            </a:r>
          </a:p>
          <a:p>
            <a:pPr marL="388937" indent="-285750">
              <a:buFont typeface="Arial" panose="020B0604020202020204" pitchFamily="34" charset="0"/>
              <a:buChar char="•"/>
              <a:defRPr/>
            </a:pPr>
            <a:r>
              <a:rPr lang="en-AU" dirty="0">
                <a:solidFill>
                  <a:prstClr val="black"/>
                </a:solidFill>
              </a:rPr>
              <a:t>The performer can only use this feedback to change future performance.</a:t>
            </a:r>
          </a:p>
          <a:p>
            <a:pPr marL="388937" indent="-285750">
              <a:buFont typeface="Arial" panose="020B0604020202020204" pitchFamily="34" charset="0"/>
              <a:buChar char="•"/>
              <a:defRPr/>
            </a:pPr>
            <a:r>
              <a:rPr lang="en-US" dirty="0">
                <a:solidFill>
                  <a:prstClr val="black"/>
                </a:solidFill>
              </a:rPr>
              <a:t>The individuals stage of learning dictates how long after the performance the feedback should be provided</a:t>
            </a:r>
          </a:p>
          <a:p>
            <a:pPr marL="846137" lvl="1" indent="-285750">
              <a:buFont typeface="Cambria Math" panose="02040503050406030204" pitchFamily="18" charset="0"/>
              <a:buChar char="⎯"/>
              <a:defRPr/>
            </a:pPr>
            <a:r>
              <a:rPr lang="en-US" dirty="0">
                <a:solidFill>
                  <a:prstClr val="black"/>
                </a:solidFill>
              </a:rPr>
              <a:t>Cognitive – the sooner the better as novice performers will find it harder to reflect on their performance after a period of time</a:t>
            </a:r>
          </a:p>
          <a:p>
            <a:pPr marL="846137" lvl="1" indent="-285750">
              <a:buFont typeface="Cambria Math" panose="02040503050406030204" pitchFamily="18" charset="0"/>
              <a:buChar char="⎯"/>
              <a:defRPr/>
            </a:pPr>
            <a:r>
              <a:rPr lang="en-US" dirty="0">
                <a:solidFill>
                  <a:prstClr val="black"/>
                </a:solidFill>
              </a:rPr>
              <a:t>Autonomous – whilst immediate terminal feedback is effective, it may also be beneficial to allow the performer to think about and evaluate their own performance before providing feedback.</a:t>
            </a:r>
          </a:p>
        </p:txBody>
      </p:sp>
      <p:sp>
        <p:nvSpPr>
          <p:cNvPr id="12" name="Slide Number Placeholder 1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Footer Placeholder 10"/>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15" name="TextBox 14">
            <a:extLst>
              <a:ext uri="{FF2B5EF4-FFF2-40B4-BE49-F238E27FC236}">
                <a16:creationId xmlns:a16="http://schemas.microsoft.com/office/drawing/2014/main" id="{B840BDE9-0CFE-A748-A0BF-7116BC3C9EFC}"/>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TIMING of feedback</a:t>
            </a:r>
          </a:p>
        </p:txBody>
      </p:sp>
      <p:pic>
        <p:nvPicPr>
          <p:cNvPr id="13" name="Picture 2" descr="C:\Program Files\Microsoft Office\MEDIA\CAGCAT10\j0185604.wmf">
            <a:hlinkClick r:id="rId3" action="ppaction://hlinksldjump"/>
            <a:extLst>
              <a:ext uri="{FF2B5EF4-FFF2-40B4-BE49-F238E27FC236}">
                <a16:creationId xmlns:a16="http://schemas.microsoft.com/office/drawing/2014/main" id="{4ABB9B88-EF8E-6446-8C86-4DA88DDDFC4C}"/>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4" name="TextBox 13">
            <a:hlinkClick r:id="rId3" action="ppaction://hlinksldjump"/>
            <a:extLst>
              <a:ext uri="{FF2B5EF4-FFF2-40B4-BE49-F238E27FC236}">
                <a16:creationId xmlns:a16="http://schemas.microsoft.com/office/drawing/2014/main" id="{F02A0257-D0BE-8341-A3DF-1F65EB9069F3}"/>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AC02BB79-F3DB-AE46-BC4B-7AD6F8A1F8B5}"/>
              </a:ext>
            </a:extLst>
          </p:cNvPr>
          <p:cNvSpPr/>
          <p:nvPr/>
        </p:nvSpPr>
        <p:spPr>
          <a:xfrm>
            <a:off x="487975" y="1767076"/>
            <a:ext cx="2822311" cy="369332"/>
          </a:xfrm>
          <a:prstGeom prst="rect">
            <a:avLst/>
          </a:prstGeom>
          <a:solidFill>
            <a:srgbClr val="FFC000"/>
          </a:solidFill>
          <a:ln>
            <a:solidFill>
              <a:schemeClr val="tx1"/>
            </a:solidFill>
          </a:ln>
        </p:spPr>
        <p:txBody>
          <a:bodyPr wrap="none">
            <a:spAutoFit/>
          </a:bodyPr>
          <a:lstStyle/>
          <a:p>
            <a:pPr>
              <a:defRPr/>
            </a:pPr>
            <a:r>
              <a:rPr lang="en-AU" b="1" dirty="0"/>
              <a:t>Terminal Extrinsic Feedback</a:t>
            </a:r>
          </a:p>
        </p:txBody>
      </p:sp>
      <p:pic>
        <p:nvPicPr>
          <p:cNvPr id="5122" name="Picture 2" descr="Image result for coach in change rooms">
            <a:extLst>
              <a:ext uri="{FF2B5EF4-FFF2-40B4-BE49-F238E27FC236}">
                <a16:creationId xmlns:a16="http://schemas.microsoft.com/office/drawing/2014/main" id="{4055ADF0-C7D0-4240-89B1-A9A2A3DC7F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4114" y="2690375"/>
            <a:ext cx="3328815" cy="24993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CFF6828-7D24-C345-B812-48B9B177196A}"/>
              </a:ext>
            </a:extLst>
          </p:cNvPr>
          <p:cNvSpPr/>
          <p:nvPr/>
        </p:nvSpPr>
        <p:spPr>
          <a:xfrm>
            <a:off x="6631577" y="5189751"/>
            <a:ext cx="2599509" cy="169277"/>
          </a:xfrm>
          <a:prstGeom prst="rect">
            <a:avLst/>
          </a:prstGeom>
        </p:spPr>
        <p:txBody>
          <a:bodyPr wrap="square">
            <a:spAutoFit/>
          </a:bodyPr>
          <a:lstStyle/>
          <a:p>
            <a:r>
              <a:rPr lang="en-US" sz="500" dirty="0"/>
              <a:t>https://</a:t>
            </a:r>
            <a:r>
              <a:rPr lang="en-US" sz="500" dirty="0" err="1"/>
              <a:t>commons.wikimedia.org</a:t>
            </a:r>
            <a:r>
              <a:rPr lang="en-US" sz="500" dirty="0"/>
              <a:t>/wiki/</a:t>
            </a:r>
            <a:r>
              <a:rPr lang="en-US" sz="500" dirty="0" err="1"/>
              <a:t>File:Working_as_a_coach_in_dressing_room.JPG</a:t>
            </a:r>
            <a:endParaRPr lang="en-US" sz="500" dirty="0"/>
          </a:p>
        </p:txBody>
      </p:sp>
      <p:sp>
        <p:nvSpPr>
          <p:cNvPr id="17" name="TextBox 16">
            <a:extLst>
              <a:ext uri="{FF2B5EF4-FFF2-40B4-BE49-F238E27FC236}">
                <a16:creationId xmlns:a16="http://schemas.microsoft.com/office/drawing/2014/main" id="{08BB167C-21BD-7B45-B3EF-8FC173F1FEF4}"/>
              </a:ext>
            </a:extLst>
          </p:cNvPr>
          <p:cNvSpPr txBox="1"/>
          <p:nvPr/>
        </p:nvSpPr>
        <p:spPr>
          <a:xfrm rot="20959421">
            <a:off x="117342" y="986812"/>
            <a:ext cx="2901184" cy="369332"/>
          </a:xfrm>
          <a:prstGeom prst="rect">
            <a:avLst/>
          </a:prstGeom>
          <a:solidFill>
            <a:srgbClr val="FF000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a:ea typeface="+mn-ea"/>
                <a:cs typeface="+mn-cs"/>
              </a:rPr>
              <a:t>Timing of extrinsic</a:t>
            </a:r>
            <a:r>
              <a:rPr kumimoji="0" lang="en-US" sz="1800" b="1" i="0" u="none" strike="noStrike" kern="1200" cap="none" spc="0" normalizeH="0" noProof="0" dirty="0">
                <a:ln>
                  <a:noFill/>
                </a:ln>
                <a:solidFill>
                  <a:schemeClr val="bg1"/>
                </a:solidFill>
                <a:effectLst/>
                <a:uLnTx/>
                <a:uFillTx/>
                <a:latin typeface="Calibri"/>
                <a:ea typeface="+mn-ea"/>
                <a:cs typeface="+mn-cs"/>
              </a:rPr>
              <a:t> feedback</a:t>
            </a:r>
            <a:endParaRPr kumimoji="0" lang="en-US" sz="1800" b="1" i="0" u="none" strike="noStrike" kern="1200" cap="none" spc="0" normalizeH="0" baseline="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172077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269" y="1332154"/>
            <a:ext cx="5826453" cy="4874206"/>
          </a:xfrm>
          <a:solidFill>
            <a:schemeClr val="bg1"/>
          </a:solidFill>
          <a:ln w="28575">
            <a:solidFill>
              <a:srgbClr val="FFFF00"/>
            </a:solidFill>
          </a:ln>
        </p:spPr>
        <p:txBody>
          <a:bodyPr>
            <a:normAutofit/>
          </a:bodyPr>
          <a:lstStyle/>
          <a:p>
            <a:pPr marL="0" indent="0">
              <a:buNone/>
            </a:pPr>
            <a:r>
              <a:rPr lang="en-US" sz="1800"/>
              <a:t>		     This continuum is influenced by the             </a:t>
            </a:r>
            <a:br>
              <a:rPr lang="en-US" sz="1800"/>
            </a:br>
            <a:r>
              <a:rPr lang="en-US" sz="1800"/>
              <a:t>		     size of muscle groups / movements        </a:t>
            </a:r>
          </a:p>
          <a:p>
            <a:pPr marL="0" indent="0">
              <a:buNone/>
            </a:pPr>
            <a:r>
              <a:rPr lang="en-US" sz="1800"/>
              <a:t>                                        involved.</a:t>
            </a:r>
            <a:endParaRPr lang="en-US" sz="2000"/>
          </a:p>
          <a:p>
            <a:pPr marL="0" indent="0">
              <a:buNone/>
            </a:pPr>
            <a:r>
              <a:rPr lang="en-US" sz="2000" b="1" u="sng">
                <a:solidFill>
                  <a:srgbClr val="FF0000"/>
                </a:solidFill>
              </a:rPr>
              <a:t>Gross Motor Skills</a:t>
            </a:r>
          </a:p>
          <a:p>
            <a:r>
              <a:rPr lang="en-US" sz="1800"/>
              <a:t>Involve movement of major muscle groups resulting in large body part movement</a:t>
            </a:r>
          </a:p>
          <a:p>
            <a:r>
              <a:rPr lang="en-US" sz="1800"/>
              <a:t>Includes fundamental movement patterns e.g. </a:t>
            </a:r>
            <a:r>
              <a:rPr lang="en-AU" sz="1800"/>
              <a:t>walking, running, balance, coordination, jumping</a:t>
            </a:r>
          </a:p>
          <a:p>
            <a:pPr marL="0" indent="0">
              <a:buNone/>
            </a:pPr>
            <a:endParaRPr lang="en-AU" sz="1000" u="sng"/>
          </a:p>
          <a:p>
            <a:pPr marL="0" indent="0">
              <a:buNone/>
            </a:pPr>
            <a:r>
              <a:rPr lang="en-AU" sz="2000" b="1" u="sng">
                <a:solidFill>
                  <a:srgbClr val="FF0000"/>
                </a:solidFill>
              </a:rPr>
              <a:t>Fine Motor Skills</a:t>
            </a:r>
          </a:p>
          <a:p>
            <a:r>
              <a:rPr lang="en-AU" sz="1800"/>
              <a:t>Involve movement of smaller muscle groups resulting in more precise movement</a:t>
            </a:r>
          </a:p>
          <a:p>
            <a:r>
              <a:rPr lang="en-AU" sz="1800"/>
              <a:t>Includes activities such as writing, typing on a keyboard, playing a guitar</a:t>
            </a:r>
          </a:p>
          <a:p>
            <a:r>
              <a:rPr lang="en-AU" sz="1800"/>
              <a:t>Often involves coordination between the hands and eyes</a:t>
            </a:r>
            <a:endParaRPr lang="en-US" sz="1800"/>
          </a:p>
        </p:txBody>
      </p:sp>
      <p:sp>
        <p:nvSpPr>
          <p:cNvPr id="7" name="Slide Number Placeholder 6"/>
          <p:cNvSpPr>
            <a:spLocks noGrp="1"/>
          </p:cNvSpPr>
          <p:nvPr>
            <p:ph type="sldNum" sz="quarter" idx="12"/>
          </p:nvPr>
        </p:nvSpPr>
        <p:spPr/>
        <p:txBody>
          <a:bodyPr/>
          <a:lstStyle/>
          <a:p>
            <a:fld id="{B6F15528-21DE-4FAA-801E-634DDDAF4B2B}" type="slidenum">
              <a:rPr lang="en-US" smtClean="0"/>
              <a:pPr/>
              <a:t>7</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17" name="TextBox 16">
            <a:extLst>
              <a:ext uri="{FF2B5EF4-FFF2-40B4-BE49-F238E27FC236}">
                <a16:creationId xmlns:a16="http://schemas.microsoft.com/office/drawing/2014/main" id="{FB8E677B-0A53-4813-8163-0A52D6B911E3}"/>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sp>
        <p:nvSpPr>
          <p:cNvPr id="19" name="TextBox 18">
            <a:extLst>
              <a:ext uri="{FF2B5EF4-FFF2-40B4-BE49-F238E27FC236}">
                <a16:creationId xmlns:a16="http://schemas.microsoft.com/office/drawing/2014/main" id="{8E35762E-798C-4778-8473-165E53BFD175}"/>
              </a:ext>
            </a:extLst>
          </p:cNvPr>
          <p:cNvSpPr txBox="1"/>
          <p:nvPr/>
        </p:nvSpPr>
        <p:spPr>
          <a:xfrm>
            <a:off x="401476" y="1459931"/>
            <a:ext cx="1741956" cy="632825"/>
          </a:xfrm>
          <a:prstGeom prst="rect">
            <a:avLst/>
          </a:prstGeom>
          <a:solidFill>
            <a:srgbClr val="00B0F0"/>
          </a:solid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2000" b="1" kern="1200"/>
              <a:t>Movement Precision</a:t>
            </a:r>
            <a:endParaRPr lang="en-AU" sz="2000" b="1" kern="1200"/>
          </a:p>
        </p:txBody>
      </p:sp>
      <p:grpSp>
        <p:nvGrpSpPr>
          <p:cNvPr id="5" name="Group 4">
            <a:extLst>
              <a:ext uri="{FF2B5EF4-FFF2-40B4-BE49-F238E27FC236}">
                <a16:creationId xmlns:a16="http://schemas.microsoft.com/office/drawing/2014/main" id="{C2BE27A7-645A-4018-AD86-E1721F61903E}"/>
              </a:ext>
            </a:extLst>
          </p:cNvPr>
          <p:cNvGrpSpPr/>
          <p:nvPr/>
        </p:nvGrpSpPr>
        <p:grpSpPr>
          <a:xfrm>
            <a:off x="6281709" y="1547613"/>
            <a:ext cx="2667540" cy="2129230"/>
            <a:chOff x="6111210" y="3768940"/>
            <a:chExt cx="2667540" cy="1877765"/>
          </a:xfrm>
        </p:grpSpPr>
        <p:pic>
          <p:nvPicPr>
            <p:cNvPr id="206850" name="Picture 2" descr="Meeting areva - 400 m hommes by y.caradec."/>
            <p:cNvPicPr>
              <a:picLocks noChangeAspect="1" noChangeArrowheads="1"/>
            </p:cNvPicPr>
            <p:nvPr/>
          </p:nvPicPr>
          <p:blipFill>
            <a:blip r:embed="rId3" cstate="print"/>
            <a:srcRect/>
            <a:stretch>
              <a:fillRect/>
            </a:stretch>
          </p:blipFill>
          <p:spPr bwMode="auto">
            <a:xfrm>
              <a:off x="6111210" y="4142212"/>
              <a:ext cx="2667540" cy="1504493"/>
            </a:xfrm>
            <a:prstGeom prst="rect">
              <a:avLst/>
            </a:prstGeom>
            <a:noFill/>
          </p:spPr>
        </p:pic>
        <p:sp>
          <p:nvSpPr>
            <p:cNvPr id="20" name="TextBox 19">
              <a:extLst>
                <a:ext uri="{FF2B5EF4-FFF2-40B4-BE49-F238E27FC236}">
                  <a16:creationId xmlns:a16="http://schemas.microsoft.com/office/drawing/2014/main" id="{18AF64BE-5F45-4617-8B95-DD3D0B472D7A}"/>
                </a:ext>
              </a:extLst>
            </p:cNvPr>
            <p:cNvSpPr txBox="1"/>
            <p:nvPr/>
          </p:nvSpPr>
          <p:spPr>
            <a:xfrm>
              <a:off x="6111210" y="3768940"/>
              <a:ext cx="2667540" cy="352857"/>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2000" b="1">
                  <a:solidFill>
                    <a:schemeClr val="bg1"/>
                  </a:solidFill>
                </a:rPr>
                <a:t>Gross motor skill</a:t>
              </a:r>
            </a:p>
          </p:txBody>
        </p:sp>
      </p:grpSp>
      <p:sp>
        <p:nvSpPr>
          <p:cNvPr id="6" name="Rectangle 5"/>
          <p:cNvSpPr/>
          <p:nvPr/>
        </p:nvSpPr>
        <p:spPr>
          <a:xfrm>
            <a:off x="6155403" y="3644309"/>
            <a:ext cx="2979487" cy="184666"/>
          </a:xfrm>
          <a:prstGeom prst="rect">
            <a:avLst/>
          </a:prstGeom>
        </p:spPr>
        <p:txBody>
          <a:bodyPr wrap="square">
            <a:spAutoFit/>
          </a:bodyPr>
          <a:lstStyle/>
          <a:p>
            <a:r>
              <a:rPr lang="en-AU" sz="600" err="1"/>
              <a:t>www.flickr.com</a:t>
            </a:r>
            <a:r>
              <a:rPr lang="en-AU" sz="600"/>
              <a:t>/photos/</a:t>
            </a:r>
            <a:r>
              <a:rPr lang="en-AU" sz="600" err="1"/>
              <a:t>la_bretagne_a_paris</a:t>
            </a:r>
            <a:r>
              <a:rPr lang="en-AU" sz="600"/>
              <a:t>/3735716413/in/set-72157621481525519/</a:t>
            </a:r>
          </a:p>
        </p:txBody>
      </p:sp>
      <p:pic>
        <p:nvPicPr>
          <p:cNvPr id="21" name="Picture 4" descr="Darts and cobwebs by wili_hybrid.">
            <a:extLst>
              <a:ext uri="{FF2B5EF4-FFF2-40B4-BE49-F238E27FC236}">
                <a16:creationId xmlns:a16="http://schemas.microsoft.com/office/drawing/2014/main" id="{0D236475-142B-4240-99E9-5CA65ACA2A0F}"/>
              </a:ext>
            </a:extLst>
          </p:cNvPr>
          <p:cNvPicPr>
            <a:picLocks noChangeAspect="1" noChangeArrowheads="1"/>
          </p:cNvPicPr>
          <p:nvPr/>
        </p:nvPicPr>
        <p:blipFill>
          <a:blip r:embed="rId4" cstate="print"/>
          <a:srcRect/>
          <a:stretch>
            <a:fillRect/>
          </a:stretch>
        </p:blipFill>
        <p:spPr bwMode="auto">
          <a:xfrm>
            <a:off x="6281709" y="4236980"/>
            <a:ext cx="2629223" cy="1767030"/>
          </a:xfrm>
          <a:prstGeom prst="rect">
            <a:avLst/>
          </a:prstGeom>
          <a:noFill/>
        </p:spPr>
      </p:pic>
      <p:sp>
        <p:nvSpPr>
          <p:cNvPr id="22" name="Rectangle 21">
            <a:extLst>
              <a:ext uri="{FF2B5EF4-FFF2-40B4-BE49-F238E27FC236}">
                <a16:creationId xmlns:a16="http://schemas.microsoft.com/office/drawing/2014/main" id="{AA2369E7-F9CF-496D-B871-49FBAD7174E0}"/>
              </a:ext>
            </a:extLst>
          </p:cNvPr>
          <p:cNvSpPr/>
          <p:nvPr/>
        </p:nvSpPr>
        <p:spPr>
          <a:xfrm>
            <a:off x="6665657" y="5961519"/>
            <a:ext cx="2903288" cy="184666"/>
          </a:xfrm>
          <a:prstGeom prst="rect">
            <a:avLst/>
          </a:prstGeom>
        </p:spPr>
        <p:txBody>
          <a:bodyPr wrap="square">
            <a:spAutoFit/>
          </a:bodyPr>
          <a:lstStyle/>
          <a:p>
            <a:r>
              <a:rPr lang="en-AU" sz="600" err="1"/>
              <a:t>www.flickr.com</a:t>
            </a:r>
            <a:r>
              <a:rPr lang="en-AU" sz="600"/>
              <a:t>/photos/</a:t>
            </a:r>
            <a:r>
              <a:rPr lang="en-AU" sz="600" err="1"/>
              <a:t>wili</a:t>
            </a:r>
            <a:r>
              <a:rPr lang="en-AU" sz="600"/>
              <a:t>/214316359/in/set-72157606312639319/</a:t>
            </a:r>
          </a:p>
        </p:txBody>
      </p:sp>
      <p:sp>
        <p:nvSpPr>
          <p:cNvPr id="23" name="TextBox 22">
            <a:extLst>
              <a:ext uri="{FF2B5EF4-FFF2-40B4-BE49-F238E27FC236}">
                <a16:creationId xmlns:a16="http://schemas.microsoft.com/office/drawing/2014/main" id="{E3C5A151-09A3-4868-A2F2-113173BBB8F7}"/>
              </a:ext>
            </a:extLst>
          </p:cNvPr>
          <p:cNvSpPr txBox="1"/>
          <p:nvPr/>
        </p:nvSpPr>
        <p:spPr>
          <a:xfrm>
            <a:off x="6281709" y="3836870"/>
            <a:ext cx="2629223" cy="400110"/>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2000">
                <a:solidFill>
                  <a:schemeClr val="bg1"/>
                </a:solidFill>
              </a:rPr>
              <a:t>Fine motor skill</a:t>
            </a:r>
          </a:p>
        </p:txBody>
      </p:sp>
      <p:pic>
        <p:nvPicPr>
          <p:cNvPr id="24" name="Picture 2" descr="C:\Program Files\Microsoft Office\MEDIA\CAGCAT10\j0185604.wmf">
            <a:hlinkClick r:id="rId5" action="ppaction://hlinksldjump"/>
            <a:extLst>
              <a:ext uri="{FF2B5EF4-FFF2-40B4-BE49-F238E27FC236}">
                <a16:creationId xmlns:a16="http://schemas.microsoft.com/office/drawing/2014/main" id="{2EA006D7-E1C4-4B9E-96A8-B5B95D992A16}"/>
              </a:ext>
            </a:extLst>
          </p:cNvPr>
          <p:cNvPicPr>
            <a:picLocks noChangeAspect="1" noChangeArrowheads="1"/>
          </p:cNvPicPr>
          <p:nvPr/>
        </p:nvPicPr>
        <p:blipFill>
          <a:blip r:embed="rId6" cstate="print"/>
          <a:srcRect/>
          <a:stretch>
            <a:fillRect/>
          </a:stretch>
        </p:blipFill>
        <p:spPr bwMode="auto">
          <a:xfrm>
            <a:off x="152400" y="6189387"/>
            <a:ext cx="457501" cy="457955"/>
          </a:xfrm>
          <a:prstGeom prst="rect">
            <a:avLst/>
          </a:prstGeom>
          <a:noFill/>
        </p:spPr>
      </p:pic>
      <p:sp>
        <p:nvSpPr>
          <p:cNvPr id="25" name="TextBox 24">
            <a:hlinkClick r:id="rId5" action="ppaction://hlinksldjump"/>
            <a:extLst>
              <a:ext uri="{FF2B5EF4-FFF2-40B4-BE49-F238E27FC236}">
                <a16:creationId xmlns:a16="http://schemas.microsoft.com/office/drawing/2014/main" id="{5D06F0F0-96A9-46DF-8ECB-100D61B9D3CC}"/>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53394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BADBA82A-99EA-4965-B0FC-5F9A450FA775}"/>
              </a:ext>
            </a:extLst>
          </p:cNvPr>
          <p:cNvSpPr txBox="1"/>
          <p:nvPr/>
        </p:nvSpPr>
        <p:spPr>
          <a:xfrm>
            <a:off x="6202186" y="5314642"/>
            <a:ext cx="2052932" cy="830997"/>
          </a:xfrm>
          <a:prstGeom prst="rect">
            <a:avLst/>
          </a:prstGeom>
          <a:solidFill>
            <a:srgbClr val="00B0F0"/>
          </a:soli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alibri"/>
                <a:ea typeface="+mn-ea"/>
                <a:cs typeface="+mn-cs"/>
              </a:rPr>
              <a:t>Infrequently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alibri"/>
                <a:ea typeface="+mn-ea"/>
                <a:cs typeface="+mn-cs"/>
              </a:rPr>
              <a:t>(coach instead focuses on game tactics)</a:t>
            </a:r>
          </a:p>
        </p:txBody>
      </p:sp>
      <p:sp>
        <p:nvSpPr>
          <p:cNvPr id="2" name="Footer Placeholder 1"/>
          <p:cNvSpPr>
            <a:spLocks noGrp="1"/>
          </p:cNvSpPr>
          <p:nvPr>
            <p:ph type="ftr" sz="quarter" idx="11"/>
          </p:nvPr>
        </p:nvSpPr>
        <p:spPr>
          <a:xfrm>
            <a:off x="3200400" y="64928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0" name="TextBox 9">
            <a:extLst>
              <a:ext uri="{FF2B5EF4-FFF2-40B4-BE49-F238E27FC236}">
                <a16:creationId xmlns:a16="http://schemas.microsoft.com/office/drawing/2014/main" id="{C8037BC1-1499-4AA9-B6EB-0256C6D5710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Frequency of feedback</a:t>
            </a:r>
          </a:p>
        </p:txBody>
      </p:sp>
      <p:sp>
        <p:nvSpPr>
          <p:cNvPr id="11" name="TextBox 10">
            <a:extLst>
              <a:ext uri="{FF2B5EF4-FFF2-40B4-BE49-F238E27FC236}">
                <a16:creationId xmlns:a16="http://schemas.microsoft.com/office/drawing/2014/main" id="{8FB2DE9E-212F-4A90-BF54-6819C67CBF99}"/>
              </a:ext>
            </a:extLst>
          </p:cNvPr>
          <p:cNvSpPr txBox="1"/>
          <p:nvPr/>
        </p:nvSpPr>
        <p:spPr>
          <a:xfrm>
            <a:off x="311536" y="1461849"/>
            <a:ext cx="8673327" cy="1200329"/>
          </a:xfrm>
          <a:prstGeom prst="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No set rule regarding how often a coach should provide feedback during a skills session</a:t>
            </a:r>
            <a:endParaRPr kumimoji="0" lang="en-GB" sz="1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Generally accepted that the frequency should be reduced as a performer moves through the stages of learning from Cognitive to Associative (and possibly to Autonomous as not all performers move through to this stage)</a:t>
            </a:r>
            <a:endParaRPr kumimoji="0" lang="en-AU"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rimary_photo_img" descr="First time @ bat">
            <a:hlinkClick r:id="rId2" tooltip="&quot;First time @ bat&quot;"/>
            <a:extLst>
              <a:ext uri="{FF2B5EF4-FFF2-40B4-BE49-F238E27FC236}">
                <a16:creationId xmlns:a16="http://schemas.microsoft.com/office/drawing/2014/main" id="{6A31103C-16B3-4176-ACA4-524627656FEF}"/>
              </a:ext>
            </a:extLst>
          </p:cNvPr>
          <p:cNvPicPr/>
          <p:nvPr/>
        </p:nvPicPr>
        <p:blipFill>
          <a:blip r:embed="rId3" cstate="print"/>
          <a:srcRect/>
          <a:stretch>
            <a:fillRect/>
          </a:stretch>
        </p:blipFill>
        <p:spPr bwMode="auto">
          <a:xfrm>
            <a:off x="1154214" y="3313533"/>
            <a:ext cx="1944672" cy="1604845"/>
          </a:xfrm>
          <a:prstGeom prst="rect">
            <a:avLst/>
          </a:prstGeom>
          <a:noFill/>
          <a:ln w="28575">
            <a:solidFill>
              <a:srgbClr val="0070C0"/>
            </a:solidFill>
            <a:miter lim="800000"/>
            <a:headEnd/>
            <a:tailEnd/>
          </a:ln>
        </p:spPr>
      </p:pic>
      <p:sp>
        <p:nvSpPr>
          <p:cNvPr id="14" name="Rectangle 13">
            <a:extLst>
              <a:ext uri="{FF2B5EF4-FFF2-40B4-BE49-F238E27FC236}">
                <a16:creationId xmlns:a16="http://schemas.microsoft.com/office/drawing/2014/main" id="{96491F45-D1B3-4EC3-BD40-6F3F91E774F2}"/>
              </a:ext>
            </a:extLst>
          </p:cNvPr>
          <p:cNvSpPr/>
          <p:nvPr/>
        </p:nvSpPr>
        <p:spPr>
          <a:xfrm>
            <a:off x="1408303" y="4753500"/>
            <a:ext cx="1820748" cy="1692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00" b="0" i="0" u="none" strike="noStrike" kern="1200" cap="none" spc="0" normalizeH="0" baseline="0" noProof="0" err="1">
                <a:ln>
                  <a:noFill/>
                </a:ln>
                <a:solidFill>
                  <a:srgbClr val="FFFF00"/>
                </a:solidFill>
                <a:effectLst/>
                <a:uLnTx/>
                <a:uFillTx/>
                <a:latin typeface="Calibri"/>
                <a:ea typeface="+mn-ea"/>
                <a:cs typeface="+mn-cs"/>
              </a:rPr>
              <a:t>www.flickr.com</a:t>
            </a:r>
            <a:r>
              <a:rPr kumimoji="0" lang="en-AU" sz="500" b="0" i="0" u="none" strike="noStrike" kern="1200" cap="none" spc="0" normalizeH="0" baseline="0" noProof="0">
                <a:ln>
                  <a:noFill/>
                </a:ln>
                <a:solidFill>
                  <a:srgbClr val="FFFF00"/>
                </a:solidFill>
                <a:effectLst/>
                <a:uLnTx/>
                <a:uFillTx/>
                <a:latin typeface="Calibri"/>
                <a:ea typeface="+mn-ea"/>
                <a:cs typeface="+mn-cs"/>
              </a:rPr>
              <a:t>/photos/</a:t>
            </a:r>
            <a:r>
              <a:rPr kumimoji="0" lang="en-AU" sz="500" b="0" i="0" u="none" strike="noStrike" kern="1200" cap="none" spc="0" normalizeH="0" baseline="0" noProof="0" err="1">
                <a:ln>
                  <a:noFill/>
                </a:ln>
                <a:solidFill>
                  <a:srgbClr val="FFFF00"/>
                </a:solidFill>
                <a:effectLst/>
                <a:uLnTx/>
                <a:uFillTx/>
                <a:latin typeface="Calibri"/>
                <a:ea typeface="+mn-ea"/>
                <a:cs typeface="+mn-cs"/>
              </a:rPr>
              <a:t>kikisdad</a:t>
            </a:r>
            <a:r>
              <a:rPr kumimoji="0" lang="en-AU" sz="500" b="0" i="0" u="none" strike="noStrike" kern="1200" cap="none" spc="0" normalizeH="0" baseline="0" noProof="0">
                <a:ln>
                  <a:noFill/>
                </a:ln>
                <a:solidFill>
                  <a:srgbClr val="FFFF00"/>
                </a:solidFill>
                <a:effectLst/>
                <a:uLnTx/>
                <a:uFillTx/>
                <a:latin typeface="Calibri"/>
                <a:ea typeface="+mn-ea"/>
                <a:cs typeface="+mn-cs"/>
              </a:rPr>
              <a:t>/sets/72157604951748156/</a:t>
            </a:r>
          </a:p>
        </p:txBody>
      </p:sp>
      <p:pic>
        <p:nvPicPr>
          <p:cNvPr id="19" name="Picture 2" descr="big huddle by popofatticus.">
            <a:extLst>
              <a:ext uri="{FF2B5EF4-FFF2-40B4-BE49-F238E27FC236}">
                <a16:creationId xmlns:a16="http://schemas.microsoft.com/office/drawing/2014/main" id="{2C40E9AD-0766-4403-A4C9-155110B6922A}"/>
              </a:ext>
            </a:extLst>
          </p:cNvPr>
          <p:cNvPicPr>
            <a:picLocks noChangeAspect="1" noChangeArrowheads="1"/>
          </p:cNvPicPr>
          <p:nvPr/>
        </p:nvPicPr>
        <p:blipFill>
          <a:blip r:embed="rId4" cstate="print"/>
          <a:srcRect/>
          <a:stretch>
            <a:fillRect/>
          </a:stretch>
        </p:blipFill>
        <p:spPr bwMode="auto">
          <a:xfrm>
            <a:off x="3219402" y="3328169"/>
            <a:ext cx="3063186" cy="1575312"/>
          </a:xfrm>
          <a:prstGeom prst="rect">
            <a:avLst/>
          </a:prstGeom>
          <a:noFill/>
          <a:ln w="28575">
            <a:solidFill>
              <a:srgbClr val="0070C0"/>
            </a:solidFill>
          </a:ln>
        </p:spPr>
      </p:pic>
      <p:sp>
        <p:nvSpPr>
          <p:cNvPr id="20" name="Rectangle 19">
            <a:extLst>
              <a:ext uri="{FF2B5EF4-FFF2-40B4-BE49-F238E27FC236}">
                <a16:creationId xmlns:a16="http://schemas.microsoft.com/office/drawing/2014/main" id="{2788F6ED-9B22-4E20-8D6D-9EC328D84809}"/>
              </a:ext>
            </a:extLst>
          </p:cNvPr>
          <p:cNvSpPr/>
          <p:nvPr/>
        </p:nvSpPr>
        <p:spPr>
          <a:xfrm>
            <a:off x="4619052" y="4711920"/>
            <a:ext cx="1851193" cy="1846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err="1">
                <a:ln>
                  <a:noFill/>
                </a:ln>
                <a:solidFill>
                  <a:srgbClr val="FFFF00"/>
                </a:solidFill>
                <a:effectLst/>
                <a:uLnTx/>
                <a:uFillTx/>
                <a:latin typeface="Calibri"/>
                <a:ea typeface="+mn-ea"/>
                <a:cs typeface="+mn-cs"/>
              </a:rPr>
              <a:t>www.flickr.com</a:t>
            </a:r>
            <a:r>
              <a:rPr kumimoji="0" lang="en-AU" sz="600" b="0" i="0" u="none" strike="noStrike" kern="1200" cap="none" spc="0" normalizeH="0" baseline="0" noProof="0">
                <a:ln>
                  <a:noFill/>
                </a:ln>
                <a:solidFill>
                  <a:srgbClr val="FFFF00"/>
                </a:solidFill>
                <a:effectLst/>
                <a:uLnTx/>
                <a:uFillTx/>
                <a:latin typeface="Calibri"/>
                <a:ea typeface="+mn-ea"/>
                <a:cs typeface="+mn-cs"/>
              </a:rPr>
              <a:t>/photos/</a:t>
            </a:r>
            <a:r>
              <a:rPr kumimoji="0" lang="en-AU" sz="600" b="0" i="0" u="none" strike="noStrike" kern="1200" cap="none" spc="0" normalizeH="0" baseline="0" noProof="0" err="1">
                <a:ln>
                  <a:noFill/>
                </a:ln>
                <a:solidFill>
                  <a:srgbClr val="FFFF00"/>
                </a:solidFill>
                <a:effectLst/>
                <a:uLnTx/>
                <a:uFillTx/>
                <a:latin typeface="Calibri"/>
                <a:ea typeface="+mn-ea"/>
                <a:cs typeface="+mn-cs"/>
              </a:rPr>
              <a:t>barretthall</a:t>
            </a:r>
            <a:r>
              <a:rPr kumimoji="0" lang="en-AU" sz="600" b="0" i="0" u="none" strike="noStrike" kern="1200" cap="none" spc="0" normalizeH="0" baseline="0" noProof="0">
                <a:ln>
                  <a:noFill/>
                </a:ln>
                <a:solidFill>
                  <a:srgbClr val="FFFF00"/>
                </a:solidFill>
                <a:effectLst/>
                <a:uLnTx/>
                <a:uFillTx/>
                <a:latin typeface="Calibri"/>
                <a:ea typeface="+mn-ea"/>
                <a:cs typeface="+mn-cs"/>
              </a:rPr>
              <a:t>/4002931368/</a:t>
            </a:r>
          </a:p>
        </p:txBody>
      </p:sp>
      <p:sp>
        <p:nvSpPr>
          <p:cNvPr id="21" name="TextBox 20">
            <a:extLst>
              <a:ext uri="{FF2B5EF4-FFF2-40B4-BE49-F238E27FC236}">
                <a16:creationId xmlns:a16="http://schemas.microsoft.com/office/drawing/2014/main" id="{666EF06A-1BDF-49CA-A822-FEC13E922619}"/>
              </a:ext>
            </a:extLst>
          </p:cNvPr>
          <p:cNvSpPr txBox="1"/>
          <p:nvPr/>
        </p:nvSpPr>
        <p:spPr>
          <a:xfrm>
            <a:off x="1115616" y="5308840"/>
            <a:ext cx="1983270" cy="584775"/>
          </a:xfrm>
          <a:prstGeom prst="rect">
            <a:avLst/>
          </a:prstGeom>
          <a:solidFill>
            <a:srgbClr val="00FF00"/>
          </a:solidFill>
        </p:spPr>
        <p:style>
          <a:lnRef idx="1">
            <a:schemeClr val="dk1"/>
          </a:lnRef>
          <a:fillRef idx="2">
            <a:schemeClr val="dk1"/>
          </a:fillRef>
          <a:effectRef idx="1">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Frequently during each skills session</a:t>
            </a:r>
          </a:p>
        </p:txBody>
      </p:sp>
      <p:pic>
        <p:nvPicPr>
          <p:cNvPr id="23" name="Picture 2" descr="Instructions by apesara.">
            <a:extLst>
              <a:ext uri="{FF2B5EF4-FFF2-40B4-BE49-F238E27FC236}">
                <a16:creationId xmlns:a16="http://schemas.microsoft.com/office/drawing/2014/main" id="{ABC1E201-6F17-4AAA-973D-F99DB70D8FAE}"/>
              </a:ext>
            </a:extLst>
          </p:cNvPr>
          <p:cNvPicPr>
            <a:picLocks noChangeAspect="1" noChangeArrowheads="1"/>
          </p:cNvPicPr>
          <p:nvPr/>
        </p:nvPicPr>
        <p:blipFill rotWithShape="1">
          <a:blip r:embed="rId5" cstate="print"/>
          <a:srcRect t="13134"/>
          <a:stretch/>
        </p:blipFill>
        <p:spPr bwMode="auto">
          <a:xfrm>
            <a:off x="6403104" y="3328589"/>
            <a:ext cx="1869006" cy="1828603"/>
          </a:xfrm>
          <a:prstGeom prst="rect">
            <a:avLst/>
          </a:prstGeom>
          <a:noFill/>
          <a:ln w="28575">
            <a:solidFill>
              <a:srgbClr val="0070C0"/>
            </a:solidFill>
          </a:ln>
        </p:spPr>
      </p:pic>
      <p:sp>
        <p:nvSpPr>
          <p:cNvPr id="24" name="Rectangle 23">
            <a:extLst>
              <a:ext uri="{FF2B5EF4-FFF2-40B4-BE49-F238E27FC236}">
                <a16:creationId xmlns:a16="http://schemas.microsoft.com/office/drawing/2014/main" id="{BD9881EF-997A-47AA-91E9-233DE842507A}"/>
              </a:ext>
            </a:extLst>
          </p:cNvPr>
          <p:cNvSpPr/>
          <p:nvPr/>
        </p:nvSpPr>
        <p:spPr>
          <a:xfrm>
            <a:off x="6518022" y="4718815"/>
            <a:ext cx="1706311" cy="1846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err="1">
                <a:ln>
                  <a:noFill/>
                </a:ln>
                <a:solidFill>
                  <a:srgbClr val="FFFF00"/>
                </a:solidFill>
                <a:effectLst/>
                <a:uLnTx/>
                <a:uFillTx/>
                <a:latin typeface="Calibri"/>
                <a:ea typeface="+mn-ea"/>
                <a:cs typeface="+mn-cs"/>
              </a:rPr>
              <a:t>www.flickr.com</a:t>
            </a:r>
            <a:r>
              <a:rPr kumimoji="0" lang="en-AU" sz="600" b="0" i="0" u="none" strike="noStrike" kern="1200" cap="none" spc="0" normalizeH="0" baseline="0" noProof="0">
                <a:ln>
                  <a:noFill/>
                </a:ln>
                <a:solidFill>
                  <a:srgbClr val="FFFF00"/>
                </a:solidFill>
                <a:effectLst/>
                <a:uLnTx/>
                <a:uFillTx/>
                <a:latin typeface="Calibri"/>
                <a:ea typeface="+mn-ea"/>
                <a:cs typeface="+mn-cs"/>
              </a:rPr>
              <a:t>/photos/</a:t>
            </a:r>
            <a:r>
              <a:rPr kumimoji="0" lang="en-AU" sz="600" b="0" i="0" u="none" strike="noStrike" kern="1200" cap="none" spc="0" normalizeH="0" baseline="0" noProof="0" err="1">
                <a:ln>
                  <a:noFill/>
                </a:ln>
                <a:solidFill>
                  <a:srgbClr val="FFFF00"/>
                </a:solidFill>
                <a:effectLst/>
                <a:uLnTx/>
                <a:uFillTx/>
                <a:latin typeface="Calibri"/>
                <a:ea typeface="+mn-ea"/>
                <a:cs typeface="+mn-cs"/>
              </a:rPr>
              <a:t>apesara</a:t>
            </a:r>
            <a:r>
              <a:rPr kumimoji="0" lang="en-AU" sz="600" b="0" i="0" u="none" strike="noStrike" kern="1200" cap="none" spc="0" normalizeH="0" baseline="0" noProof="0">
                <a:ln>
                  <a:noFill/>
                </a:ln>
                <a:solidFill>
                  <a:srgbClr val="FFFF00"/>
                </a:solidFill>
                <a:effectLst/>
                <a:uLnTx/>
                <a:uFillTx/>
                <a:latin typeface="Calibri"/>
                <a:ea typeface="+mn-ea"/>
                <a:cs typeface="+mn-cs"/>
              </a:rPr>
              <a:t>/2507368305/</a:t>
            </a:r>
          </a:p>
        </p:txBody>
      </p:sp>
      <p:sp>
        <p:nvSpPr>
          <p:cNvPr id="22" name="Right Arrow 7">
            <a:extLst>
              <a:ext uri="{FF2B5EF4-FFF2-40B4-BE49-F238E27FC236}">
                <a16:creationId xmlns:a16="http://schemas.microsoft.com/office/drawing/2014/main" id="{BC1DB82B-2A01-4A9C-A357-88836E965585}"/>
              </a:ext>
            </a:extLst>
          </p:cNvPr>
          <p:cNvSpPr/>
          <p:nvPr/>
        </p:nvSpPr>
        <p:spPr>
          <a:xfrm>
            <a:off x="1115616" y="4750190"/>
            <a:ext cx="7416824" cy="629066"/>
          </a:xfrm>
          <a:prstGeom prst="rightArrow">
            <a:avLst/>
          </a:prstGeom>
          <a:solidFill>
            <a:srgbClr val="FA12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Calibri"/>
                <a:ea typeface="+mn-ea"/>
                <a:cs typeface="+mn-cs"/>
              </a:rPr>
              <a:t>   Feedback Frequency</a:t>
            </a:r>
            <a:r>
              <a:rPr kumimoji="0" lang="en-US" sz="1800" b="0" i="0" u="none" strike="noStrike" kern="1200" cap="none" spc="0" normalizeH="0" baseline="0" noProof="0">
                <a:ln>
                  <a:noFill/>
                </a:ln>
                <a:solidFill>
                  <a:schemeClr val="bg1"/>
                </a:solidFill>
                <a:effectLst/>
                <a:uLnTx/>
                <a:uFillTx/>
                <a:latin typeface="Calibri"/>
                <a:ea typeface="+mn-ea"/>
                <a:cs typeface="+mn-cs"/>
              </a:rPr>
              <a:t>	                 </a:t>
            </a:r>
          </a:p>
        </p:txBody>
      </p:sp>
      <p:sp>
        <p:nvSpPr>
          <p:cNvPr id="27" name="TextBox 26">
            <a:extLst>
              <a:ext uri="{FF2B5EF4-FFF2-40B4-BE49-F238E27FC236}">
                <a16:creationId xmlns:a16="http://schemas.microsoft.com/office/drawing/2014/main" id="{ADC94C9C-C093-4928-9F6B-025C72409142}"/>
              </a:ext>
            </a:extLst>
          </p:cNvPr>
          <p:cNvSpPr txBox="1"/>
          <p:nvPr/>
        </p:nvSpPr>
        <p:spPr>
          <a:xfrm>
            <a:off x="3925255" y="2786934"/>
            <a:ext cx="1293487" cy="369332"/>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Associative</a:t>
            </a:r>
          </a:p>
        </p:txBody>
      </p:sp>
      <p:sp>
        <p:nvSpPr>
          <p:cNvPr id="28" name="TextBox 27">
            <a:extLst>
              <a:ext uri="{FF2B5EF4-FFF2-40B4-BE49-F238E27FC236}">
                <a16:creationId xmlns:a16="http://schemas.microsoft.com/office/drawing/2014/main" id="{3493C6AE-8303-4139-B5AE-50954D3E54B0}"/>
              </a:ext>
            </a:extLst>
          </p:cNvPr>
          <p:cNvSpPr txBox="1"/>
          <p:nvPr/>
        </p:nvSpPr>
        <p:spPr>
          <a:xfrm>
            <a:off x="6588224" y="2767534"/>
            <a:ext cx="1522878" cy="369332"/>
          </a:xfrm>
          <a:prstGeom prst="rect">
            <a:avLst/>
          </a:prstGeom>
          <a:solidFill>
            <a:srgbClr val="00B0F0"/>
          </a:solidFill>
          <a:ln>
            <a:solidFill>
              <a:schemeClr val="tx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alibri"/>
                <a:ea typeface="+mn-ea"/>
                <a:cs typeface="+mn-cs"/>
              </a:rPr>
              <a:t>Autonomous</a:t>
            </a:r>
          </a:p>
        </p:txBody>
      </p:sp>
      <p:sp>
        <p:nvSpPr>
          <p:cNvPr id="29" name="TextBox 28">
            <a:extLst>
              <a:ext uri="{FF2B5EF4-FFF2-40B4-BE49-F238E27FC236}">
                <a16:creationId xmlns:a16="http://schemas.microsoft.com/office/drawing/2014/main" id="{FBB203FA-974E-455D-B44E-5DFDC7CCB1C7}"/>
              </a:ext>
            </a:extLst>
          </p:cNvPr>
          <p:cNvSpPr txBox="1"/>
          <p:nvPr/>
        </p:nvSpPr>
        <p:spPr>
          <a:xfrm>
            <a:off x="1570856" y="2759474"/>
            <a:ext cx="1128936" cy="369332"/>
          </a:xfrm>
          <a:prstGeom prst="rect">
            <a:avLst/>
          </a:prstGeom>
          <a:solidFill>
            <a:srgbClr val="00FF0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Cognitive</a:t>
            </a:r>
          </a:p>
        </p:txBody>
      </p:sp>
      <p:sp>
        <p:nvSpPr>
          <p:cNvPr id="30" name="TextBox 29">
            <a:extLst>
              <a:ext uri="{FF2B5EF4-FFF2-40B4-BE49-F238E27FC236}">
                <a16:creationId xmlns:a16="http://schemas.microsoft.com/office/drawing/2014/main" id="{1D11FBEF-854D-4E45-89C0-E2F6B9F729F8}"/>
              </a:ext>
            </a:extLst>
          </p:cNvPr>
          <p:cNvSpPr txBox="1"/>
          <p:nvPr/>
        </p:nvSpPr>
        <p:spPr>
          <a:xfrm>
            <a:off x="3718844" y="5441182"/>
            <a:ext cx="1706311" cy="338554"/>
          </a:xfrm>
          <a:prstGeom prst="rect">
            <a:avLst/>
          </a:prstGeom>
          <a:solidFill>
            <a:srgbClr val="FFFF00"/>
          </a:solidFill>
        </p:spPr>
        <p:style>
          <a:lnRef idx="1">
            <a:schemeClr val="dk1"/>
          </a:lnRef>
          <a:fillRef idx="2">
            <a:schemeClr val="dk1"/>
          </a:fillRef>
          <a:effectRef idx="1">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Less frequently</a:t>
            </a:r>
          </a:p>
        </p:txBody>
      </p:sp>
      <p:pic>
        <p:nvPicPr>
          <p:cNvPr id="25" name="Picture 2" descr="C:\Program Files\Microsoft Office\MEDIA\CAGCAT10\j0185604.wmf">
            <a:hlinkClick r:id="rId6" action="ppaction://hlinksldjump"/>
            <a:extLst>
              <a:ext uri="{FF2B5EF4-FFF2-40B4-BE49-F238E27FC236}">
                <a16:creationId xmlns:a16="http://schemas.microsoft.com/office/drawing/2014/main" id="{D032B81B-F8E5-4538-B548-CF7705745149}"/>
              </a:ext>
            </a:extLst>
          </p:cNvPr>
          <p:cNvPicPr>
            <a:picLocks noChangeAspect="1" noChangeArrowheads="1"/>
          </p:cNvPicPr>
          <p:nvPr/>
        </p:nvPicPr>
        <p:blipFill>
          <a:blip r:embed="rId7" cstate="print"/>
          <a:srcRect/>
          <a:stretch>
            <a:fillRect/>
          </a:stretch>
        </p:blipFill>
        <p:spPr bwMode="auto">
          <a:xfrm>
            <a:off x="152400" y="6189387"/>
            <a:ext cx="457501" cy="457955"/>
          </a:xfrm>
          <a:prstGeom prst="rect">
            <a:avLst/>
          </a:prstGeom>
          <a:noFill/>
        </p:spPr>
      </p:pic>
      <p:sp>
        <p:nvSpPr>
          <p:cNvPr id="26" name="TextBox 25">
            <a:hlinkClick r:id="rId6" action="ppaction://hlinksldjump"/>
            <a:extLst>
              <a:ext uri="{FF2B5EF4-FFF2-40B4-BE49-F238E27FC236}">
                <a16:creationId xmlns:a16="http://schemas.microsoft.com/office/drawing/2014/main" id="{8136405E-6DE6-4AA0-A5AF-40DE44BC2120}"/>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C774B051-3269-0848-B16D-309E2FC358D9}"/>
              </a:ext>
            </a:extLst>
          </p:cNvPr>
          <p:cNvSpPr txBox="1"/>
          <p:nvPr/>
        </p:nvSpPr>
        <p:spPr>
          <a:xfrm rot="20950983">
            <a:off x="116938" y="796673"/>
            <a:ext cx="3275429" cy="369332"/>
          </a:xfrm>
          <a:prstGeom prst="rect">
            <a:avLst/>
          </a:prstGeom>
          <a:solidFill>
            <a:srgbClr val="FF000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a:ea typeface="+mn-ea"/>
                <a:cs typeface="+mn-cs"/>
              </a:rPr>
              <a:t>Frequency of extrinsic</a:t>
            </a:r>
            <a:r>
              <a:rPr kumimoji="0" lang="en-US" sz="1800" b="1" i="0" u="none" strike="noStrike" kern="1200" cap="none" spc="0" normalizeH="0" noProof="0" dirty="0">
                <a:ln>
                  <a:noFill/>
                </a:ln>
                <a:solidFill>
                  <a:schemeClr val="bg1"/>
                </a:solidFill>
                <a:effectLst/>
                <a:uLnTx/>
                <a:uFillTx/>
                <a:latin typeface="Calibri"/>
                <a:ea typeface="+mn-ea"/>
                <a:cs typeface="+mn-cs"/>
              </a:rPr>
              <a:t> feedback</a:t>
            </a:r>
            <a:endParaRPr kumimoji="0" lang="en-US" sz="1800" b="1" i="0" u="none" strike="noStrike" kern="1200" cap="none" spc="0" normalizeH="0" baseline="0" noProof="0" dirty="0">
              <a:ln>
                <a:noFill/>
              </a:ln>
              <a:solidFill>
                <a:schemeClr val="bg1"/>
              </a:solidFill>
              <a:effectLst/>
              <a:uLnTx/>
              <a:uFillTx/>
              <a:latin typeface="Calibri"/>
              <a:ea typeface="+mn-ea"/>
              <a:cs typeface="+mn-cs"/>
            </a:endParaRPr>
          </a:p>
        </p:txBody>
      </p:sp>
    </p:spTree>
    <p:extLst>
      <p:ext uri="{BB962C8B-B14F-4D97-AF65-F5344CB8AC3E}">
        <p14:creationId xmlns:p14="http://schemas.microsoft.com/office/powerpoint/2010/main" val="130149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1" grpId="0" animBg="1"/>
      <p:bldP spid="21" grpId="0" animBg="1"/>
      <p:bldP spid="27" grpId="0" animBg="1"/>
      <p:bldP spid="28" grpId="0" animBg="1"/>
      <p:bldP spid="29" grpId="0" animBg="1"/>
      <p:bldP spid="30" grpId="0" animBg="1"/>
      <p:bldP spid="3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927669" y="6464458"/>
            <a:ext cx="2133600" cy="365125"/>
          </a:xfrm>
        </p:spPr>
        <p:txBody>
          <a:bodyPr/>
          <a:lstStyle/>
          <a:p>
            <a:fld id="{B6F15528-21DE-4FAA-801E-634DDDAF4B2B}" type="slidenum">
              <a:rPr lang="en-US" smtClean="0"/>
              <a:pPr/>
              <a:t>71</a:t>
            </a:fld>
            <a:endParaRPr lang="en-US"/>
          </a:p>
        </p:txBody>
      </p:sp>
      <p:sp>
        <p:nvSpPr>
          <p:cNvPr id="4" name="TextBox 3"/>
          <p:cNvSpPr txBox="1"/>
          <p:nvPr/>
        </p:nvSpPr>
        <p:spPr>
          <a:xfrm>
            <a:off x="304800" y="650439"/>
            <a:ext cx="8660780" cy="2462213"/>
          </a:xfrm>
          <a:prstGeom prst="rect">
            <a:avLst/>
          </a:prstGeom>
          <a:solidFill>
            <a:schemeClr val="bg1"/>
          </a:solidFill>
          <a:ln>
            <a:solidFill>
              <a:srgbClr val="0070C0"/>
            </a:solidFill>
          </a:ln>
        </p:spPr>
        <p:txBody>
          <a:bodyPr wrap="square" rtlCol="0">
            <a:spAutoFit/>
          </a:bodyPr>
          <a:lstStyle/>
          <a:p>
            <a:r>
              <a:rPr lang="en-AU" b="1" u="sng" dirty="0">
                <a:solidFill>
                  <a:srgbClr val="FF0000"/>
                </a:solidFill>
              </a:rPr>
              <a:t>Non-verbal Extrinsic Feedback</a:t>
            </a:r>
          </a:p>
          <a:p>
            <a:endParaRPr lang="en-AU" sz="1000" dirty="0"/>
          </a:p>
          <a:p>
            <a:pPr marL="285750" indent="-285750">
              <a:buFont typeface="Arial" panose="020B0604020202020204" pitchFamily="34" charset="0"/>
              <a:buChar char="•"/>
            </a:pPr>
            <a:r>
              <a:rPr lang="en-AU" dirty="0"/>
              <a:t>Non-verbal feedback is feedback communicated to the performer without using words. Gestures, body language, posture, facial expression, hand signals can all convey information to a performer.</a:t>
            </a:r>
          </a:p>
          <a:p>
            <a:pPr marL="285750" indent="-285750">
              <a:buFont typeface="Arial" panose="020B0604020202020204" pitchFamily="34" charset="0"/>
              <a:buChar char="•"/>
            </a:pPr>
            <a:r>
              <a:rPr lang="en-AU" dirty="0"/>
              <a:t>Non-verbal feedback is often used in conjunction with verbal feedback and can, if used correctly, reinforce the verbal communication e.g. a coach with an angry facial expression giving the team a spray at half time about their poor first half performance has his verbal message reinforced by his facial expression.</a:t>
            </a:r>
          </a:p>
        </p:txBody>
      </p:sp>
      <p:pic>
        <p:nvPicPr>
          <p:cNvPr id="2049" name="Picture 1"/>
          <p:cNvPicPr>
            <a:picLocks noChangeAspect="1" noChangeArrowheads="1"/>
          </p:cNvPicPr>
          <p:nvPr/>
        </p:nvPicPr>
        <p:blipFill>
          <a:blip r:embed="rId2" cstate="print"/>
          <a:srcRect/>
          <a:stretch>
            <a:fillRect/>
          </a:stretch>
        </p:blipFill>
        <p:spPr bwMode="auto">
          <a:xfrm>
            <a:off x="457200" y="3429000"/>
            <a:ext cx="1724025" cy="3025055"/>
          </a:xfrm>
          <a:prstGeom prst="rect">
            <a:avLst/>
          </a:prstGeom>
          <a:noFill/>
          <a:ln w="9525">
            <a:noFill/>
            <a:miter lim="800000"/>
            <a:headEnd/>
            <a:tailEnd/>
          </a:ln>
        </p:spPr>
      </p:pic>
      <p:sp>
        <p:nvSpPr>
          <p:cNvPr id="6" name="Rectangle 5"/>
          <p:cNvSpPr/>
          <p:nvPr/>
        </p:nvSpPr>
        <p:spPr>
          <a:xfrm>
            <a:off x="304800" y="6400800"/>
            <a:ext cx="2055223" cy="246221"/>
          </a:xfrm>
          <a:prstGeom prst="rect">
            <a:avLst/>
          </a:prstGeom>
        </p:spPr>
        <p:txBody>
          <a:bodyPr wrap="square">
            <a:spAutoFit/>
          </a:bodyPr>
          <a:lstStyle/>
          <a:p>
            <a:r>
              <a:rPr lang="en-AU" sz="500" dirty="0"/>
              <a:t>www.flickr.com/photos/cmaccubbin/2796379630/in/set-72157606950158109/</a:t>
            </a:r>
          </a:p>
        </p:txBody>
      </p:sp>
      <p:pic>
        <p:nvPicPr>
          <p:cNvPr id="2055" name="Picture 7" descr="0G1G3748 by Keith Allison."/>
          <p:cNvPicPr>
            <a:picLocks noChangeAspect="1" noChangeArrowheads="1"/>
          </p:cNvPicPr>
          <p:nvPr/>
        </p:nvPicPr>
        <p:blipFill>
          <a:blip r:embed="rId3" cstate="print"/>
          <a:srcRect/>
          <a:stretch>
            <a:fillRect/>
          </a:stretch>
        </p:blipFill>
        <p:spPr bwMode="auto">
          <a:xfrm>
            <a:off x="4724400" y="3429000"/>
            <a:ext cx="3858002" cy="2295526"/>
          </a:xfrm>
          <a:prstGeom prst="rect">
            <a:avLst/>
          </a:prstGeom>
          <a:noFill/>
        </p:spPr>
      </p:pic>
      <p:sp>
        <p:nvSpPr>
          <p:cNvPr id="10" name="TextBox 9"/>
          <p:cNvSpPr txBox="1"/>
          <p:nvPr/>
        </p:nvSpPr>
        <p:spPr>
          <a:xfrm>
            <a:off x="2286000" y="3962400"/>
            <a:ext cx="1600200" cy="1754326"/>
          </a:xfrm>
          <a:prstGeom prst="rect">
            <a:avLst/>
          </a:prstGeom>
          <a:solidFill>
            <a:srgbClr val="FA12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AU" dirty="0"/>
              <a:t>A volleyballer uses hand signals as a form of non-verbal feedback</a:t>
            </a:r>
          </a:p>
        </p:txBody>
      </p:sp>
      <p:sp>
        <p:nvSpPr>
          <p:cNvPr id="11" name="Rectangle 10"/>
          <p:cNvSpPr/>
          <p:nvPr/>
        </p:nvSpPr>
        <p:spPr>
          <a:xfrm>
            <a:off x="6144003" y="5724526"/>
            <a:ext cx="2438400" cy="169277"/>
          </a:xfrm>
          <a:prstGeom prst="rect">
            <a:avLst/>
          </a:prstGeom>
        </p:spPr>
        <p:txBody>
          <a:bodyPr wrap="square">
            <a:spAutoFit/>
          </a:bodyPr>
          <a:lstStyle/>
          <a:p>
            <a:r>
              <a:rPr lang="en-AU" sz="500" dirty="0"/>
              <a:t>www.flickr.com/photos/keithallison/2310504297/in/set-72157604374114541/</a:t>
            </a:r>
          </a:p>
        </p:txBody>
      </p:sp>
      <p:sp>
        <p:nvSpPr>
          <p:cNvPr id="12" name="TextBox 11"/>
          <p:cNvSpPr txBox="1"/>
          <p:nvPr/>
        </p:nvSpPr>
        <p:spPr>
          <a:xfrm>
            <a:off x="4724399" y="5934670"/>
            <a:ext cx="3858003" cy="615553"/>
          </a:xfrm>
          <a:prstGeom prst="rect">
            <a:avLst/>
          </a:prstGeom>
          <a:solidFill>
            <a:srgbClr val="00B0F0"/>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AU" sz="1700" dirty="0">
                <a:solidFill>
                  <a:schemeClr val="bg1"/>
                </a:solidFill>
              </a:rPr>
              <a:t>The coach’s facial expression is a form of non-verbal feedback. He’s not happy!</a:t>
            </a:r>
          </a:p>
        </p:txBody>
      </p:sp>
      <p:sp>
        <p:nvSpPr>
          <p:cNvPr id="15" name="Footer Placeholder 10">
            <a:extLst>
              <a:ext uri="{FF2B5EF4-FFF2-40B4-BE49-F238E27FC236}">
                <a16:creationId xmlns:a16="http://schemas.microsoft.com/office/drawing/2014/main" id="{66E67625-724F-4048-AB73-F4A6026685FA}"/>
              </a:ext>
            </a:extLst>
          </p:cNvPr>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16" name="Picture 2" descr="C:\Program Files\Microsoft Office\MEDIA\CAGCAT10\j0185604.wmf">
            <a:hlinkClick r:id="rId4" action="ppaction://hlinksldjump"/>
            <a:extLst>
              <a:ext uri="{FF2B5EF4-FFF2-40B4-BE49-F238E27FC236}">
                <a16:creationId xmlns:a16="http://schemas.microsoft.com/office/drawing/2014/main" id="{BBCCC127-1EA3-3C44-8172-3C6CE9C3406D}"/>
              </a:ext>
            </a:extLst>
          </p:cNvPr>
          <p:cNvPicPr>
            <a:picLocks noChangeAspect="1" noChangeArrowheads="1"/>
          </p:cNvPicPr>
          <p:nvPr/>
        </p:nvPicPr>
        <p:blipFill>
          <a:blip r:embed="rId5" cstate="print"/>
          <a:srcRect/>
          <a:stretch>
            <a:fillRect/>
          </a:stretch>
        </p:blipFill>
        <p:spPr bwMode="auto">
          <a:xfrm>
            <a:off x="18588" y="6334350"/>
            <a:ext cx="457501" cy="457955"/>
          </a:xfrm>
          <a:prstGeom prst="rect">
            <a:avLst/>
          </a:prstGeom>
          <a:noFill/>
        </p:spPr>
      </p:pic>
      <p:sp>
        <p:nvSpPr>
          <p:cNvPr id="17" name="TextBox 16">
            <a:hlinkClick r:id="rId4" action="ppaction://hlinksldjump"/>
            <a:extLst>
              <a:ext uri="{FF2B5EF4-FFF2-40B4-BE49-F238E27FC236}">
                <a16:creationId xmlns:a16="http://schemas.microsoft.com/office/drawing/2014/main" id="{9710FDEB-E301-804C-9837-0506BAE32D4D}"/>
              </a:ext>
            </a:extLst>
          </p:cNvPr>
          <p:cNvSpPr txBox="1"/>
          <p:nvPr/>
        </p:nvSpPr>
        <p:spPr>
          <a:xfrm>
            <a:off x="-133812" y="6716105"/>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7B8A94CD-7AEF-6A49-86DF-BB48061DF5A8}"/>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Types of feedback</a:t>
            </a:r>
          </a:p>
        </p:txBody>
      </p:sp>
    </p:spTree>
    <p:extLst>
      <p:ext uri="{BB962C8B-B14F-4D97-AF65-F5344CB8AC3E}">
        <p14:creationId xmlns:p14="http://schemas.microsoft.com/office/powerpoint/2010/main" val="162524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927669" y="6464458"/>
            <a:ext cx="2133600" cy="365125"/>
          </a:xfrm>
        </p:spPr>
        <p:txBody>
          <a:bodyPr/>
          <a:lstStyle/>
          <a:p>
            <a:fld id="{B6F15528-21DE-4FAA-801E-634DDDAF4B2B}" type="slidenum">
              <a:rPr lang="en-US" smtClean="0"/>
              <a:pPr/>
              <a:t>72</a:t>
            </a:fld>
            <a:endParaRPr lang="en-US"/>
          </a:p>
        </p:txBody>
      </p:sp>
      <p:sp>
        <p:nvSpPr>
          <p:cNvPr id="4" name="TextBox 3"/>
          <p:cNvSpPr txBox="1"/>
          <p:nvPr/>
        </p:nvSpPr>
        <p:spPr>
          <a:xfrm>
            <a:off x="304800" y="650439"/>
            <a:ext cx="5050971" cy="5909310"/>
          </a:xfrm>
          <a:prstGeom prst="rect">
            <a:avLst/>
          </a:prstGeom>
          <a:solidFill>
            <a:schemeClr val="bg1"/>
          </a:solidFill>
          <a:ln>
            <a:solidFill>
              <a:srgbClr val="0070C0"/>
            </a:solidFill>
          </a:ln>
        </p:spPr>
        <p:txBody>
          <a:bodyPr wrap="square" rtlCol="0">
            <a:spAutoFit/>
          </a:bodyPr>
          <a:lstStyle/>
          <a:p>
            <a:r>
              <a:rPr lang="en-AU" b="1" u="sng" dirty="0">
                <a:solidFill>
                  <a:srgbClr val="FF0000"/>
                </a:solidFill>
              </a:rPr>
              <a:t>Non-verbal Extrinsic Feedback (cont.)</a:t>
            </a:r>
          </a:p>
          <a:p>
            <a:endParaRPr lang="en-AU" sz="1000" dirty="0"/>
          </a:p>
          <a:p>
            <a:pPr marL="285750" indent="-285750">
              <a:buFont typeface="Arial" panose="020B0604020202020204" pitchFamily="34" charset="0"/>
              <a:buChar char="•"/>
            </a:pPr>
            <a:r>
              <a:rPr lang="en-AU" dirty="0"/>
              <a:t>Technological advancements have also allowed coaches to provide non verbal feedback easily and efficiently</a:t>
            </a:r>
          </a:p>
          <a:p>
            <a:pPr marL="742950" lvl="1" indent="-285750">
              <a:buFont typeface="Cambria Math" panose="02040503050406030204" pitchFamily="18" charset="0"/>
              <a:buChar char="⎯"/>
            </a:pPr>
            <a:r>
              <a:rPr lang="en-AU" dirty="0"/>
              <a:t>Video feedback allows players to see themselves performing a given skill and compare with either past performances or an expert</a:t>
            </a:r>
          </a:p>
          <a:p>
            <a:pPr marL="1200150" lvl="2" indent="-285750">
              <a:buFont typeface="Wingdings" pitchFamily="2" charset="2"/>
              <a:buChar char="§"/>
            </a:pPr>
            <a:r>
              <a:rPr lang="en-AU" dirty="0"/>
              <a:t>This is most effective when used in conjunction with verbal feedback, as the coach is able to direct the learner to key points of their performance</a:t>
            </a:r>
          </a:p>
          <a:p>
            <a:pPr marL="742950" lvl="1" indent="-285750">
              <a:buFont typeface="Cambria Math" panose="02040503050406030204" pitchFamily="18" charset="0"/>
              <a:buChar char="⎯"/>
            </a:pPr>
            <a:r>
              <a:rPr lang="en-AU" dirty="0"/>
              <a:t>Physiological feedback through the use of Heart rate monitors and GPS trackers also allow coaches to provide non-verbal feedback to athletes easily.</a:t>
            </a:r>
          </a:p>
          <a:p>
            <a:pPr marL="1200150" lvl="2" indent="-285750">
              <a:buFont typeface="Wingdings" pitchFamily="2" charset="2"/>
              <a:buChar char="§"/>
            </a:pPr>
            <a:r>
              <a:rPr lang="en-AU" dirty="0"/>
              <a:t>Athletes are able to see if they are performing at the correct intensity and completing the desired movement patterns </a:t>
            </a:r>
          </a:p>
        </p:txBody>
      </p:sp>
      <p:sp>
        <p:nvSpPr>
          <p:cNvPr id="15" name="Footer Placeholder 10">
            <a:extLst>
              <a:ext uri="{FF2B5EF4-FFF2-40B4-BE49-F238E27FC236}">
                <a16:creationId xmlns:a16="http://schemas.microsoft.com/office/drawing/2014/main" id="{66E67625-724F-4048-AB73-F4A6026685FA}"/>
              </a:ext>
            </a:extLst>
          </p:cNvPr>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16" name="Picture 2" descr="C:\Program Files\Microsoft Office\MEDIA\CAGCAT10\j0185604.wmf">
            <a:hlinkClick r:id="rId2" action="ppaction://hlinksldjump"/>
            <a:extLst>
              <a:ext uri="{FF2B5EF4-FFF2-40B4-BE49-F238E27FC236}">
                <a16:creationId xmlns:a16="http://schemas.microsoft.com/office/drawing/2014/main" id="{BBCCC127-1EA3-3C44-8172-3C6CE9C3406D}"/>
              </a:ext>
            </a:extLst>
          </p:cNvPr>
          <p:cNvPicPr>
            <a:picLocks noChangeAspect="1" noChangeArrowheads="1"/>
          </p:cNvPicPr>
          <p:nvPr/>
        </p:nvPicPr>
        <p:blipFill>
          <a:blip r:embed="rId3" cstate="print"/>
          <a:srcRect/>
          <a:stretch>
            <a:fillRect/>
          </a:stretch>
        </p:blipFill>
        <p:spPr bwMode="auto">
          <a:xfrm>
            <a:off x="18588" y="6334350"/>
            <a:ext cx="457501" cy="457955"/>
          </a:xfrm>
          <a:prstGeom prst="rect">
            <a:avLst/>
          </a:prstGeom>
          <a:noFill/>
        </p:spPr>
      </p:pic>
      <p:sp>
        <p:nvSpPr>
          <p:cNvPr id="17" name="TextBox 16">
            <a:hlinkClick r:id="rId2" action="ppaction://hlinksldjump"/>
            <a:extLst>
              <a:ext uri="{FF2B5EF4-FFF2-40B4-BE49-F238E27FC236}">
                <a16:creationId xmlns:a16="http://schemas.microsoft.com/office/drawing/2014/main" id="{9710FDEB-E301-804C-9837-0506BAE32D4D}"/>
              </a:ext>
            </a:extLst>
          </p:cNvPr>
          <p:cNvSpPr txBox="1"/>
          <p:nvPr/>
        </p:nvSpPr>
        <p:spPr>
          <a:xfrm>
            <a:off x="-133812" y="6716105"/>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7B8A94CD-7AEF-6A49-86DF-BB48061DF5A8}"/>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Types of feedback</a:t>
            </a:r>
          </a:p>
        </p:txBody>
      </p:sp>
      <p:pic>
        <p:nvPicPr>
          <p:cNvPr id="15362" name="Picture 2" descr="Image result for athlete wearing heart rate monitor">
            <a:extLst>
              <a:ext uri="{FF2B5EF4-FFF2-40B4-BE49-F238E27FC236}">
                <a16:creationId xmlns:a16="http://schemas.microsoft.com/office/drawing/2014/main" id="{DF566C12-B60B-2B4E-96CF-13245FB71F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087" y="931817"/>
            <a:ext cx="3589182" cy="54025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ED5041-E094-AE46-93ED-C80B98D731E5}"/>
              </a:ext>
            </a:extLst>
          </p:cNvPr>
          <p:cNvSpPr/>
          <p:nvPr/>
        </p:nvSpPr>
        <p:spPr>
          <a:xfrm>
            <a:off x="7363097" y="6295181"/>
            <a:ext cx="1920240" cy="169277"/>
          </a:xfrm>
          <a:prstGeom prst="rect">
            <a:avLst/>
          </a:prstGeom>
        </p:spPr>
        <p:txBody>
          <a:bodyPr wrap="square">
            <a:spAutoFit/>
          </a:bodyPr>
          <a:lstStyle/>
          <a:p>
            <a:r>
              <a:rPr lang="en-US" sz="500" dirty="0"/>
              <a:t>https://</a:t>
            </a:r>
            <a:r>
              <a:rPr lang="en-US" sz="500" dirty="0" err="1"/>
              <a:t>www.flickr.com</a:t>
            </a:r>
            <a:r>
              <a:rPr lang="en-US" sz="500" dirty="0"/>
              <a:t>/photos/</a:t>
            </a:r>
            <a:r>
              <a:rPr lang="en-US" sz="500" dirty="0" err="1"/>
              <a:t>chrishunkeler</a:t>
            </a:r>
            <a:r>
              <a:rPr lang="en-US" sz="500" dirty="0"/>
              <a:t>/8722599184</a:t>
            </a:r>
          </a:p>
        </p:txBody>
      </p:sp>
    </p:spTree>
    <p:extLst>
      <p:ext uri="{BB962C8B-B14F-4D97-AF65-F5344CB8AC3E}">
        <p14:creationId xmlns:p14="http://schemas.microsoft.com/office/powerpoint/2010/main" val="3596169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
        <p:nvSpPr>
          <p:cNvPr id="3" name="Rectangle 2"/>
          <p:cNvSpPr/>
          <p:nvPr/>
        </p:nvSpPr>
        <p:spPr>
          <a:xfrm>
            <a:off x="457200" y="1176986"/>
            <a:ext cx="4706983" cy="4801314"/>
          </a:xfrm>
          <a:prstGeom prst="rect">
            <a:avLst/>
          </a:prstGeom>
          <a:solidFill>
            <a:schemeClr val="bg1"/>
          </a:solidFill>
          <a:ln>
            <a:solidFill>
              <a:srgbClr val="0070C0"/>
            </a:solidFill>
          </a:ln>
        </p:spPr>
        <p:txBody>
          <a:bodyPr wrap="square">
            <a:spAutoFit/>
          </a:bodyPr>
          <a:lstStyle/>
          <a:p>
            <a:r>
              <a:rPr lang="en-AU" b="1" u="sng" dirty="0">
                <a:solidFill>
                  <a:srgbClr val="FF0000"/>
                </a:solidFill>
              </a:rPr>
              <a:t>Verbal Extrinsic Feedback</a:t>
            </a:r>
          </a:p>
          <a:p>
            <a:endParaRPr lang="en-AU" sz="1000" dirty="0"/>
          </a:p>
          <a:p>
            <a:pPr marL="285750" indent="-285750">
              <a:buFont typeface="Arial" panose="020B0604020202020204" pitchFamily="34" charset="0"/>
              <a:buChar char="•"/>
            </a:pPr>
            <a:r>
              <a:rPr lang="en-AU" dirty="0"/>
              <a:t>This is spoken augmented feedback provided by a coach or similar </a:t>
            </a:r>
          </a:p>
          <a:p>
            <a:pPr marL="285750" indent="-285750">
              <a:buFont typeface="Arial" panose="020B0604020202020204" pitchFamily="34" charset="0"/>
              <a:buChar char="•"/>
            </a:pPr>
            <a:r>
              <a:rPr lang="en-AU" dirty="0"/>
              <a:t>Coaching guidelines suggest verbal feedback should take on the following characteristics </a:t>
            </a:r>
          </a:p>
          <a:p>
            <a:pPr marL="742950" lvl="1" indent="-285750">
              <a:buFont typeface="Cambria Math" panose="02040503050406030204" pitchFamily="18" charset="0"/>
              <a:buChar char="⎯"/>
            </a:pPr>
            <a:r>
              <a:rPr lang="en-AU" dirty="0"/>
              <a:t>Be specific, not general</a:t>
            </a:r>
          </a:p>
          <a:p>
            <a:pPr marL="742950" lvl="1" indent="-285750">
              <a:buFont typeface="Cambria Math" panose="02040503050406030204" pitchFamily="18" charset="0"/>
              <a:buChar char="⎯"/>
            </a:pPr>
            <a:r>
              <a:rPr lang="en-AU" dirty="0"/>
              <a:t>Be constructive, not destructive</a:t>
            </a:r>
          </a:p>
          <a:p>
            <a:pPr marL="742950" lvl="1" indent="-285750">
              <a:buFont typeface="Cambria Math" panose="02040503050406030204" pitchFamily="18" charset="0"/>
              <a:buChar char="⎯"/>
            </a:pPr>
            <a:r>
              <a:rPr lang="en-AU" dirty="0"/>
              <a:t>Be directed at behaviour which is changeable</a:t>
            </a:r>
          </a:p>
          <a:p>
            <a:pPr marL="742950" lvl="1" indent="-285750">
              <a:buFont typeface="Cambria Math" panose="02040503050406030204" pitchFamily="18" charset="0"/>
              <a:buChar char="⎯"/>
            </a:pPr>
            <a:r>
              <a:rPr lang="en-AU" dirty="0"/>
              <a:t>Be clear and concise </a:t>
            </a:r>
          </a:p>
          <a:p>
            <a:pPr lvl="1"/>
            <a:endParaRPr lang="en-AU" dirty="0"/>
          </a:p>
          <a:p>
            <a:pPr marL="285750" indent="-285750">
              <a:buFont typeface="Arial" panose="020B0604020202020204" pitchFamily="34" charset="0"/>
              <a:buChar char="•"/>
            </a:pPr>
            <a:r>
              <a:rPr lang="en-AU" dirty="0"/>
              <a:t>E.g. a baseball catcher may say to the pitcher – “your rushing your pitches today and you look off balance when you release the ball – slow down and try and get some rhythm into your throws”.</a:t>
            </a:r>
          </a:p>
        </p:txBody>
      </p:sp>
      <p:sp>
        <p:nvSpPr>
          <p:cNvPr id="11" name="Footer Placeholder 10">
            <a:extLst>
              <a:ext uri="{FF2B5EF4-FFF2-40B4-BE49-F238E27FC236}">
                <a16:creationId xmlns:a16="http://schemas.microsoft.com/office/drawing/2014/main" id="{BA54290E-F239-074D-B02E-4AE47CFCDD3A}"/>
              </a:ext>
            </a:extLst>
          </p:cNvPr>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A29A221D-006D-EC4F-AB01-63697156D7D5}"/>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5E378C7E-01E7-E049-A283-1BF5FF9119A4}"/>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D39EB1BF-EBFA-E54D-A8F1-61C49524DB5F}"/>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a:ln>
                  <a:noFill/>
                </a:ln>
                <a:solidFill>
                  <a:prstClr val="white"/>
                </a:solidFill>
                <a:effectLst/>
                <a:uLnTx/>
                <a:uFillTx/>
                <a:latin typeface="Calibri"/>
                <a:ea typeface="+mn-ea"/>
                <a:cs typeface="+mn-cs"/>
              </a:rPr>
              <a:t>Types of feedback</a:t>
            </a:r>
          </a:p>
        </p:txBody>
      </p:sp>
      <p:pic>
        <p:nvPicPr>
          <p:cNvPr id="9218" name="Picture 2" descr="Image result for baseball catcher">
            <a:extLst>
              <a:ext uri="{FF2B5EF4-FFF2-40B4-BE49-F238E27FC236}">
                <a16:creationId xmlns:a16="http://schemas.microsoft.com/office/drawing/2014/main" id="{C00BB811-53F6-9947-B3AB-9490533692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0723" y="1176987"/>
            <a:ext cx="3200876" cy="48013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D86C92-0BDF-6A42-93E2-F96BDAA8C48D}"/>
              </a:ext>
            </a:extLst>
          </p:cNvPr>
          <p:cNvSpPr/>
          <p:nvPr/>
        </p:nvSpPr>
        <p:spPr>
          <a:xfrm>
            <a:off x="5943124" y="5930828"/>
            <a:ext cx="3200876" cy="169277"/>
          </a:xfrm>
          <a:prstGeom prst="rect">
            <a:avLst/>
          </a:prstGeom>
        </p:spPr>
        <p:txBody>
          <a:bodyPr wrap="square">
            <a:spAutoFit/>
          </a:bodyPr>
          <a:lstStyle/>
          <a:p>
            <a:r>
              <a:rPr lang="en-US" sz="500" dirty="0"/>
              <a:t>https://</a:t>
            </a:r>
            <a:r>
              <a:rPr lang="en-US" sz="500" dirty="0" err="1"/>
              <a:t>www.needpix.com</a:t>
            </a:r>
            <a:r>
              <a:rPr lang="en-US" sz="500" dirty="0"/>
              <a:t>/photo/980780/baseball-catcher-player-ball-equipment-american-game-sport-uniform</a:t>
            </a:r>
          </a:p>
        </p:txBody>
      </p:sp>
    </p:spTree>
    <p:extLst>
      <p:ext uri="{BB962C8B-B14F-4D97-AF65-F5344CB8AC3E}">
        <p14:creationId xmlns:p14="http://schemas.microsoft.com/office/powerpoint/2010/main" val="1294740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a:xfrm>
            <a:off x="228600" y="1594348"/>
            <a:ext cx="8686800" cy="3040181"/>
          </a:xfrm>
          <a:solidFill>
            <a:schemeClr val="bg1"/>
          </a:solidFill>
          <a:ln>
            <a:solidFill>
              <a:srgbClr val="0070C0"/>
            </a:solidFill>
          </a:ln>
        </p:spPr>
        <p:txBody>
          <a:bodyPr>
            <a:normAutofit/>
          </a:bodyPr>
          <a:lstStyle/>
          <a:p>
            <a:pPr marL="0" indent="0">
              <a:buNone/>
            </a:pPr>
            <a:endParaRPr lang="en-US" sz="1800" dirty="0"/>
          </a:p>
          <a:p>
            <a:pPr marL="0" indent="0">
              <a:buNone/>
            </a:pPr>
            <a:endParaRPr lang="en-US" sz="1000" b="1" dirty="0"/>
          </a:p>
          <a:p>
            <a:pPr marL="0" indent="0">
              <a:buNone/>
            </a:pPr>
            <a:r>
              <a:rPr lang="en-US" sz="1800" b="1" u="sng" dirty="0"/>
              <a:t>General</a:t>
            </a:r>
          </a:p>
          <a:p>
            <a:pPr marL="0" indent="-285750">
              <a:spcBef>
                <a:spcPts val="0"/>
              </a:spcBef>
              <a:buSzPct val="100000"/>
              <a:tabLst>
                <a:tab pos="1243013" algn="l"/>
              </a:tabLst>
            </a:pPr>
            <a:r>
              <a:rPr lang="en-US" sz="1800" dirty="0"/>
              <a:t>“Good work. Well done”</a:t>
            </a:r>
          </a:p>
          <a:p>
            <a:pPr marL="0" indent="-285750">
              <a:spcBef>
                <a:spcPts val="0"/>
              </a:spcBef>
              <a:buSzPct val="100000"/>
              <a:tabLst>
                <a:tab pos="1243013" algn="l"/>
              </a:tabLst>
            </a:pPr>
            <a:r>
              <a:rPr lang="en-US" sz="1800" dirty="0"/>
              <a:t>Contains no information that the performer can use to improve / change future   </a:t>
            </a:r>
          </a:p>
          <a:p>
            <a:pPr marL="0" indent="0">
              <a:spcBef>
                <a:spcPts val="0"/>
              </a:spcBef>
              <a:buSzPct val="50000"/>
              <a:buNone/>
              <a:tabLst>
                <a:tab pos="1243013" algn="l"/>
              </a:tabLst>
            </a:pPr>
            <a:r>
              <a:rPr lang="en-US" sz="1800" dirty="0"/>
              <a:t>      performance.  </a:t>
            </a:r>
            <a:endParaRPr lang="en-US" sz="1800" b="1" u="sng" dirty="0"/>
          </a:p>
          <a:p>
            <a:pPr marL="0" indent="0">
              <a:buSzPct val="50000"/>
              <a:buNone/>
            </a:pPr>
            <a:r>
              <a:rPr lang="en-US" sz="1800" b="1" u="sng" dirty="0"/>
              <a:t>Specific</a:t>
            </a:r>
            <a:endParaRPr lang="en-US" sz="1800" u="sng" dirty="0"/>
          </a:p>
          <a:p>
            <a:pPr marL="0" indent="-285750">
              <a:spcBef>
                <a:spcPts val="0"/>
              </a:spcBef>
              <a:buSzPct val="100000"/>
            </a:pPr>
            <a:r>
              <a:rPr lang="en-US" sz="1800" dirty="0"/>
              <a:t>Contains information</a:t>
            </a:r>
          </a:p>
          <a:p>
            <a:pPr marL="0" indent="-285750">
              <a:spcBef>
                <a:spcPts val="0"/>
              </a:spcBef>
              <a:buSzPct val="100000"/>
            </a:pPr>
            <a:r>
              <a:rPr lang="en-US" sz="1800" dirty="0"/>
              <a:t>“You played well today – your catching in the outfield was excellent because you moved </a:t>
            </a:r>
          </a:p>
          <a:p>
            <a:pPr marL="0" indent="0">
              <a:spcBef>
                <a:spcPts val="0"/>
              </a:spcBef>
              <a:buSzPct val="100000"/>
              <a:buNone/>
            </a:pPr>
            <a:r>
              <a:rPr lang="en-US" sz="1800" dirty="0"/>
              <a:t>      into the correct position under the ball much quicker than last week”</a:t>
            </a:r>
          </a:p>
          <a:p>
            <a:pPr marL="0" lvl="1" indent="0" eaLnBrk="1" hangingPunct="1">
              <a:buNone/>
            </a:pPr>
            <a:endParaRPr lang="en-US" sz="18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6" name="TextBox 5"/>
          <p:cNvSpPr txBox="1"/>
          <p:nvPr/>
        </p:nvSpPr>
        <p:spPr>
          <a:xfrm>
            <a:off x="514350" y="4866812"/>
            <a:ext cx="8115300" cy="923330"/>
          </a:xfrm>
          <a:prstGeom prst="rect">
            <a:avLst/>
          </a:prstGeom>
          <a:solidFill>
            <a:srgbClr val="FA12CE"/>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AU" dirty="0">
                <a:solidFill>
                  <a:schemeClr val="bg1"/>
                </a:solidFill>
              </a:rPr>
              <a:t>Coaches often use both general and specific feedback with their players – “Much better second quarter Sally, your working much harder.  Now I want you to play a negating role on their number 7 making sure you keep goal side of her at all times”.  </a:t>
            </a:r>
          </a:p>
        </p:txBody>
      </p:sp>
      <p:sp>
        <p:nvSpPr>
          <p:cNvPr id="10" name="TextBox 9">
            <a:extLst>
              <a:ext uri="{FF2B5EF4-FFF2-40B4-BE49-F238E27FC236}">
                <a16:creationId xmlns:a16="http://schemas.microsoft.com/office/drawing/2014/main" id="{71DCBC63-2E8F-3145-81D2-C00155D80A92}"/>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CHARACTERISTICS of EFFECTIVE feedback</a:t>
            </a:r>
          </a:p>
        </p:txBody>
      </p:sp>
      <p:sp>
        <p:nvSpPr>
          <p:cNvPr id="9" name="Rectangle 8">
            <a:extLst>
              <a:ext uri="{FF2B5EF4-FFF2-40B4-BE49-F238E27FC236}">
                <a16:creationId xmlns:a16="http://schemas.microsoft.com/office/drawing/2014/main" id="{5FE42DA8-6DAF-0E41-822B-E8ABAF7C1F80}"/>
              </a:ext>
            </a:extLst>
          </p:cNvPr>
          <p:cNvSpPr/>
          <p:nvPr/>
        </p:nvSpPr>
        <p:spPr>
          <a:xfrm>
            <a:off x="251124" y="1626172"/>
            <a:ext cx="2110321" cy="369332"/>
          </a:xfrm>
          <a:prstGeom prst="rect">
            <a:avLst/>
          </a:prstGeom>
          <a:solidFill>
            <a:srgbClr val="FFC000"/>
          </a:solidFill>
          <a:ln>
            <a:solidFill>
              <a:schemeClr val="tx1"/>
            </a:solidFill>
          </a:ln>
        </p:spPr>
        <p:txBody>
          <a:bodyPr wrap="none">
            <a:spAutoFit/>
          </a:bodyPr>
          <a:lstStyle/>
          <a:p>
            <a:pPr>
              <a:buNone/>
            </a:pPr>
            <a:r>
              <a:rPr lang="en-US" b="1" dirty="0"/>
              <a:t>Specific, not general</a:t>
            </a:r>
          </a:p>
        </p:txBody>
      </p:sp>
      <p:sp>
        <p:nvSpPr>
          <p:cNvPr id="12" name="TextBox 11">
            <a:extLst>
              <a:ext uri="{FF2B5EF4-FFF2-40B4-BE49-F238E27FC236}">
                <a16:creationId xmlns:a16="http://schemas.microsoft.com/office/drawing/2014/main" id="{F5A6C6B2-DA87-9447-BA21-0B4DE3C67F0D}"/>
              </a:ext>
            </a:extLst>
          </p:cNvPr>
          <p:cNvSpPr txBox="1"/>
          <p:nvPr/>
        </p:nvSpPr>
        <p:spPr>
          <a:xfrm rot="21194262">
            <a:off x="90102" y="884631"/>
            <a:ext cx="4335776" cy="369332"/>
          </a:xfrm>
          <a:prstGeom prst="rect">
            <a:avLst/>
          </a:prstGeom>
          <a:solidFill>
            <a:srgbClr val="FF0000"/>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a:ea typeface="+mn-ea"/>
                <a:cs typeface="+mn-cs"/>
              </a:rPr>
              <a:t>Characteristics of effective </a:t>
            </a:r>
            <a:r>
              <a:rPr kumimoji="0" lang="en-US" sz="1800" b="1" i="0" u="none" strike="noStrike" kern="1200" cap="none" spc="0" normalizeH="0" noProof="0" dirty="0">
                <a:ln>
                  <a:noFill/>
                </a:ln>
                <a:solidFill>
                  <a:schemeClr val="bg1"/>
                </a:solidFill>
                <a:effectLst/>
                <a:uLnTx/>
                <a:uFillTx/>
                <a:latin typeface="Calibri"/>
                <a:ea typeface="+mn-ea"/>
                <a:cs typeface="+mn-cs"/>
              </a:rPr>
              <a:t>feedback</a:t>
            </a:r>
            <a:endParaRPr kumimoji="0" lang="en-US" sz="1800" b="1" i="0" u="none" strike="noStrike" kern="1200" cap="none" spc="0" normalizeH="0" baseline="0" noProof="0" dirty="0">
              <a:ln>
                <a:noFill/>
              </a:ln>
              <a:solidFill>
                <a:schemeClr val="bg1"/>
              </a:solidFill>
              <a:effectLst/>
              <a:uLnTx/>
              <a:uFillTx/>
              <a:latin typeface="Calibri"/>
              <a:ea typeface="+mn-ea"/>
              <a:cs typeface="+mn-cs"/>
            </a:endParaRPr>
          </a:p>
        </p:txBody>
      </p:sp>
      <p:sp>
        <p:nvSpPr>
          <p:cNvPr id="13" name="Footer Placeholder 10">
            <a:extLst>
              <a:ext uri="{FF2B5EF4-FFF2-40B4-BE49-F238E27FC236}">
                <a16:creationId xmlns:a16="http://schemas.microsoft.com/office/drawing/2014/main" id="{0D26A358-E5F1-ED40-8E40-5C6E82883E52}"/>
              </a:ext>
            </a:extLst>
          </p:cNvPr>
          <p:cNvSpPr>
            <a:spLocks noGrp="1"/>
          </p:cNvSpPr>
          <p:nvPr>
            <p:ph type="ftr" sz="quarter" idx="11"/>
          </p:nvPr>
        </p:nvSpPr>
        <p:spPr>
          <a:xfrm>
            <a:off x="3124200" y="6569075"/>
            <a:ext cx="2895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t>©PE STUDIES RESOURCES</a:t>
            </a:r>
          </a:p>
        </p:txBody>
      </p:sp>
      <p:pic>
        <p:nvPicPr>
          <p:cNvPr id="14" name="Picture 2" descr="C:\Program Files\Microsoft Office\MEDIA\CAGCAT10\j0185604.wmf">
            <a:hlinkClick r:id="rId3" action="ppaction://hlinksldjump"/>
            <a:extLst>
              <a:ext uri="{FF2B5EF4-FFF2-40B4-BE49-F238E27FC236}">
                <a16:creationId xmlns:a16="http://schemas.microsoft.com/office/drawing/2014/main" id="{4C5631E8-CC3D-8946-AD02-E31E08E008B7}"/>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5" name="TextBox 14">
            <a:hlinkClick r:id="rId3" action="ppaction://hlinksldjump"/>
            <a:extLst>
              <a:ext uri="{FF2B5EF4-FFF2-40B4-BE49-F238E27FC236}">
                <a16:creationId xmlns:a16="http://schemas.microsoft.com/office/drawing/2014/main" id="{708DEDF6-373B-6C47-8C31-8A234B476922}"/>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30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3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3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3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43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3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43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uiExpand="1" build="p" animBg="1"/>
      <p:bldP spid="6" grpId="0" animBg="1"/>
      <p:bldP spid="9"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914400"/>
            <a:ext cx="8534400" cy="2769989"/>
          </a:xfrm>
          <a:prstGeom prst="rect">
            <a:avLst/>
          </a:prstGeom>
          <a:solidFill>
            <a:schemeClr val="bg1"/>
          </a:solidFill>
          <a:ln>
            <a:solidFill>
              <a:schemeClr val="tx1"/>
            </a:solidFill>
          </a:ln>
        </p:spPr>
        <p:txBody>
          <a:bodyPr wrap="square">
            <a:spAutoFit/>
          </a:bodyPr>
          <a:lstStyle/>
          <a:p>
            <a:endParaRPr lang="en-US" b="1" u="sng" dirty="0"/>
          </a:p>
          <a:p>
            <a:endParaRPr lang="en-US" sz="1000" b="1" u="sng" dirty="0"/>
          </a:p>
          <a:p>
            <a:pPr indent="-103187"/>
            <a:r>
              <a:rPr lang="en-US" dirty="0"/>
              <a:t>Constructive recognises positive parts of the athletes behaviour and suggests further ways to improve. Destructive provides no motivation or encouragement.</a:t>
            </a:r>
          </a:p>
          <a:p>
            <a:pPr marL="354013" lvl="1" indent="-177800">
              <a:buFont typeface="Arial" pitchFamily="34" charset="0"/>
              <a:buChar char="•"/>
            </a:pPr>
            <a:endParaRPr lang="en-US" sz="1000" dirty="0"/>
          </a:p>
          <a:p>
            <a:pPr indent="-280987"/>
            <a:r>
              <a:rPr lang="en-US" b="1" u="sng" dirty="0"/>
              <a:t>Constructive</a:t>
            </a:r>
          </a:p>
          <a:p>
            <a:pPr marL="4763" indent="-285750">
              <a:buSzPct val="100000"/>
              <a:buFont typeface="Arial" panose="020B0604020202020204" pitchFamily="34" charset="0"/>
              <a:buChar char="•"/>
            </a:pPr>
            <a:r>
              <a:rPr lang="en-US" dirty="0"/>
              <a:t> “An improved defensive effort today but you must work to make yourself an option in   </a:t>
            </a:r>
          </a:p>
          <a:p>
            <a:pPr>
              <a:buSzPct val="100000"/>
            </a:pPr>
            <a:r>
              <a:rPr lang="en-US" dirty="0"/>
              <a:t>       attack”</a:t>
            </a:r>
          </a:p>
          <a:p>
            <a:pPr marL="354013" lvl="1" indent="-177800">
              <a:buFont typeface="Arial" pitchFamily="34" charset="0"/>
              <a:buChar char="•"/>
            </a:pPr>
            <a:endParaRPr lang="en-US" sz="1000" dirty="0"/>
          </a:p>
          <a:p>
            <a:pPr indent="-280987"/>
            <a:r>
              <a:rPr lang="en-US" b="1" u="sng" dirty="0"/>
              <a:t>Destructive</a:t>
            </a:r>
          </a:p>
          <a:p>
            <a:pPr marL="4763" indent="-285750">
              <a:buSzPct val="100000"/>
              <a:buFont typeface="Arial" panose="020B0604020202020204" pitchFamily="34" charset="0"/>
              <a:buChar char="•"/>
            </a:pPr>
            <a:r>
              <a:rPr lang="en-US" b="1" dirty="0"/>
              <a:t>  </a:t>
            </a:r>
            <a:r>
              <a:rPr lang="en-US" dirty="0"/>
              <a:t>“Did you catch a train to the ground? You are a passenger today – just terrible!”</a:t>
            </a:r>
            <a:endParaRPr lang="en-AU"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75</a:t>
            </a:fld>
            <a:endParaRPr lang="en-US"/>
          </a:p>
        </p:txBody>
      </p:sp>
      <p:sp>
        <p:nvSpPr>
          <p:cNvPr id="11" name="Footer Placeholder 3">
            <a:extLst>
              <a:ext uri="{FF2B5EF4-FFF2-40B4-BE49-F238E27FC236}">
                <a16:creationId xmlns:a16="http://schemas.microsoft.com/office/drawing/2014/main" id="{B0BC2FCE-69E8-B44B-939B-032E1E83C41E}"/>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EB2DC0A4-A51C-A54C-9E03-B2B0754856D6}"/>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219D7DEC-A317-F243-BD2F-27760339FEF0}"/>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98FD7202-5266-C247-969B-9D23019CD334}"/>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CHARACTERISTICS of EFFECTIVE feedback</a:t>
            </a:r>
          </a:p>
        </p:txBody>
      </p:sp>
      <p:sp>
        <p:nvSpPr>
          <p:cNvPr id="15" name="Rectangle 14">
            <a:extLst>
              <a:ext uri="{FF2B5EF4-FFF2-40B4-BE49-F238E27FC236}">
                <a16:creationId xmlns:a16="http://schemas.microsoft.com/office/drawing/2014/main" id="{2E665377-609C-0C40-B535-FA31287DB44B}"/>
              </a:ext>
            </a:extLst>
          </p:cNvPr>
          <p:cNvSpPr/>
          <p:nvPr/>
        </p:nvSpPr>
        <p:spPr>
          <a:xfrm>
            <a:off x="257652" y="949231"/>
            <a:ext cx="2942087" cy="369332"/>
          </a:xfrm>
          <a:prstGeom prst="rect">
            <a:avLst/>
          </a:prstGeom>
          <a:solidFill>
            <a:srgbClr val="FFC000"/>
          </a:solidFill>
          <a:ln>
            <a:solidFill>
              <a:schemeClr val="tx1"/>
            </a:solidFill>
          </a:ln>
        </p:spPr>
        <p:txBody>
          <a:bodyPr wrap="none">
            <a:spAutoFit/>
          </a:bodyPr>
          <a:lstStyle/>
          <a:p>
            <a:pPr>
              <a:buNone/>
            </a:pPr>
            <a:r>
              <a:rPr lang="en-US" b="1" dirty="0"/>
              <a:t>Constructive, not destructive</a:t>
            </a:r>
          </a:p>
        </p:txBody>
      </p:sp>
    </p:spTree>
    <p:extLst>
      <p:ext uri="{BB962C8B-B14F-4D97-AF65-F5344CB8AC3E}">
        <p14:creationId xmlns:p14="http://schemas.microsoft.com/office/powerpoint/2010/main" val="2582174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2473" y="995784"/>
            <a:ext cx="8458200" cy="4985980"/>
          </a:xfrm>
          <a:prstGeom prst="rect">
            <a:avLst/>
          </a:prstGeom>
          <a:solidFill>
            <a:schemeClr val="bg1"/>
          </a:solidFill>
          <a:ln>
            <a:solidFill>
              <a:schemeClr val="tx1"/>
            </a:solidFill>
          </a:ln>
        </p:spPr>
        <p:txBody>
          <a:bodyPr wrap="square">
            <a:spAutoFit/>
          </a:bodyPr>
          <a:lstStyle/>
          <a:p>
            <a:pPr marL="342900">
              <a:lnSpc>
                <a:spcPct val="150000"/>
              </a:lnSpc>
            </a:pPr>
            <a:endParaRPr lang="en-US" sz="2000" b="1" u="sng" dirty="0"/>
          </a:p>
          <a:p>
            <a:r>
              <a:rPr lang="en-US" b="1" u="sng" dirty="0"/>
              <a:t>Changeable:</a:t>
            </a:r>
            <a:r>
              <a:rPr lang="en-US" u="sng" dirty="0"/>
              <a:t>  </a:t>
            </a:r>
          </a:p>
          <a:p>
            <a:pPr marL="285750" indent="-285750">
              <a:buSzPct val="100000"/>
              <a:buFont typeface="Arial" panose="020B0604020202020204" pitchFamily="34" charset="0"/>
              <a:buChar char="•"/>
            </a:pPr>
            <a:r>
              <a:rPr lang="en-US" dirty="0"/>
              <a:t>“Move your feet into position sooner”</a:t>
            </a:r>
          </a:p>
          <a:p>
            <a:pPr>
              <a:buSzPct val="50000"/>
            </a:pPr>
            <a:endParaRPr lang="en-US" dirty="0"/>
          </a:p>
          <a:p>
            <a:pPr indent="11113"/>
            <a:r>
              <a:rPr lang="en-US" b="1" u="sng" dirty="0"/>
              <a:t>Unchangeable:  </a:t>
            </a:r>
          </a:p>
          <a:p>
            <a:pPr marL="285750" indent="-285750">
              <a:buSzPct val="100000"/>
              <a:buFont typeface="Arial" panose="020B0604020202020204" pitchFamily="34" charset="0"/>
              <a:buChar char="•"/>
            </a:pPr>
            <a:r>
              <a:rPr lang="en-US" dirty="0"/>
              <a:t>” You’re too short to play in first team”</a:t>
            </a:r>
          </a:p>
          <a:p>
            <a:pPr indent="11113"/>
            <a:endParaRPr lang="en-US" dirty="0"/>
          </a:p>
          <a:p>
            <a:pPr indent="11113"/>
            <a:endParaRPr lang="en-US" dirty="0"/>
          </a:p>
          <a:p>
            <a:pPr indent="11113"/>
            <a:endParaRPr lang="en-US" dirty="0"/>
          </a:p>
          <a:p>
            <a:pPr indent="11113"/>
            <a:endParaRPr lang="en-US" dirty="0"/>
          </a:p>
          <a:p>
            <a:pPr indent="11113"/>
            <a:endParaRPr lang="en-US" dirty="0"/>
          </a:p>
          <a:p>
            <a:pPr indent="11113"/>
            <a:endParaRPr lang="en-US" dirty="0"/>
          </a:p>
          <a:p>
            <a:pPr indent="11113"/>
            <a:endParaRPr lang="en-US" dirty="0"/>
          </a:p>
          <a:p>
            <a:pPr indent="-285750">
              <a:buSzPct val="100000"/>
              <a:buFont typeface="Arial" panose="020B0604020202020204" pitchFamily="34" charset="0"/>
              <a:buChar char="•"/>
            </a:pPr>
            <a:r>
              <a:rPr lang="en-US" dirty="0"/>
              <a:t>Feedback should be easily understood and relate specifically to the situation at hand.</a:t>
            </a:r>
          </a:p>
          <a:p>
            <a:pPr>
              <a:buSzPct val="100000"/>
            </a:pPr>
            <a:r>
              <a:rPr lang="en-US" dirty="0"/>
              <a:t>      Feedback should contain one or two points only to avoid overloading the performer.</a:t>
            </a:r>
          </a:p>
          <a:p>
            <a:pPr indent="-285750">
              <a:buSzPct val="100000"/>
              <a:buFont typeface="Arial" panose="020B0604020202020204" pitchFamily="34" charset="0"/>
              <a:buChar char="•"/>
            </a:pPr>
            <a:r>
              <a:rPr lang="en-US" dirty="0"/>
              <a:t>If feedback is unclear, the performer may become confused about the situation and </a:t>
            </a:r>
          </a:p>
          <a:p>
            <a:pPr>
              <a:buSzPct val="100000"/>
            </a:pPr>
            <a:r>
              <a:rPr lang="en-US" dirty="0"/>
              <a:t>      make errors.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pic>
        <p:nvPicPr>
          <p:cNvPr id="190465" name="Picture 1"/>
          <p:cNvPicPr>
            <a:picLocks noChangeAspect="1" noChangeArrowheads="1"/>
          </p:cNvPicPr>
          <p:nvPr/>
        </p:nvPicPr>
        <p:blipFill>
          <a:blip r:embed="rId2" cstate="print"/>
          <a:srcRect/>
          <a:stretch>
            <a:fillRect/>
          </a:stretch>
        </p:blipFill>
        <p:spPr bwMode="auto">
          <a:xfrm>
            <a:off x="5894252" y="1060438"/>
            <a:ext cx="2720524" cy="3546397"/>
          </a:xfrm>
          <a:prstGeom prst="rect">
            <a:avLst/>
          </a:prstGeom>
          <a:noFill/>
          <a:ln w="9525">
            <a:noFill/>
            <a:miter lim="800000"/>
            <a:headEnd/>
            <a:tailEnd/>
          </a:ln>
        </p:spPr>
      </p:pic>
      <p:sp>
        <p:nvSpPr>
          <p:cNvPr id="7" name="Rectangle 6"/>
          <p:cNvSpPr/>
          <p:nvPr/>
        </p:nvSpPr>
        <p:spPr>
          <a:xfrm>
            <a:off x="5943600" y="4648200"/>
            <a:ext cx="2667000" cy="169277"/>
          </a:xfrm>
          <a:prstGeom prst="rect">
            <a:avLst/>
          </a:prstGeom>
        </p:spPr>
        <p:txBody>
          <a:bodyPr wrap="square">
            <a:spAutoFit/>
          </a:bodyPr>
          <a:lstStyle/>
          <a:p>
            <a:r>
              <a:rPr lang="en-AU" sz="500" dirty="0"/>
              <a:t>www.flickr.com/photos/cmaccubbin/2820063211/in/set-72157606950158109/</a:t>
            </a:r>
          </a:p>
        </p:txBody>
      </p:sp>
      <p:sp>
        <p:nvSpPr>
          <p:cNvPr id="8" name="Action Button: Home 7">
            <a:hlinkClick r:id="rId3" action="ppaction://hlinksldjump" highlightClick="1"/>
          </p:cNvPr>
          <p:cNvSpPr/>
          <p:nvPr/>
        </p:nvSpPr>
        <p:spPr>
          <a:xfrm>
            <a:off x="8839200" y="6553200"/>
            <a:ext cx="304800" cy="304800"/>
          </a:xfrm>
          <a:prstGeom prst="actionButtonHome">
            <a:avLst/>
          </a:prstGeom>
          <a:noFill/>
          <a:ln w="127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Footer Placeholder 3">
            <a:extLst>
              <a:ext uri="{FF2B5EF4-FFF2-40B4-BE49-F238E27FC236}">
                <a16:creationId xmlns:a16="http://schemas.microsoft.com/office/drawing/2014/main" id="{0342C74E-618A-484D-8DD5-6E35E9B06090}"/>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1" name="Picture 2" descr="C:\Program Files\Microsoft Office\MEDIA\CAGCAT10\j0185604.wmf">
            <a:hlinkClick r:id="rId4" action="ppaction://hlinksldjump"/>
            <a:extLst>
              <a:ext uri="{FF2B5EF4-FFF2-40B4-BE49-F238E27FC236}">
                <a16:creationId xmlns:a16="http://schemas.microsoft.com/office/drawing/2014/main" id="{29884BCF-7977-1B46-9066-C29284C7FCA1}"/>
              </a:ext>
            </a:extLst>
          </p:cNvPr>
          <p:cNvPicPr>
            <a:picLocks noChangeAspect="1" noChangeArrowheads="1"/>
          </p:cNvPicPr>
          <p:nvPr/>
        </p:nvPicPr>
        <p:blipFill>
          <a:blip r:embed="rId5" cstate="print"/>
          <a:srcRect/>
          <a:stretch>
            <a:fillRect/>
          </a:stretch>
        </p:blipFill>
        <p:spPr bwMode="auto">
          <a:xfrm>
            <a:off x="152400" y="6189387"/>
            <a:ext cx="457501" cy="457955"/>
          </a:xfrm>
          <a:prstGeom prst="rect">
            <a:avLst/>
          </a:prstGeom>
          <a:noFill/>
        </p:spPr>
      </p:pic>
      <p:sp>
        <p:nvSpPr>
          <p:cNvPr id="12" name="TextBox 11">
            <a:hlinkClick r:id="rId4" action="ppaction://hlinksldjump"/>
            <a:extLst>
              <a:ext uri="{FF2B5EF4-FFF2-40B4-BE49-F238E27FC236}">
                <a16:creationId xmlns:a16="http://schemas.microsoft.com/office/drawing/2014/main" id="{4B71446A-5737-4443-B45F-03A9EE0DBC75}"/>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4DA9E41F-F16C-1549-BE8F-9C8562323C17}"/>
              </a:ext>
            </a:extLst>
          </p:cNvPr>
          <p:cNvSpPr txBox="1"/>
          <p:nvPr/>
        </p:nvSpPr>
        <p:spPr>
          <a:xfrm>
            <a:off x="1" y="1"/>
            <a:ext cx="9144000" cy="461665"/>
          </a:xfrm>
          <a:prstGeom prst="rect">
            <a:avLst/>
          </a:prstGeom>
          <a:solidFill>
            <a:srgbClr val="0070C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all" spc="0" normalizeH="0" baseline="0" noProof="0" dirty="0">
                <a:ln>
                  <a:noFill/>
                </a:ln>
                <a:solidFill>
                  <a:prstClr val="white"/>
                </a:solidFill>
                <a:effectLst/>
                <a:uLnTx/>
                <a:uFillTx/>
                <a:latin typeface="Calibri"/>
                <a:ea typeface="+mn-ea"/>
                <a:cs typeface="+mn-cs"/>
              </a:rPr>
              <a:t>CHARACTERISTICS of EFFECTIVE feedback</a:t>
            </a:r>
          </a:p>
        </p:txBody>
      </p:sp>
      <p:sp>
        <p:nvSpPr>
          <p:cNvPr id="2" name="Rectangle 1">
            <a:extLst>
              <a:ext uri="{FF2B5EF4-FFF2-40B4-BE49-F238E27FC236}">
                <a16:creationId xmlns:a16="http://schemas.microsoft.com/office/drawing/2014/main" id="{8F175AD7-EDB3-564C-B726-46A84ECF8633}"/>
              </a:ext>
            </a:extLst>
          </p:cNvPr>
          <p:cNvSpPr/>
          <p:nvPr/>
        </p:nvSpPr>
        <p:spPr>
          <a:xfrm>
            <a:off x="235519" y="1025603"/>
            <a:ext cx="4222181" cy="369332"/>
          </a:xfrm>
          <a:prstGeom prst="rect">
            <a:avLst/>
          </a:prstGeom>
          <a:solidFill>
            <a:srgbClr val="FFC24F"/>
          </a:solidFill>
          <a:ln>
            <a:solidFill>
              <a:schemeClr val="tx1"/>
            </a:solidFill>
          </a:ln>
        </p:spPr>
        <p:txBody>
          <a:bodyPr wrap="none">
            <a:spAutoFit/>
          </a:bodyPr>
          <a:lstStyle/>
          <a:p>
            <a:r>
              <a:rPr lang="en-US" b="1" dirty="0"/>
              <a:t>Directed at behaviour which is changeable</a:t>
            </a:r>
          </a:p>
        </p:txBody>
      </p:sp>
      <p:sp>
        <p:nvSpPr>
          <p:cNvPr id="14" name="Rectangle 13">
            <a:extLst>
              <a:ext uri="{FF2B5EF4-FFF2-40B4-BE49-F238E27FC236}">
                <a16:creationId xmlns:a16="http://schemas.microsoft.com/office/drawing/2014/main" id="{5DC3B812-8195-2347-8EA8-671CD68DC8BA}"/>
              </a:ext>
            </a:extLst>
          </p:cNvPr>
          <p:cNvSpPr/>
          <p:nvPr/>
        </p:nvSpPr>
        <p:spPr>
          <a:xfrm>
            <a:off x="235519" y="4363506"/>
            <a:ext cx="1841017" cy="369332"/>
          </a:xfrm>
          <a:prstGeom prst="rect">
            <a:avLst/>
          </a:prstGeom>
          <a:solidFill>
            <a:srgbClr val="FFC24F"/>
          </a:solidFill>
          <a:ln>
            <a:solidFill>
              <a:schemeClr val="tx1"/>
            </a:solidFill>
          </a:ln>
        </p:spPr>
        <p:txBody>
          <a:bodyPr wrap="none">
            <a:spAutoFit/>
          </a:bodyPr>
          <a:lstStyle/>
          <a:p>
            <a:r>
              <a:rPr lang="en-US" b="1" dirty="0"/>
              <a:t>Clear and concise</a:t>
            </a:r>
          </a:p>
        </p:txBody>
      </p:sp>
    </p:spTree>
    <p:extLst>
      <p:ext uri="{BB962C8B-B14F-4D97-AF65-F5344CB8AC3E}">
        <p14:creationId xmlns:p14="http://schemas.microsoft.com/office/powerpoint/2010/main" val="16015946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5159B0-7AC0-E549-A65E-7A7667CD454A}"/>
              </a:ext>
            </a:extLst>
          </p:cNvPr>
          <p:cNvSpPr>
            <a:spLocks noGrp="1"/>
          </p:cNvSpPr>
          <p:nvPr>
            <p:ph type="ftr" sz="quarter" idx="11"/>
          </p:nvPr>
        </p:nvSpPr>
        <p:spPr/>
        <p:txBody>
          <a:bodyPr/>
          <a:lstStyle/>
          <a:p>
            <a:r>
              <a:rPr lang="en-US"/>
              <a:t>©PE STUDIES RESOURCES</a:t>
            </a:r>
          </a:p>
        </p:txBody>
      </p:sp>
      <p:sp>
        <p:nvSpPr>
          <p:cNvPr id="5" name="Slide Number Placeholder 4">
            <a:extLst>
              <a:ext uri="{FF2B5EF4-FFF2-40B4-BE49-F238E27FC236}">
                <a16:creationId xmlns:a16="http://schemas.microsoft.com/office/drawing/2014/main" id="{368E6D07-4CE3-7040-AB77-EF8E4AEB07E7}"/>
              </a:ext>
            </a:extLst>
          </p:cNvPr>
          <p:cNvSpPr>
            <a:spLocks noGrp="1"/>
          </p:cNvSpPr>
          <p:nvPr>
            <p:ph type="sldNum" sz="quarter" idx="12"/>
          </p:nvPr>
        </p:nvSpPr>
        <p:spPr/>
        <p:txBody>
          <a:bodyPr/>
          <a:lstStyle/>
          <a:p>
            <a:fld id="{9B5CFCF4-B172-4E71-8694-052B86E59B98}" type="slidenum">
              <a:rPr lang="en-US" smtClean="0"/>
              <a:pPr/>
              <a:t>77</a:t>
            </a:fld>
            <a:endParaRPr lang="en-US"/>
          </a:p>
        </p:txBody>
      </p:sp>
      <p:sp>
        <p:nvSpPr>
          <p:cNvPr id="6" name="Rectangle 5">
            <a:extLst>
              <a:ext uri="{FF2B5EF4-FFF2-40B4-BE49-F238E27FC236}">
                <a16:creationId xmlns:a16="http://schemas.microsoft.com/office/drawing/2014/main" id="{E14BDA65-CF66-0B44-9800-D5CF742321A7}"/>
              </a:ext>
            </a:extLst>
          </p:cNvPr>
          <p:cNvSpPr/>
          <p:nvPr/>
        </p:nvSpPr>
        <p:spPr>
          <a:xfrm>
            <a:off x="427074" y="1017179"/>
            <a:ext cx="8289851" cy="2031325"/>
          </a:xfrm>
          <a:prstGeom prst="rect">
            <a:avLst/>
          </a:prstGeom>
          <a:solidFill>
            <a:schemeClr val="bg1"/>
          </a:solidFill>
          <a:ln>
            <a:solidFill>
              <a:srgbClr val="FF0000"/>
            </a:solidFill>
          </a:ln>
        </p:spPr>
        <p:txBody>
          <a:bodyPr wrap="square">
            <a:spAutoFit/>
          </a:bodyPr>
          <a:lstStyle/>
          <a:p>
            <a:pPr marL="285750" lvl="0" indent="-285750">
              <a:buFont typeface="Arial" panose="020B0604020202020204" pitchFamily="34" charset="0"/>
              <a:buChar char="•"/>
            </a:pPr>
            <a:r>
              <a:rPr lang="en-AU" dirty="0">
                <a:highlight>
                  <a:srgbClr val="FFFF00"/>
                </a:highlight>
              </a:rPr>
              <a:t>Relationship between skill learning processes and individual differences related to </a:t>
            </a:r>
          </a:p>
          <a:p>
            <a:pPr marL="742950" lvl="1" indent="-285750">
              <a:buFont typeface="Cambria Math" panose="02040503050406030204" pitchFamily="18" charset="0"/>
              <a:buChar char="⎯"/>
            </a:pPr>
            <a:r>
              <a:rPr lang="en-AU" dirty="0">
                <a:highlight>
                  <a:srgbClr val="FFFF00"/>
                </a:highlight>
              </a:rPr>
              <a:t>age</a:t>
            </a:r>
          </a:p>
          <a:p>
            <a:pPr marL="742950" lvl="1" indent="-285750">
              <a:buFont typeface="Cambria Math" panose="02040503050406030204" pitchFamily="18" charset="0"/>
              <a:buChar char="⎯"/>
            </a:pPr>
            <a:r>
              <a:rPr lang="en-AU" dirty="0">
                <a:highlight>
                  <a:srgbClr val="FFFF00"/>
                </a:highlight>
              </a:rPr>
              <a:t>skill and fitness level</a:t>
            </a:r>
          </a:p>
          <a:p>
            <a:pPr marL="742950" lvl="1" indent="-285750">
              <a:buFont typeface="Cambria Math" panose="02040503050406030204" pitchFamily="18" charset="0"/>
              <a:buChar char="⎯"/>
            </a:pPr>
            <a:r>
              <a:rPr lang="en-AU" dirty="0">
                <a:highlight>
                  <a:srgbClr val="FFFF00"/>
                </a:highlight>
              </a:rPr>
              <a:t>injury</a:t>
            </a:r>
          </a:p>
          <a:p>
            <a:pPr marL="742950" lvl="1" indent="-285750">
              <a:buFont typeface="Cambria Math" panose="02040503050406030204" pitchFamily="18" charset="0"/>
              <a:buChar char="⎯"/>
            </a:pPr>
            <a:r>
              <a:rPr lang="en-AU" dirty="0">
                <a:highlight>
                  <a:srgbClr val="FFFF00"/>
                </a:highlight>
              </a:rPr>
              <a:t>level of competition</a:t>
            </a:r>
          </a:p>
          <a:p>
            <a:pPr marL="742950" lvl="1" indent="-285750">
              <a:buFont typeface="Cambria Math" panose="02040503050406030204" pitchFamily="18" charset="0"/>
              <a:buChar char="⎯"/>
            </a:pPr>
            <a:r>
              <a:rPr lang="en-AU" dirty="0">
                <a:highlight>
                  <a:srgbClr val="FFFF00"/>
                </a:highlight>
              </a:rPr>
              <a:t>type of activity</a:t>
            </a:r>
          </a:p>
          <a:p>
            <a:pPr lvl="1">
              <a:spcAft>
                <a:spcPts val="0"/>
              </a:spcAft>
              <a:buSzPts val="1000"/>
              <a:tabLst>
                <a:tab pos="914400" algn="l"/>
              </a:tabLst>
            </a:pPr>
            <a:endParaRPr lang="en-AU" dirty="0">
              <a:effectLs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77F71DD-D12C-1D44-BF3F-7CFFF04A1CF7}"/>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8" name="Picture 2" descr="C:\Program Files\Microsoft Office\MEDIA\CAGCAT10\j0185604.wmf">
            <a:hlinkClick r:id="rId2" action="ppaction://hlinksldjump"/>
            <a:extLst>
              <a:ext uri="{FF2B5EF4-FFF2-40B4-BE49-F238E27FC236}">
                <a16:creationId xmlns:a16="http://schemas.microsoft.com/office/drawing/2014/main" id="{966562BF-F752-894D-921D-4BEAE65F308D}"/>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9" name="TextBox 8">
            <a:hlinkClick r:id="rId2" action="ppaction://hlinksldjump"/>
            <a:extLst>
              <a:ext uri="{FF2B5EF4-FFF2-40B4-BE49-F238E27FC236}">
                <a16:creationId xmlns:a16="http://schemas.microsoft.com/office/drawing/2014/main" id="{C20FFF35-2720-7C41-8DB4-E1BE4E2CED92}"/>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D109484-92C2-BC4A-B2FF-E0FBC8DA347B}"/>
              </a:ext>
            </a:extLst>
          </p:cNvPr>
          <p:cNvSpPr txBox="1"/>
          <p:nvPr/>
        </p:nvSpPr>
        <p:spPr>
          <a:xfrm>
            <a:off x="2340703" y="2833060"/>
            <a:ext cx="637622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AU" sz="800" dirty="0"/>
              <a:t>School Curriculum and Standards Authority. Physical Education Studies ATAR Year 11 Syllabus, 2016.</a:t>
            </a:r>
          </a:p>
        </p:txBody>
      </p:sp>
    </p:spTree>
    <p:extLst>
      <p:ext uri="{BB962C8B-B14F-4D97-AF65-F5344CB8AC3E}">
        <p14:creationId xmlns:p14="http://schemas.microsoft.com/office/powerpoint/2010/main" val="1327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78</a:t>
            </a:fld>
            <a:endParaRPr lang="en-US"/>
          </a:p>
        </p:txBody>
      </p:sp>
      <p:sp>
        <p:nvSpPr>
          <p:cNvPr id="4" name="Rectangle 3"/>
          <p:cNvSpPr/>
          <p:nvPr/>
        </p:nvSpPr>
        <p:spPr>
          <a:xfrm>
            <a:off x="304800" y="1112875"/>
            <a:ext cx="8534400" cy="2646878"/>
          </a:xfrm>
          <a:prstGeom prst="rect">
            <a:avLst/>
          </a:prstGeom>
          <a:solidFill>
            <a:schemeClr val="bg1"/>
          </a:solidFill>
          <a:ln>
            <a:solidFill>
              <a:srgbClr val="FF0000"/>
            </a:solidFill>
          </a:ln>
        </p:spPr>
        <p:txBody>
          <a:bodyPr wrap="square">
            <a:spAutoFit/>
          </a:bodyPr>
          <a:lstStyle/>
          <a:p>
            <a:r>
              <a:rPr lang="en-AU" dirty="0"/>
              <a:t>Not all performers learn at the same speed or reach the same degree of expertise – many do not reach the autonomous but others reach elite levels and represent Australia.</a:t>
            </a:r>
          </a:p>
          <a:p>
            <a:endParaRPr lang="en-AU" sz="1000" dirty="0"/>
          </a:p>
          <a:p>
            <a:r>
              <a:rPr lang="en-AU" dirty="0"/>
              <a:t>3 key factors which affect motor learning;</a:t>
            </a:r>
          </a:p>
          <a:p>
            <a:endParaRPr lang="en-AU" sz="1000" dirty="0"/>
          </a:p>
          <a:p>
            <a:pPr marL="342900" indent="-342900">
              <a:buFont typeface="+mj-lt"/>
              <a:buAutoNum type="arabicPeriod"/>
            </a:pPr>
            <a:r>
              <a:rPr lang="en-AU" u="sng" dirty="0">
                <a:solidFill>
                  <a:srgbClr val="FF0000"/>
                </a:solidFill>
              </a:rPr>
              <a:t>Individual differences</a:t>
            </a:r>
            <a:r>
              <a:rPr lang="en-AU" dirty="0">
                <a:solidFill>
                  <a:srgbClr val="FF0000"/>
                </a:solidFill>
              </a:rPr>
              <a:t> </a:t>
            </a:r>
            <a:r>
              <a:rPr lang="en-AU" dirty="0"/>
              <a:t>which relate to the characteristics of the learner.</a:t>
            </a:r>
          </a:p>
          <a:p>
            <a:pPr marL="342900" indent="-342900">
              <a:buFont typeface="+mj-lt"/>
              <a:buAutoNum type="arabicPeriod"/>
            </a:pPr>
            <a:endParaRPr lang="en-AU" sz="1000" dirty="0"/>
          </a:p>
          <a:p>
            <a:pPr marL="342900" indent="-342900">
              <a:buFont typeface="+mj-lt"/>
              <a:buAutoNum type="arabicPeriod"/>
            </a:pPr>
            <a:r>
              <a:rPr lang="en-AU" u="sng" dirty="0">
                <a:solidFill>
                  <a:srgbClr val="FF0000"/>
                </a:solidFill>
              </a:rPr>
              <a:t>Task factors</a:t>
            </a:r>
            <a:r>
              <a:rPr lang="en-AU" dirty="0">
                <a:solidFill>
                  <a:srgbClr val="FF0000"/>
                </a:solidFill>
              </a:rPr>
              <a:t> </a:t>
            </a:r>
            <a:r>
              <a:rPr lang="en-AU" dirty="0"/>
              <a:t>which relate to the complexity and demands of the task.</a:t>
            </a:r>
          </a:p>
          <a:p>
            <a:pPr marL="342900" indent="-342900">
              <a:buFont typeface="+mj-lt"/>
              <a:buAutoNum type="arabicPeriod"/>
            </a:pPr>
            <a:endParaRPr lang="en-AU" sz="1000" dirty="0"/>
          </a:p>
          <a:p>
            <a:pPr marL="342900" indent="-342900">
              <a:buFont typeface="+mj-lt"/>
              <a:buAutoNum type="arabicPeriod"/>
            </a:pPr>
            <a:r>
              <a:rPr lang="en-AU" u="sng" dirty="0">
                <a:solidFill>
                  <a:srgbClr val="FF0000"/>
                </a:solidFill>
              </a:rPr>
              <a:t>The learning environment</a:t>
            </a:r>
            <a:r>
              <a:rPr lang="en-AU" dirty="0">
                <a:solidFill>
                  <a:srgbClr val="FF0000"/>
                </a:solidFill>
              </a:rPr>
              <a:t> </a:t>
            </a:r>
            <a:r>
              <a:rPr lang="en-AU" dirty="0"/>
              <a:t>which is affected by the quality of coaching, practice and feedback provided to the learner </a:t>
            </a:r>
          </a:p>
        </p:txBody>
      </p:sp>
      <p:sp>
        <p:nvSpPr>
          <p:cNvPr id="8" name="Footer Placeholder 7"/>
          <p:cNvSpPr>
            <a:spLocks noGrp="1"/>
          </p:cNvSpPr>
          <p:nvPr>
            <p:ph type="ftr" sz="quarter" idx="11"/>
          </p:nvPr>
        </p:nvSpPr>
        <p:spPr/>
        <p:txBody>
          <a:bodyPr/>
          <a:lstStyle/>
          <a:p>
            <a:r>
              <a:rPr lang="en-US"/>
              <a:t>©PE STUDIES REVISION SEMINARS</a:t>
            </a:r>
          </a:p>
        </p:txBody>
      </p:sp>
      <p:sp>
        <p:nvSpPr>
          <p:cNvPr id="9" name="TextBox 8">
            <a:extLst>
              <a:ext uri="{FF2B5EF4-FFF2-40B4-BE49-F238E27FC236}">
                <a16:creationId xmlns:a16="http://schemas.microsoft.com/office/drawing/2014/main" id="{A1916901-45ED-9841-A830-3EC0449932D8}"/>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10" name="Picture 2" descr="C:\Program Files\Microsoft Office\MEDIA\CAGCAT10\j0185604.wmf">
            <a:hlinkClick r:id="rId2" action="ppaction://hlinksldjump"/>
            <a:extLst>
              <a:ext uri="{FF2B5EF4-FFF2-40B4-BE49-F238E27FC236}">
                <a16:creationId xmlns:a16="http://schemas.microsoft.com/office/drawing/2014/main" id="{4948E06B-985B-6044-927B-14D25E22841E}"/>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1" name="TextBox 10">
            <a:hlinkClick r:id="rId2" action="ppaction://hlinksldjump"/>
            <a:extLst>
              <a:ext uri="{FF2B5EF4-FFF2-40B4-BE49-F238E27FC236}">
                <a16:creationId xmlns:a16="http://schemas.microsoft.com/office/drawing/2014/main" id="{75C1B3E2-C7CC-D547-ABF9-1965AAD6F41A}"/>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2681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900" y="1411712"/>
            <a:ext cx="8458200" cy="2616101"/>
          </a:xfrm>
          <a:prstGeom prst="rect">
            <a:avLst/>
          </a:prstGeom>
          <a:solidFill>
            <a:schemeClr val="bg1"/>
          </a:solidFill>
          <a:ln>
            <a:solidFill>
              <a:srgbClr val="FF0000"/>
            </a:solidFill>
          </a:ln>
        </p:spPr>
        <p:txBody>
          <a:bodyPr wrap="square" rtlCol="0">
            <a:spAutoFit/>
          </a:bodyPr>
          <a:lstStyle/>
          <a:p>
            <a:pPr marL="285750" indent="-285750">
              <a:buFont typeface="Arial" panose="020B0604020202020204" pitchFamily="34" charset="0"/>
              <a:buChar char="•"/>
            </a:pPr>
            <a:r>
              <a:rPr lang="en-AU" dirty="0"/>
              <a:t>Individual differences account for the variation in learning and perfecting skills.</a:t>
            </a:r>
          </a:p>
          <a:p>
            <a:endParaRPr lang="en-AU" sz="1000" dirty="0"/>
          </a:p>
          <a:p>
            <a:pPr marL="285750" indent="-285750">
              <a:buFont typeface="Arial" panose="020B0604020202020204" pitchFamily="34" charset="0"/>
              <a:buChar char="•"/>
            </a:pPr>
            <a:r>
              <a:rPr lang="en-AU" dirty="0"/>
              <a:t>Factors affecting learning include;</a:t>
            </a:r>
          </a:p>
          <a:p>
            <a:endParaRPr lang="en-AU" sz="1000" dirty="0"/>
          </a:p>
          <a:p>
            <a:pPr marL="873125" indent="-342900">
              <a:buFont typeface="+mj-lt"/>
              <a:buAutoNum type="arabicPeriod"/>
            </a:pPr>
            <a:r>
              <a:rPr lang="en-AU" dirty="0"/>
              <a:t>Age </a:t>
            </a:r>
          </a:p>
          <a:p>
            <a:pPr marL="873125" indent="-342900">
              <a:buFont typeface="+mj-lt"/>
              <a:buAutoNum type="arabicPeriod"/>
            </a:pPr>
            <a:r>
              <a:rPr lang="en-AU" dirty="0"/>
              <a:t>Skill level </a:t>
            </a:r>
          </a:p>
          <a:p>
            <a:pPr marL="873125" indent="-342900">
              <a:buFont typeface="+mj-lt"/>
              <a:buAutoNum type="arabicPeriod"/>
            </a:pPr>
            <a:r>
              <a:rPr lang="en-AU" dirty="0"/>
              <a:t>Level of physical fitness</a:t>
            </a:r>
          </a:p>
          <a:p>
            <a:pPr marL="873125" indent="-342900">
              <a:buFont typeface="+mj-lt"/>
              <a:buAutoNum type="arabicPeriod"/>
            </a:pPr>
            <a:r>
              <a:rPr lang="en-AU" dirty="0"/>
              <a:t>Injury</a:t>
            </a:r>
          </a:p>
          <a:p>
            <a:pPr marL="873125" indent="-342900">
              <a:buFont typeface="+mj-lt"/>
              <a:buAutoNum type="arabicPeriod"/>
            </a:pPr>
            <a:r>
              <a:rPr lang="en-AU" dirty="0"/>
              <a:t>Level of competition</a:t>
            </a:r>
          </a:p>
          <a:p>
            <a:pPr marL="873125" indent="-342900">
              <a:buFont typeface="+mj-lt"/>
              <a:buAutoNum type="arabicPeriod"/>
            </a:pPr>
            <a:r>
              <a:rPr lang="en-AU" dirty="0"/>
              <a:t>Type of activity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10" name="Footer Placeholder 3">
            <a:extLst>
              <a:ext uri="{FF2B5EF4-FFF2-40B4-BE49-F238E27FC236}">
                <a16:creationId xmlns:a16="http://schemas.microsoft.com/office/drawing/2014/main" id="{402EE822-2033-8242-919B-EFA1EB8C7164}"/>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1" name="Picture 2" descr="C:\Program Files\Microsoft Office\MEDIA\CAGCAT10\j0185604.wmf">
            <a:hlinkClick r:id="rId2" action="ppaction://hlinksldjump"/>
            <a:extLst>
              <a:ext uri="{FF2B5EF4-FFF2-40B4-BE49-F238E27FC236}">
                <a16:creationId xmlns:a16="http://schemas.microsoft.com/office/drawing/2014/main" id="{A50C708D-5362-3F45-B05A-700183F4AC81}"/>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2" name="TextBox 11">
            <a:hlinkClick r:id="rId2" action="ppaction://hlinksldjump"/>
            <a:extLst>
              <a:ext uri="{FF2B5EF4-FFF2-40B4-BE49-F238E27FC236}">
                <a16:creationId xmlns:a16="http://schemas.microsoft.com/office/drawing/2014/main" id="{E34B375C-D251-A841-A6A8-60A55E427B2E}"/>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3F024F21-7A7F-504D-93B2-0D423A506340}"/>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5122" name="Picture 2" descr="Image result for NFL TACKLE">
            <a:extLst>
              <a:ext uri="{FF2B5EF4-FFF2-40B4-BE49-F238E27FC236}">
                <a16:creationId xmlns:a16="http://schemas.microsoft.com/office/drawing/2014/main" id="{03B07E9A-3016-FF42-A70A-5D310C8C3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303" y="1918835"/>
            <a:ext cx="3705497" cy="24703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5687953-EA2B-A840-885B-8FA4E41548AB}"/>
              </a:ext>
            </a:extLst>
          </p:cNvPr>
          <p:cNvSpPr/>
          <p:nvPr/>
        </p:nvSpPr>
        <p:spPr>
          <a:xfrm>
            <a:off x="5683017" y="4387116"/>
            <a:ext cx="3175233" cy="184666"/>
          </a:xfrm>
          <a:prstGeom prst="rect">
            <a:avLst/>
          </a:prstGeom>
        </p:spPr>
        <p:txBody>
          <a:bodyPr wrap="square">
            <a:spAutoFit/>
          </a:bodyPr>
          <a:lstStyle/>
          <a:p>
            <a:r>
              <a:rPr lang="en-US" sz="600" dirty="0"/>
              <a:t>http://</a:t>
            </a:r>
            <a:r>
              <a:rPr lang="en-US" sz="600" dirty="0" err="1"/>
              <a:t>www.dodlive.mil</a:t>
            </a:r>
            <a:r>
              <a:rPr lang="en-US" sz="600" dirty="0"/>
              <a:t>/2016/02/04/how-army-research-is-combating-concussions-in-the-</a:t>
            </a:r>
            <a:r>
              <a:rPr lang="en-US" sz="600" dirty="0" err="1"/>
              <a:t>nfl</a:t>
            </a:r>
            <a:r>
              <a:rPr lang="en-US" sz="600" dirty="0"/>
              <a:t>/</a:t>
            </a:r>
          </a:p>
        </p:txBody>
      </p:sp>
    </p:spTree>
    <p:extLst>
      <p:ext uri="{BB962C8B-B14F-4D97-AF65-F5344CB8AC3E}">
        <p14:creationId xmlns:p14="http://schemas.microsoft.com/office/powerpoint/2010/main" val="1772530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17" name="TextBox 16">
            <a:extLst>
              <a:ext uri="{FF2B5EF4-FFF2-40B4-BE49-F238E27FC236}">
                <a16:creationId xmlns:a16="http://schemas.microsoft.com/office/drawing/2014/main" id="{FB8E677B-0A53-4813-8163-0A52D6B911E3}"/>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pic>
        <p:nvPicPr>
          <p:cNvPr id="24" name="Picture 2" descr="C:\Program Files\Microsoft Office\MEDIA\CAGCAT10\j0185604.wmf">
            <a:hlinkClick r:id="rId3" action="ppaction://hlinksldjump"/>
            <a:extLst>
              <a:ext uri="{FF2B5EF4-FFF2-40B4-BE49-F238E27FC236}">
                <a16:creationId xmlns:a16="http://schemas.microsoft.com/office/drawing/2014/main" id="{2EA006D7-E1C4-4B9E-96A8-B5B95D992A16}"/>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25" name="TextBox 24">
            <a:hlinkClick r:id="rId3" action="ppaction://hlinksldjump"/>
            <a:extLst>
              <a:ext uri="{FF2B5EF4-FFF2-40B4-BE49-F238E27FC236}">
                <a16:creationId xmlns:a16="http://schemas.microsoft.com/office/drawing/2014/main" id="{5D06F0F0-96A9-46DF-8ECB-100D61B9D3CC}"/>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graphicFrame>
        <p:nvGraphicFramePr>
          <p:cNvPr id="9" name="Diagram 8">
            <a:extLst>
              <a:ext uri="{FF2B5EF4-FFF2-40B4-BE49-F238E27FC236}">
                <a16:creationId xmlns:a16="http://schemas.microsoft.com/office/drawing/2014/main" id="{BA586E9B-AD08-C54B-8C87-BCDC61EAC014}"/>
              </a:ext>
            </a:extLst>
          </p:cNvPr>
          <p:cNvGraphicFramePr/>
          <p:nvPr>
            <p:extLst>
              <p:ext uri="{D42A27DB-BD31-4B8C-83A1-F6EECF244321}">
                <p14:modId xmlns:p14="http://schemas.microsoft.com/office/powerpoint/2010/main" val="2605296263"/>
              </p:ext>
            </p:extLst>
          </p:nvPr>
        </p:nvGraphicFramePr>
        <p:xfrm>
          <a:off x="334537" y="843421"/>
          <a:ext cx="8657063" cy="5345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6806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842316"/>
            <a:ext cx="4191000" cy="5109091"/>
          </a:xfrm>
          <a:prstGeom prst="rect">
            <a:avLst/>
          </a:prstGeom>
          <a:solidFill>
            <a:schemeClr val="bg1"/>
          </a:solidFill>
          <a:ln>
            <a:solidFill>
              <a:srgbClr val="FF0000"/>
            </a:solidFill>
          </a:ln>
        </p:spPr>
        <p:txBody>
          <a:bodyPr wrap="square">
            <a:spAutoFit/>
          </a:bodyPr>
          <a:lstStyle/>
          <a:p>
            <a:pPr marL="342900" indent="-342900">
              <a:buAutoNum type="arabicPeriod"/>
            </a:pPr>
            <a:r>
              <a:rPr lang="en-AU" b="1" u="sng" dirty="0">
                <a:solidFill>
                  <a:srgbClr val="FF0000"/>
                </a:solidFill>
              </a:rPr>
              <a:t>Age</a:t>
            </a:r>
          </a:p>
          <a:p>
            <a:endParaRPr lang="en-AU" sz="1000" b="1" u="sng" dirty="0"/>
          </a:p>
          <a:p>
            <a:pPr marL="285750" indent="-285750">
              <a:buFont typeface="Arial" panose="020B0604020202020204" pitchFamily="34" charset="0"/>
              <a:buChar char="•"/>
            </a:pPr>
            <a:r>
              <a:rPr lang="en-AU" dirty="0"/>
              <a:t>The ability of a learner to take in and process information increases as they get older along with their ability to practice for longer. Coaches need to be aware of the physical characteristics of the learners they are working with.</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Children grow at different rates and those who mature earlier can perform at a higher level than less mature peers as they are bigger and stronger.</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Elderly participants need to be careful to avoid problems associated with the degenerative aging process e.g. brittle bones, decreased physiological capacities.</a:t>
            </a:r>
          </a:p>
        </p:txBody>
      </p:sp>
      <p:sp>
        <p:nvSpPr>
          <p:cNvPr id="7" name="Footer Placeholder 3">
            <a:extLst>
              <a:ext uri="{FF2B5EF4-FFF2-40B4-BE49-F238E27FC236}">
                <a16:creationId xmlns:a16="http://schemas.microsoft.com/office/drawing/2014/main" id="{7A4EFA6D-AEB0-A644-A2A1-2581CA9E39E3}"/>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8" name="Picture 2" descr="C:\Program Files\Microsoft Office\MEDIA\CAGCAT10\j0185604.wmf">
            <a:hlinkClick r:id="rId2" action="ppaction://hlinksldjump"/>
            <a:extLst>
              <a:ext uri="{FF2B5EF4-FFF2-40B4-BE49-F238E27FC236}">
                <a16:creationId xmlns:a16="http://schemas.microsoft.com/office/drawing/2014/main" id="{3392C395-879D-9F47-B557-F9CE7986B3A7}"/>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0" name="TextBox 9">
            <a:hlinkClick r:id="rId2" action="ppaction://hlinksldjump"/>
            <a:extLst>
              <a:ext uri="{FF2B5EF4-FFF2-40B4-BE49-F238E27FC236}">
                <a16:creationId xmlns:a16="http://schemas.microsoft.com/office/drawing/2014/main" id="{00D15776-28DB-8241-AC52-7B505B25FAC7}"/>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5D09CF27-78D2-6849-AA8E-8F7891D0495C}"/>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sp>
        <p:nvSpPr>
          <p:cNvPr id="14" name="Slide Number Placeholder 9">
            <a:extLst>
              <a:ext uri="{FF2B5EF4-FFF2-40B4-BE49-F238E27FC236}">
                <a16:creationId xmlns:a16="http://schemas.microsoft.com/office/drawing/2014/main" id="{A958231D-BD24-0F4C-825F-11262A8AE4DF}"/>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80</a:t>
            </a:fld>
            <a:endParaRPr lang="en-US"/>
          </a:p>
        </p:txBody>
      </p:sp>
      <p:pic>
        <p:nvPicPr>
          <p:cNvPr id="3074" name="Picture 2" descr="Image result for children sport">
            <a:extLst>
              <a:ext uri="{FF2B5EF4-FFF2-40B4-BE49-F238E27FC236}">
                <a16:creationId xmlns:a16="http://schemas.microsoft.com/office/drawing/2014/main" id="{EDA973A6-DABF-E14F-9CC8-89543E672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708812"/>
            <a:ext cx="4321358" cy="28743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3A07036-FD75-0B45-9CEC-628ADEBCDA8D}"/>
              </a:ext>
            </a:extLst>
          </p:cNvPr>
          <p:cNvSpPr/>
          <p:nvPr/>
        </p:nvSpPr>
        <p:spPr>
          <a:xfrm>
            <a:off x="6506348" y="3530005"/>
            <a:ext cx="2615610" cy="184666"/>
          </a:xfrm>
          <a:prstGeom prst="rect">
            <a:avLst/>
          </a:prstGeom>
        </p:spPr>
        <p:txBody>
          <a:bodyPr wrap="square">
            <a:spAutoFit/>
          </a:bodyPr>
          <a:lstStyle/>
          <a:p>
            <a:r>
              <a:rPr lang="en-US" sz="600" dirty="0"/>
              <a:t>https://</a:t>
            </a:r>
            <a:r>
              <a:rPr lang="en-US" sz="600" dirty="0" err="1"/>
              <a:t>pixabay.com</a:t>
            </a:r>
            <a:r>
              <a:rPr lang="en-US" sz="600" dirty="0"/>
              <a:t>/photos/young-children-male-sport-soccer-1280663/</a:t>
            </a:r>
          </a:p>
        </p:txBody>
      </p:sp>
      <p:pic>
        <p:nvPicPr>
          <p:cNvPr id="3076" name="Picture 4" descr="Image result for junior football">
            <a:extLst>
              <a:ext uri="{FF2B5EF4-FFF2-40B4-BE49-F238E27FC236}">
                <a16:creationId xmlns:a16="http://schemas.microsoft.com/office/drawing/2014/main" id="{E14A4F6A-0626-FD46-9B1E-A7FE39791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760567"/>
            <a:ext cx="4321358" cy="2529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D4B5500-7800-604E-8BAF-83192C44AD8F}"/>
              </a:ext>
            </a:extLst>
          </p:cNvPr>
          <p:cNvSpPr/>
          <p:nvPr/>
        </p:nvSpPr>
        <p:spPr>
          <a:xfrm>
            <a:off x="5397795" y="6243925"/>
            <a:ext cx="3593805" cy="184666"/>
          </a:xfrm>
          <a:prstGeom prst="rect">
            <a:avLst/>
          </a:prstGeom>
        </p:spPr>
        <p:txBody>
          <a:bodyPr wrap="square">
            <a:spAutoFit/>
          </a:bodyPr>
          <a:lstStyle/>
          <a:p>
            <a:r>
              <a:rPr lang="en-US" sz="600" dirty="0"/>
              <a:t>https://</a:t>
            </a:r>
            <a:r>
              <a:rPr lang="en-US" sz="600" dirty="0" err="1"/>
              <a:t>en.wikipedia.org</a:t>
            </a:r>
            <a:r>
              <a:rPr lang="en-US" sz="600" dirty="0"/>
              <a:t>/wiki/File:Oleg_Starinskyi_coaching_kids_during_AC_Milan_junior_camp_in_Kyiv.jpg</a:t>
            </a:r>
          </a:p>
        </p:txBody>
      </p:sp>
    </p:spTree>
    <p:extLst>
      <p:ext uri="{BB962C8B-B14F-4D97-AF65-F5344CB8AC3E}">
        <p14:creationId xmlns:p14="http://schemas.microsoft.com/office/powerpoint/2010/main" val="197589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99" y="842316"/>
            <a:ext cx="8765177" cy="4278094"/>
          </a:xfrm>
          <a:prstGeom prst="rect">
            <a:avLst/>
          </a:prstGeom>
          <a:solidFill>
            <a:schemeClr val="bg1"/>
          </a:solidFill>
          <a:ln>
            <a:solidFill>
              <a:srgbClr val="FF0000"/>
            </a:solidFill>
          </a:ln>
        </p:spPr>
        <p:txBody>
          <a:bodyPr wrap="square">
            <a:spAutoFit/>
          </a:bodyPr>
          <a:lstStyle/>
          <a:p>
            <a:r>
              <a:rPr lang="en-AU" b="1" dirty="0">
                <a:solidFill>
                  <a:srgbClr val="FF0000"/>
                </a:solidFill>
              </a:rPr>
              <a:t>1.   </a:t>
            </a:r>
            <a:r>
              <a:rPr lang="en-AU" b="1" u="sng" dirty="0">
                <a:solidFill>
                  <a:srgbClr val="FF0000"/>
                </a:solidFill>
              </a:rPr>
              <a:t>Age (cont.)</a:t>
            </a:r>
          </a:p>
          <a:p>
            <a:pPr marL="342900" indent="-342900"/>
            <a:endParaRPr lang="en-AU" sz="1000" b="1" u="sng" dirty="0"/>
          </a:p>
          <a:p>
            <a:pPr marL="285750" indent="-285750">
              <a:buFont typeface="Arial" panose="020B0604020202020204" pitchFamily="34" charset="0"/>
              <a:buChar char="•"/>
            </a:pPr>
            <a:r>
              <a:rPr lang="en-AU" dirty="0"/>
              <a:t>When coaching children, there should be a focus on the following;</a:t>
            </a:r>
          </a:p>
          <a:p>
            <a:pPr marL="742950" lvl="1" indent="-285750">
              <a:buFont typeface="Cambria Math" panose="02040503050406030204" pitchFamily="18" charset="0"/>
              <a:buChar char="⎯"/>
            </a:pPr>
            <a:r>
              <a:rPr lang="en-AU" dirty="0"/>
              <a:t>Delivering enjoyable and engaging sessions</a:t>
            </a:r>
          </a:p>
          <a:p>
            <a:pPr marL="742950" lvl="1" indent="-285750">
              <a:buFont typeface="Cambria Math" panose="02040503050406030204" pitchFamily="18" charset="0"/>
              <a:buChar char="⎯"/>
            </a:pPr>
            <a:r>
              <a:rPr lang="en-AU" dirty="0"/>
              <a:t>Maximising participation through low ball:student ratios</a:t>
            </a:r>
          </a:p>
          <a:p>
            <a:pPr marL="742950" lvl="1" indent="-285750">
              <a:buFont typeface="Cambria Math" panose="02040503050406030204" pitchFamily="18" charset="0"/>
              <a:buChar char="⎯"/>
            </a:pPr>
            <a:r>
              <a:rPr lang="en-AU" dirty="0"/>
              <a:t>Developing interpersonal skills</a:t>
            </a:r>
          </a:p>
          <a:p>
            <a:pPr marL="742950" lvl="1"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Coaches must be aware of the physiological and psychological limitations children poses and cater for this through reduced sessions times, increased variation in drills and activities, increased breaks for drinks etc.</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In coaching older people and veterans, there should be a focus on the following;</a:t>
            </a:r>
          </a:p>
          <a:p>
            <a:pPr marL="742950" lvl="1" indent="-285750">
              <a:buFont typeface="Cambria Math" panose="02040503050406030204" pitchFamily="18" charset="0"/>
              <a:buChar char="⎯"/>
            </a:pPr>
            <a:r>
              <a:rPr lang="en-AU" dirty="0"/>
              <a:t>Increased warm ups and cool downs due to reduced physical capabilities</a:t>
            </a:r>
          </a:p>
          <a:p>
            <a:pPr marL="742950" lvl="1" indent="-285750">
              <a:buFont typeface="Cambria Math" panose="02040503050406030204" pitchFamily="18" charset="0"/>
              <a:buChar char="⎯"/>
            </a:pPr>
            <a:r>
              <a:rPr lang="en-AU" dirty="0"/>
              <a:t>Strict screening prior to engaging in a physical activity program</a:t>
            </a:r>
          </a:p>
          <a:p>
            <a:pPr marL="742950" lvl="1" indent="-285750">
              <a:buFont typeface="Cambria Math" panose="02040503050406030204" pitchFamily="18" charset="0"/>
              <a:buChar char="⎯"/>
            </a:pPr>
            <a:r>
              <a:rPr lang="en-AU" dirty="0"/>
              <a:t>Appropriate footwear and other protective clothing</a:t>
            </a:r>
          </a:p>
          <a:p>
            <a:pPr marL="742950" lvl="1" indent="-285750">
              <a:buFont typeface="Cambria Math" panose="02040503050406030204" pitchFamily="18" charset="0"/>
              <a:buChar char="⎯"/>
            </a:pPr>
            <a:r>
              <a:rPr lang="en-AU" dirty="0"/>
              <a:t>Careful application of progressive overload principle</a:t>
            </a:r>
          </a:p>
        </p:txBody>
      </p:sp>
      <p:sp>
        <p:nvSpPr>
          <p:cNvPr id="7" name="Footer Placeholder 3">
            <a:extLst>
              <a:ext uri="{FF2B5EF4-FFF2-40B4-BE49-F238E27FC236}">
                <a16:creationId xmlns:a16="http://schemas.microsoft.com/office/drawing/2014/main" id="{7A4EFA6D-AEB0-A644-A2A1-2581CA9E39E3}"/>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8" name="Picture 2" descr="C:\Program Files\Microsoft Office\MEDIA\CAGCAT10\j0185604.wmf">
            <a:hlinkClick r:id="rId2" action="ppaction://hlinksldjump"/>
            <a:extLst>
              <a:ext uri="{FF2B5EF4-FFF2-40B4-BE49-F238E27FC236}">
                <a16:creationId xmlns:a16="http://schemas.microsoft.com/office/drawing/2014/main" id="{3392C395-879D-9F47-B557-F9CE7986B3A7}"/>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0" name="TextBox 9">
            <a:hlinkClick r:id="rId2" action="ppaction://hlinksldjump"/>
            <a:extLst>
              <a:ext uri="{FF2B5EF4-FFF2-40B4-BE49-F238E27FC236}">
                <a16:creationId xmlns:a16="http://schemas.microsoft.com/office/drawing/2014/main" id="{00D15776-28DB-8241-AC52-7B505B25FAC7}"/>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5D09CF27-78D2-6849-AA8E-8F7891D0495C}"/>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sp>
        <p:nvSpPr>
          <p:cNvPr id="14" name="Slide Number Placeholder 9">
            <a:extLst>
              <a:ext uri="{FF2B5EF4-FFF2-40B4-BE49-F238E27FC236}">
                <a16:creationId xmlns:a16="http://schemas.microsoft.com/office/drawing/2014/main" id="{A958231D-BD24-0F4C-825F-11262A8AE4DF}"/>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3382944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a:p>
        </p:txBody>
      </p:sp>
      <p:sp>
        <p:nvSpPr>
          <p:cNvPr id="4" name="TextBox 3"/>
          <p:cNvSpPr txBox="1"/>
          <p:nvPr/>
        </p:nvSpPr>
        <p:spPr>
          <a:xfrm>
            <a:off x="457200" y="820782"/>
            <a:ext cx="8382000" cy="2339102"/>
          </a:xfrm>
          <a:prstGeom prst="rect">
            <a:avLst/>
          </a:prstGeom>
          <a:solidFill>
            <a:schemeClr val="bg1"/>
          </a:solidFill>
          <a:ln>
            <a:solidFill>
              <a:srgbClr val="FF0000"/>
            </a:solidFill>
          </a:ln>
        </p:spPr>
        <p:txBody>
          <a:bodyPr wrap="square" rtlCol="0">
            <a:spAutoFit/>
          </a:bodyPr>
          <a:lstStyle/>
          <a:p>
            <a:r>
              <a:rPr lang="en-AU" b="1" dirty="0">
                <a:solidFill>
                  <a:srgbClr val="FF0000"/>
                </a:solidFill>
              </a:rPr>
              <a:t>2.   </a:t>
            </a:r>
            <a:r>
              <a:rPr lang="en-AU" b="1" u="sng" dirty="0">
                <a:solidFill>
                  <a:srgbClr val="FF0000"/>
                </a:solidFill>
              </a:rPr>
              <a:t>Skill Level</a:t>
            </a:r>
          </a:p>
          <a:p>
            <a:endParaRPr lang="en-AU" sz="1000" dirty="0"/>
          </a:p>
          <a:p>
            <a:pPr marL="285750" indent="-285750">
              <a:buFont typeface="Arial" panose="020B0604020202020204" pitchFamily="34" charset="0"/>
              <a:buChar char="•"/>
            </a:pPr>
            <a:r>
              <a:rPr lang="en-AU" dirty="0"/>
              <a:t>The coach needs to consider the current skill level of individual athletes in the squad before structuring their training program. </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A coach who plans training sessions which are too complex or too simple will not achieve the optimum level of skill development with the group e.g. the coach of an F grade team would not plan a training session which is more suitable to an A grade team as the players do not have the requisite skills.</a:t>
            </a:r>
          </a:p>
        </p:txBody>
      </p:sp>
      <p:sp>
        <p:nvSpPr>
          <p:cNvPr id="7" name="Footer Placeholder 3">
            <a:extLst>
              <a:ext uri="{FF2B5EF4-FFF2-40B4-BE49-F238E27FC236}">
                <a16:creationId xmlns:a16="http://schemas.microsoft.com/office/drawing/2014/main" id="{03D5ECA5-A081-B040-A33D-F089D96E4871}"/>
              </a:ext>
            </a:extLst>
          </p:cNvPr>
          <p:cNvSpPr>
            <a:spLocks noGrp="1"/>
          </p:cNvSpPr>
          <p:nvPr>
            <p:ph type="ftr" sz="quarter" idx="11"/>
          </p:nvPr>
        </p:nvSpPr>
        <p:spPr>
          <a:xfrm>
            <a:off x="2815853" y="6591996"/>
            <a:ext cx="2895600" cy="365125"/>
          </a:xfrm>
        </p:spPr>
        <p:txBody>
          <a:bodyPr/>
          <a:lstStyle/>
          <a:p>
            <a:r>
              <a:rPr lang="en-US" dirty="0"/>
              <a:t>©PE STUDIES RESOURCES</a:t>
            </a:r>
          </a:p>
        </p:txBody>
      </p:sp>
      <p:pic>
        <p:nvPicPr>
          <p:cNvPr id="9" name="Picture 2" descr="C:\Program Files\Microsoft Office\MEDIA\CAGCAT10\j0185604.wmf">
            <a:hlinkClick r:id="rId2" action="ppaction://hlinksldjump"/>
            <a:extLst>
              <a:ext uri="{FF2B5EF4-FFF2-40B4-BE49-F238E27FC236}">
                <a16:creationId xmlns:a16="http://schemas.microsoft.com/office/drawing/2014/main" id="{382F07BB-3081-484F-9D31-2379E4367440}"/>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0" name="TextBox 9">
            <a:hlinkClick r:id="rId2" action="ppaction://hlinksldjump"/>
            <a:extLst>
              <a:ext uri="{FF2B5EF4-FFF2-40B4-BE49-F238E27FC236}">
                <a16:creationId xmlns:a16="http://schemas.microsoft.com/office/drawing/2014/main" id="{E1A1138B-B206-FC41-8AF1-E640A3C51ECA}"/>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38F8BDE7-2EA1-8649-922C-2437E0FD8ED7}"/>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10242" name="Picture 2" descr="Image result for junior sport training">
            <a:extLst>
              <a:ext uri="{FF2B5EF4-FFF2-40B4-BE49-F238E27FC236}">
                <a16:creationId xmlns:a16="http://schemas.microsoft.com/office/drawing/2014/main" id="{1C5A1B77-0699-6642-BBA9-7B3130406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033" y="3539563"/>
            <a:ext cx="4407934" cy="29363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3A3D4C-3125-7746-A6B6-E86037CDE5A1}"/>
              </a:ext>
            </a:extLst>
          </p:cNvPr>
          <p:cNvSpPr/>
          <p:nvPr/>
        </p:nvSpPr>
        <p:spPr>
          <a:xfrm>
            <a:off x="2286000" y="6420062"/>
            <a:ext cx="4572000" cy="276999"/>
          </a:xfrm>
          <a:prstGeom prst="rect">
            <a:avLst/>
          </a:prstGeom>
        </p:spPr>
        <p:txBody>
          <a:bodyPr>
            <a:spAutoFit/>
          </a:bodyPr>
          <a:lstStyle/>
          <a:p>
            <a:r>
              <a:rPr lang="en-US" sz="400" dirty="0"/>
              <a:t>https://</a:t>
            </a:r>
            <a:r>
              <a:rPr lang="en-US" sz="400" dirty="0" err="1"/>
              <a:t>www.google.com</a:t>
            </a:r>
            <a:r>
              <a:rPr lang="en-US" sz="400" dirty="0"/>
              <a:t>/</a:t>
            </a:r>
            <a:r>
              <a:rPr lang="en-US" sz="400" dirty="0" err="1"/>
              <a:t>search?client</a:t>
            </a:r>
            <a:r>
              <a:rPr lang="en-US" sz="400" dirty="0"/>
              <a:t>=</a:t>
            </a:r>
            <a:r>
              <a:rPr lang="en-US" sz="400" dirty="0" err="1"/>
              <a:t>firefox-b-d&amp;biw</a:t>
            </a:r>
            <a:r>
              <a:rPr lang="en-US" sz="400" dirty="0"/>
              <a:t>=1440&amp;bih=724&amp;tbs=sur%3Afc&amp;tbm=</a:t>
            </a:r>
            <a:r>
              <a:rPr lang="en-US" sz="400" dirty="0" err="1"/>
              <a:t>isch&amp;sa</a:t>
            </a:r>
            <a:r>
              <a:rPr lang="en-US" sz="400" dirty="0"/>
              <a:t>=1&amp;ei=XXEkXf_zPIzcrQGY1pL4Dw&amp;q=</a:t>
            </a:r>
            <a:r>
              <a:rPr lang="en-US" sz="400" dirty="0" err="1"/>
              <a:t>junior+sport+training&amp;oq</a:t>
            </a:r>
            <a:r>
              <a:rPr lang="en-US" sz="400" dirty="0"/>
              <a:t>=</a:t>
            </a:r>
            <a:r>
              <a:rPr lang="en-US" sz="400" dirty="0" err="1"/>
              <a:t>junior+sport+training&amp;gs_l</a:t>
            </a:r>
            <a:r>
              <a:rPr lang="en-US" sz="400" dirty="0"/>
              <a:t>=img.3...48089.49616..49814...0.0..0.160.1378.0j9......0....1..gws-wiz-img.......0i30j0i5i30j0i8i30.60YPwADEfY8#imgrc=kn1baVpEZNT2hM:</a:t>
            </a:r>
          </a:p>
        </p:txBody>
      </p:sp>
    </p:spTree>
    <p:extLst>
      <p:ext uri="{BB962C8B-B14F-4D97-AF65-F5344CB8AC3E}">
        <p14:creationId xmlns:p14="http://schemas.microsoft.com/office/powerpoint/2010/main" val="8313651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83</a:t>
            </a:fld>
            <a:endParaRPr lang="en-US"/>
          </a:p>
        </p:txBody>
      </p:sp>
      <p:sp>
        <p:nvSpPr>
          <p:cNvPr id="3" name="TextBox 2"/>
          <p:cNvSpPr txBox="1"/>
          <p:nvPr/>
        </p:nvSpPr>
        <p:spPr>
          <a:xfrm>
            <a:off x="298736" y="1215223"/>
            <a:ext cx="8388064" cy="4247317"/>
          </a:xfrm>
          <a:prstGeom prst="rect">
            <a:avLst/>
          </a:prstGeom>
          <a:solidFill>
            <a:schemeClr val="bg1"/>
          </a:solidFill>
          <a:ln>
            <a:solidFill>
              <a:srgbClr val="FF0000"/>
            </a:solidFill>
          </a:ln>
        </p:spPr>
        <p:txBody>
          <a:bodyPr wrap="square" rtlCol="0">
            <a:spAutoFit/>
          </a:bodyPr>
          <a:lstStyle/>
          <a:p>
            <a:r>
              <a:rPr lang="en-AU" b="1" dirty="0">
                <a:solidFill>
                  <a:srgbClr val="FF0000"/>
                </a:solidFill>
              </a:rPr>
              <a:t>2.   </a:t>
            </a:r>
            <a:r>
              <a:rPr lang="en-AU" b="1" u="sng" dirty="0">
                <a:solidFill>
                  <a:srgbClr val="FF0000"/>
                </a:solidFill>
              </a:rPr>
              <a:t>Skill level (cont.)</a:t>
            </a:r>
          </a:p>
          <a:p>
            <a:pPr marL="342900" indent="-342900">
              <a:buAutoNum type="arabicPeriod" startAt="10"/>
            </a:pPr>
            <a:endParaRPr lang="en-AU" sz="1000" b="1" u="sng" dirty="0"/>
          </a:p>
          <a:p>
            <a:pPr marL="285750" indent="-285750">
              <a:buFont typeface="Arial" panose="020B0604020202020204" pitchFamily="34" charset="0"/>
              <a:buChar char="•"/>
            </a:pPr>
            <a:r>
              <a:rPr lang="en-AU" dirty="0"/>
              <a:t>The coach/teacher must understand the </a:t>
            </a:r>
            <a:r>
              <a:rPr lang="en-AU" dirty="0">
                <a:hlinkClick r:id="rId2" action="ppaction://hlinksldjump"/>
              </a:rPr>
              <a:t>Stages of Learning</a:t>
            </a:r>
            <a:r>
              <a:rPr lang="en-AU" dirty="0"/>
              <a:t> (described earlier in this ppt) and the impact it has on skill learning. This will help guide;</a:t>
            </a:r>
          </a:p>
          <a:p>
            <a:pPr marL="742950" lvl="1" indent="-285750">
              <a:buFont typeface="Cambria Math" panose="02040503050406030204" pitchFamily="18" charset="0"/>
              <a:buChar char="⎯"/>
            </a:pPr>
            <a:r>
              <a:rPr lang="en-AU" dirty="0"/>
              <a:t>The frequency and type of feedback provided to the learner</a:t>
            </a:r>
          </a:p>
          <a:p>
            <a:pPr marL="742950" lvl="1" indent="-285750">
              <a:buFont typeface="Cambria Math" panose="02040503050406030204" pitchFamily="18" charset="0"/>
              <a:buChar char="⎯"/>
            </a:pPr>
            <a:r>
              <a:rPr lang="en-AU" dirty="0"/>
              <a:t>The type of cues used</a:t>
            </a:r>
          </a:p>
          <a:p>
            <a:pPr marL="742950" lvl="1" indent="-285750">
              <a:buFont typeface="Cambria Math" panose="02040503050406030204" pitchFamily="18" charset="0"/>
              <a:buChar char="⎯"/>
            </a:pPr>
            <a:r>
              <a:rPr lang="en-AU" dirty="0"/>
              <a:t>The style of leadership/coaching provided</a:t>
            </a:r>
          </a:p>
          <a:p>
            <a:pPr marL="742950" lvl="1" indent="-285750">
              <a:buFont typeface="Cambria Math" panose="02040503050406030204" pitchFamily="18" charset="0"/>
              <a:buChar char="⎯"/>
            </a:pPr>
            <a:r>
              <a:rPr lang="en-AU" dirty="0"/>
              <a:t>The complexity of drills used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In general, learners in the cognitive stage require more frequent feedback delivered from the coach. The use of visual cues such as demonstrations and targets are also vital to development</a:t>
            </a:r>
          </a:p>
          <a:p>
            <a:pPr marL="285750" indent="-285750">
              <a:buFont typeface="Arial" panose="020B0604020202020204" pitchFamily="34" charset="0"/>
              <a:buChar char="•"/>
            </a:pPr>
            <a:r>
              <a:rPr lang="en-AU" dirty="0"/>
              <a:t>More advanced performers can rely on less frequent feedback as they are able to self correct (and should be encouraged to do so). Feedback needs to be very specific and complex drills which encourage problem solving should be provided.</a:t>
            </a:r>
          </a:p>
        </p:txBody>
      </p:sp>
      <p:sp>
        <p:nvSpPr>
          <p:cNvPr id="11" name="Footer Placeholder 3">
            <a:extLst>
              <a:ext uri="{FF2B5EF4-FFF2-40B4-BE49-F238E27FC236}">
                <a16:creationId xmlns:a16="http://schemas.microsoft.com/office/drawing/2014/main" id="{FC1F4856-8DC8-AB46-8C63-514DD72B71D5}"/>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2" name="Picture 2" descr="C:\Program Files\Microsoft Office\MEDIA\CAGCAT10\j0185604.wmf">
            <a:hlinkClick r:id="rId3" action="ppaction://hlinksldjump"/>
            <a:extLst>
              <a:ext uri="{FF2B5EF4-FFF2-40B4-BE49-F238E27FC236}">
                <a16:creationId xmlns:a16="http://schemas.microsoft.com/office/drawing/2014/main" id="{C9060AC1-F3A0-AB48-BBDF-ED8463EF9A43}"/>
              </a:ext>
            </a:extLst>
          </p:cNvPr>
          <p:cNvPicPr>
            <a:picLocks noChangeAspect="1" noChangeArrowheads="1"/>
          </p:cNvPicPr>
          <p:nvPr/>
        </p:nvPicPr>
        <p:blipFill>
          <a:blip r:embed="rId4" cstate="print"/>
          <a:srcRect/>
          <a:stretch>
            <a:fillRect/>
          </a:stretch>
        </p:blipFill>
        <p:spPr bwMode="auto">
          <a:xfrm>
            <a:off x="152400" y="6189387"/>
            <a:ext cx="457501" cy="457955"/>
          </a:xfrm>
          <a:prstGeom prst="rect">
            <a:avLst/>
          </a:prstGeom>
          <a:noFill/>
        </p:spPr>
      </p:pic>
      <p:sp>
        <p:nvSpPr>
          <p:cNvPr id="13" name="TextBox 12">
            <a:hlinkClick r:id="rId3" action="ppaction://hlinksldjump"/>
            <a:extLst>
              <a:ext uri="{FF2B5EF4-FFF2-40B4-BE49-F238E27FC236}">
                <a16:creationId xmlns:a16="http://schemas.microsoft.com/office/drawing/2014/main" id="{A019686D-4C4F-6A4B-9D2A-377243E4C6AF}"/>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80E128D7-3D30-1444-A65F-47A9BEB61D24}"/>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spTree>
    <p:extLst>
      <p:ext uri="{BB962C8B-B14F-4D97-AF65-F5344CB8AC3E}">
        <p14:creationId xmlns:p14="http://schemas.microsoft.com/office/powerpoint/2010/main" val="332441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843421"/>
            <a:ext cx="8382000" cy="1908215"/>
          </a:xfrm>
          <a:prstGeom prst="rect">
            <a:avLst/>
          </a:prstGeom>
          <a:solidFill>
            <a:schemeClr val="bg1"/>
          </a:solidFill>
          <a:ln>
            <a:solidFill>
              <a:srgbClr val="FF0000"/>
            </a:solidFill>
          </a:ln>
        </p:spPr>
        <p:txBody>
          <a:bodyPr wrap="square" rtlCol="0">
            <a:spAutoFit/>
          </a:bodyPr>
          <a:lstStyle/>
          <a:p>
            <a:r>
              <a:rPr lang="en-AU" b="1" dirty="0">
                <a:solidFill>
                  <a:srgbClr val="FF0000"/>
                </a:solidFill>
              </a:rPr>
              <a:t>3.   </a:t>
            </a:r>
            <a:r>
              <a:rPr lang="en-AU" b="1" u="sng" dirty="0">
                <a:solidFill>
                  <a:srgbClr val="FF0000"/>
                </a:solidFill>
              </a:rPr>
              <a:t>Level of Physical Fitness</a:t>
            </a:r>
          </a:p>
          <a:p>
            <a:pPr marL="342900" indent="-342900">
              <a:buFont typeface="+mj-lt"/>
              <a:buAutoNum type="arabicPeriod"/>
            </a:pPr>
            <a:endParaRPr lang="en-AU" sz="1000" dirty="0"/>
          </a:p>
          <a:p>
            <a:pPr marL="285750" indent="-285750">
              <a:buFont typeface="Arial" panose="020B0604020202020204" pitchFamily="34" charset="0"/>
              <a:buChar char="•"/>
            </a:pPr>
            <a:r>
              <a:rPr lang="en-AU" dirty="0"/>
              <a:t>Fitter performers are able to practice for longer and at a higher level than less fit performers. This increases their skill learning capability.</a:t>
            </a:r>
          </a:p>
          <a:p>
            <a:pPr marL="285750" indent="-285750">
              <a:buFont typeface="Arial" panose="020B0604020202020204" pitchFamily="34" charset="0"/>
              <a:buChar char="•"/>
            </a:pPr>
            <a:r>
              <a:rPr lang="en-AU" dirty="0"/>
              <a:t>As learners fatigue, their level of performance deteriorates. A fitter learner can practice for longer which improves their skill level and decreases the size and frequency of their errors.</a:t>
            </a:r>
          </a:p>
        </p:txBody>
      </p:sp>
      <p:sp>
        <p:nvSpPr>
          <p:cNvPr id="8" name="TextBox 7"/>
          <p:cNvSpPr txBox="1"/>
          <p:nvPr/>
        </p:nvSpPr>
        <p:spPr>
          <a:xfrm>
            <a:off x="422595" y="3848421"/>
            <a:ext cx="3343013" cy="923330"/>
          </a:xfrm>
          <a:prstGeom prst="rect">
            <a:avLst/>
          </a:prstGeom>
          <a:solidFill>
            <a:srgbClr val="00FF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AU" dirty="0">
                <a:solidFill>
                  <a:schemeClr val="tx1"/>
                </a:solidFill>
              </a:rPr>
              <a:t>Fit athletes are able to train for long periods at high intensity and therefore will develop skills faster.</a:t>
            </a:r>
          </a:p>
        </p:txBody>
      </p:sp>
      <p:sp>
        <p:nvSpPr>
          <p:cNvPr id="10" name="Slide Number Placeholder 9"/>
          <p:cNvSpPr>
            <a:spLocks noGrp="1"/>
          </p:cNvSpPr>
          <p:nvPr>
            <p:ph type="sldNum" sz="quarter" idx="12"/>
          </p:nvPr>
        </p:nvSpPr>
        <p:spPr>
          <a:xfrm>
            <a:off x="6858000" y="6496883"/>
            <a:ext cx="2133600" cy="365125"/>
          </a:xfrm>
        </p:spPr>
        <p:txBody>
          <a:bodyPr/>
          <a:lstStyle/>
          <a:p>
            <a:fld id="{B6F15528-21DE-4FAA-801E-634DDDAF4B2B}" type="slidenum">
              <a:rPr lang="en-US" smtClean="0"/>
              <a:pPr/>
              <a:t>84</a:t>
            </a:fld>
            <a:endParaRPr lang="en-US"/>
          </a:p>
        </p:txBody>
      </p:sp>
      <p:sp>
        <p:nvSpPr>
          <p:cNvPr id="14" name="Footer Placeholder 3">
            <a:extLst>
              <a:ext uri="{FF2B5EF4-FFF2-40B4-BE49-F238E27FC236}">
                <a16:creationId xmlns:a16="http://schemas.microsoft.com/office/drawing/2014/main" id="{5832A905-6CC7-6246-8EAE-12B207D8064E}"/>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5" name="Picture 2" descr="C:\Program Files\Microsoft Office\MEDIA\CAGCAT10\j0185604.wmf">
            <a:hlinkClick r:id="rId2" action="ppaction://hlinksldjump"/>
            <a:extLst>
              <a:ext uri="{FF2B5EF4-FFF2-40B4-BE49-F238E27FC236}">
                <a16:creationId xmlns:a16="http://schemas.microsoft.com/office/drawing/2014/main" id="{947623C4-468F-7D40-8BD7-BD5BDA5095EA}"/>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6" name="TextBox 15">
            <a:hlinkClick r:id="rId2" action="ppaction://hlinksldjump"/>
            <a:extLst>
              <a:ext uri="{FF2B5EF4-FFF2-40B4-BE49-F238E27FC236}">
                <a16:creationId xmlns:a16="http://schemas.microsoft.com/office/drawing/2014/main" id="{118AC277-F3F2-FE46-B4DA-B4EE3FCC37AA}"/>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E51E5A88-8097-DA43-BA61-06DC8BE601F9}"/>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6146" name="Picture 2" descr="Image result for FITNESS">
            <a:extLst>
              <a:ext uri="{FF2B5EF4-FFF2-40B4-BE49-F238E27FC236}">
                <a16:creationId xmlns:a16="http://schemas.microsoft.com/office/drawing/2014/main" id="{E6E90F7B-2EB8-4241-87A8-CCACDF237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987" y="2976575"/>
            <a:ext cx="4309213" cy="3379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6F7D853-CD79-C349-8146-B53B4F57299B}"/>
              </a:ext>
            </a:extLst>
          </p:cNvPr>
          <p:cNvSpPr/>
          <p:nvPr/>
        </p:nvSpPr>
        <p:spPr>
          <a:xfrm>
            <a:off x="5306037" y="6312217"/>
            <a:ext cx="3837963" cy="184666"/>
          </a:xfrm>
          <a:prstGeom prst="rect">
            <a:avLst/>
          </a:prstGeom>
        </p:spPr>
        <p:txBody>
          <a:bodyPr wrap="square">
            <a:spAutoFit/>
          </a:bodyPr>
          <a:lstStyle/>
          <a:p>
            <a:r>
              <a:rPr lang="en-US" sz="600" dirty="0"/>
              <a:t>https://</a:t>
            </a:r>
            <a:r>
              <a:rPr lang="en-US" sz="600" dirty="0" err="1"/>
              <a:t>www.armyupress.army.mil</a:t>
            </a:r>
            <a:r>
              <a:rPr lang="en-US" sz="600" dirty="0"/>
              <a:t>/Journals/NCO-Journal/Archives/2018/October/Tailored-Fitness-Programs/</a:t>
            </a:r>
          </a:p>
        </p:txBody>
      </p:sp>
    </p:spTree>
    <p:extLst>
      <p:ext uri="{BB962C8B-B14F-4D97-AF65-F5344CB8AC3E}">
        <p14:creationId xmlns:p14="http://schemas.microsoft.com/office/powerpoint/2010/main" val="352029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843421"/>
            <a:ext cx="4219303" cy="4832092"/>
          </a:xfrm>
          <a:prstGeom prst="rect">
            <a:avLst/>
          </a:prstGeom>
          <a:solidFill>
            <a:schemeClr val="bg1"/>
          </a:solidFill>
          <a:ln>
            <a:solidFill>
              <a:srgbClr val="FF0000"/>
            </a:solidFill>
          </a:ln>
        </p:spPr>
        <p:txBody>
          <a:bodyPr wrap="square" rtlCol="0">
            <a:spAutoFit/>
          </a:bodyPr>
          <a:lstStyle/>
          <a:p>
            <a:r>
              <a:rPr lang="en-AU" b="1" dirty="0">
                <a:solidFill>
                  <a:srgbClr val="FF0000"/>
                </a:solidFill>
              </a:rPr>
              <a:t>3.   </a:t>
            </a:r>
            <a:r>
              <a:rPr lang="en-AU" b="1" u="sng" dirty="0">
                <a:solidFill>
                  <a:srgbClr val="FF0000"/>
                </a:solidFill>
              </a:rPr>
              <a:t>Level of Physical Fitness (cont.)</a:t>
            </a:r>
          </a:p>
          <a:p>
            <a:pPr marL="342900" indent="-342900">
              <a:buFont typeface="+mj-lt"/>
              <a:buAutoNum type="arabicPeriod"/>
            </a:pPr>
            <a:endParaRPr lang="en-AU" sz="1000" dirty="0"/>
          </a:p>
          <a:p>
            <a:pPr marL="285750" indent="-285750">
              <a:buFont typeface="Arial" panose="020B0604020202020204" pitchFamily="34" charset="0"/>
              <a:buChar char="•"/>
            </a:pPr>
            <a:r>
              <a:rPr lang="en-AU" dirty="0"/>
              <a:t>Coaches must adjust the intensity, frequency and duration of sessions to cater for the varying fitness levels of individuals</a:t>
            </a:r>
          </a:p>
          <a:p>
            <a:pPr marL="742950" lvl="1" indent="-285750">
              <a:buFont typeface="Cambria Math" panose="02040503050406030204" pitchFamily="18" charset="0"/>
              <a:buChar char="⎯"/>
            </a:pPr>
            <a:r>
              <a:rPr lang="en-AU" dirty="0"/>
              <a:t>Initial testing can be used to help determine the starting point for athletes</a:t>
            </a:r>
          </a:p>
          <a:p>
            <a:pPr marL="742950" lvl="1" indent="-285750">
              <a:buFont typeface="Cambria Math" panose="02040503050406030204" pitchFamily="18" charset="0"/>
              <a:buChar char="⎯"/>
            </a:pPr>
            <a:endParaRPr lang="en-AU" sz="1000" dirty="0"/>
          </a:p>
          <a:p>
            <a:pPr marL="285750" indent="-285750">
              <a:buFont typeface="Arial" panose="020B0604020202020204" pitchFamily="34" charset="0"/>
              <a:buChar char="•"/>
            </a:pPr>
            <a:r>
              <a:rPr lang="en-AU" dirty="0"/>
              <a:t>Whilst it is important to develop the physiological capacity of learners, it must also be understood that athletes concentration deteriorates with fatigue.</a:t>
            </a:r>
          </a:p>
          <a:p>
            <a:pPr marL="742950" lvl="1" indent="-285750">
              <a:buFont typeface="Cambria Math" panose="02040503050406030204" pitchFamily="18" charset="0"/>
              <a:buChar char="⎯"/>
            </a:pPr>
            <a:r>
              <a:rPr lang="en-AU" dirty="0"/>
              <a:t>As a result coaches should ensure new skills /activities are delivered whilst players are fresh and not suffering fatigue. </a:t>
            </a:r>
          </a:p>
        </p:txBody>
      </p:sp>
      <p:sp>
        <p:nvSpPr>
          <p:cNvPr id="10" name="Slide Number Placeholder 9"/>
          <p:cNvSpPr>
            <a:spLocks noGrp="1"/>
          </p:cNvSpPr>
          <p:nvPr>
            <p:ph type="sldNum" sz="quarter" idx="12"/>
          </p:nvPr>
        </p:nvSpPr>
        <p:spPr>
          <a:xfrm>
            <a:off x="6858000" y="6496883"/>
            <a:ext cx="2133600" cy="365125"/>
          </a:xfrm>
        </p:spPr>
        <p:txBody>
          <a:bodyPr/>
          <a:lstStyle/>
          <a:p>
            <a:fld id="{B6F15528-21DE-4FAA-801E-634DDDAF4B2B}" type="slidenum">
              <a:rPr lang="en-US" smtClean="0"/>
              <a:pPr/>
              <a:t>85</a:t>
            </a:fld>
            <a:endParaRPr lang="en-US"/>
          </a:p>
        </p:txBody>
      </p:sp>
      <p:sp>
        <p:nvSpPr>
          <p:cNvPr id="14" name="Footer Placeholder 3">
            <a:extLst>
              <a:ext uri="{FF2B5EF4-FFF2-40B4-BE49-F238E27FC236}">
                <a16:creationId xmlns:a16="http://schemas.microsoft.com/office/drawing/2014/main" id="{5832A905-6CC7-6246-8EAE-12B207D8064E}"/>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5" name="Picture 2" descr="C:\Program Files\Microsoft Office\MEDIA\CAGCAT10\j0185604.wmf">
            <a:hlinkClick r:id="rId2" action="ppaction://hlinksldjump"/>
            <a:extLst>
              <a:ext uri="{FF2B5EF4-FFF2-40B4-BE49-F238E27FC236}">
                <a16:creationId xmlns:a16="http://schemas.microsoft.com/office/drawing/2014/main" id="{947623C4-468F-7D40-8BD7-BD5BDA5095EA}"/>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6" name="TextBox 15">
            <a:hlinkClick r:id="rId2" action="ppaction://hlinksldjump"/>
            <a:extLst>
              <a:ext uri="{FF2B5EF4-FFF2-40B4-BE49-F238E27FC236}">
                <a16:creationId xmlns:a16="http://schemas.microsoft.com/office/drawing/2014/main" id="{118AC277-F3F2-FE46-B4DA-B4EE3FCC37AA}"/>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E51E5A88-8097-DA43-BA61-06DC8BE601F9}"/>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1026" name="Picture 2" descr="Image result for kids sport">
            <a:extLst>
              <a:ext uri="{FF2B5EF4-FFF2-40B4-BE49-F238E27FC236}">
                <a16:creationId xmlns:a16="http://schemas.microsoft.com/office/drawing/2014/main" id="{C009C234-0F59-014E-8316-6C399DC6CA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2297" y="1300129"/>
            <a:ext cx="4219303" cy="42577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CD071B-4F95-1545-8D11-293082543E65}"/>
              </a:ext>
            </a:extLst>
          </p:cNvPr>
          <p:cNvSpPr/>
          <p:nvPr/>
        </p:nvSpPr>
        <p:spPr>
          <a:xfrm>
            <a:off x="7271659" y="5531743"/>
            <a:ext cx="1850571" cy="169277"/>
          </a:xfrm>
          <a:prstGeom prst="rect">
            <a:avLst/>
          </a:prstGeom>
        </p:spPr>
        <p:txBody>
          <a:bodyPr wrap="square">
            <a:spAutoFit/>
          </a:bodyPr>
          <a:lstStyle/>
          <a:p>
            <a:r>
              <a:rPr lang="en-US" sz="500" dirty="0"/>
              <a:t>https://</a:t>
            </a:r>
            <a:r>
              <a:rPr lang="en-US" sz="500" dirty="0" err="1"/>
              <a:t>www.pexels.com</a:t>
            </a:r>
            <a:r>
              <a:rPr lang="en-US" sz="500" dirty="0"/>
              <a:t>/photo/soccer-kids-training-890562/</a:t>
            </a:r>
          </a:p>
        </p:txBody>
      </p:sp>
    </p:spTree>
    <p:extLst>
      <p:ext uri="{BB962C8B-B14F-4D97-AF65-F5344CB8AC3E}">
        <p14:creationId xmlns:p14="http://schemas.microsoft.com/office/powerpoint/2010/main" val="1607849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86</a:t>
            </a:fld>
            <a:endParaRPr lang="en-US"/>
          </a:p>
        </p:txBody>
      </p:sp>
      <p:sp>
        <p:nvSpPr>
          <p:cNvPr id="3" name="TextBox 2"/>
          <p:cNvSpPr txBox="1"/>
          <p:nvPr/>
        </p:nvSpPr>
        <p:spPr>
          <a:xfrm>
            <a:off x="281319" y="1146850"/>
            <a:ext cx="3893288" cy="2893100"/>
          </a:xfrm>
          <a:prstGeom prst="rect">
            <a:avLst/>
          </a:prstGeom>
          <a:solidFill>
            <a:schemeClr val="bg1"/>
          </a:solidFill>
          <a:ln>
            <a:solidFill>
              <a:srgbClr val="FF0000"/>
            </a:solidFill>
          </a:ln>
        </p:spPr>
        <p:txBody>
          <a:bodyPr wrap="square" rtlCol="0">
            <a:spAutoFit/>
          </a:bodyPr>
          <a:lstStyle/>
          <a:p>
            <a:r>
              <a:rPr lang="en-AU" b="1" dirty="0">
                <a:solidFill>
                  <a:srgbClr val="FF0000"/>
                </a:solidFill>
              </a:rPr>
              <a:t>4.   </a:t>
            </a:r>
            <a:r>
              <a:rPr lang="en-AU" b="1" u="sng" dirty="0">
                <a:solidFill>
                  <a:srgbClr val="FF0000"/>
                </a:solidFill>
              </a:rPr>
              <a:t>Injury</a:t>
            </a:r>
          </a:p>
          <a:p>
            <a:pPr marL="342900" indent="-342900">
              <a:buAutoNum type="arabicPeriod" startAt="10"/>
            </a:pPr>
            <a:endParaRPr lang="en-AU" sz="1000" b="1" u="sng" dirty="0"/>
          </a:p>
          <a:p>
            <a:pPr marL="285750" indent="-285750">
              <a:buFont typeface="Arial" panose="020B0604020202020204" pitchFamily="34" charset="0"/>
              <a:buChar char="•"/>
            </a:pPr>
            <a:r>
              <a:rPr lang="en-AU" dirty="0"/>
              <a:t>Injured athletes need to modify their training program or risk further damage to the injured area.  </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This may affect the performer’s skill development especially if the injury requires long term rehabilitation e.g. osteitis pubis which can take months to rehabilitate.</a:t>
            </a:r>
          </a:p>
        </p:txBody>
      </p:sp>
      <p:sp>
        <p:nvSpPr>
          <p:cNvPr id="11" name="Footer Placeholder 3">
            <a:extLst>
              <a:ext uri="{FF2B5EF4-FFF2-40B4-BE49-F238E27FC236}">
                <a16:creationId xmlns:a16="http://schemas.microsoft.com/office/drawing/2014/main" id="{FC1F4856-8DC8-AB46-8C63-514DD72B71D5}"/>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C9060AC1-F3A0-AB48-BBDF-ED8463EF9A43}"/>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A019686D-4C4F-6A4B-9D2A-377243E4C6AF}"/>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80E128D7-3D30-1444-A65F-47A9BEB61D24}"/>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11266" name="Picture 2" descr="Image result for sports injury">
            <a:extLst>
              <a:ext uri="{FF2B5EF4-FFF2-40B4-BE49-F238E27FC236}">
                <a16:creationId xmlns:a16="http://schemas.microsoft.com/office/drawing/2014/main" id="{944EEFF5-E942-704D-9385-CD7A50299F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92" y="916776"/>
            <a:ext cx="4417589" cy="5199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A1D2614-2C37-D94F-AA09-464C6142AC4E}"/>
              </a:ext>
            </a:extLst>
          </p:cNvPr>
          <p:cNvSpPr/>
          <p:nvPr/>
        </p:nvSpPr>
        <p:spPr>
          <a:xfrm>
            <a:off x="6553200" y="6051523"/>
            <a:ext cx="2488019" cy="184666"/>
          </a:xfrm>
          <a:prstGeom prst="rect">
            <a:avLst/>
          </a:prstGeom>
        </p:spPr>
        <p:txBody>
          <a:bodyPr wrap="square">
            <a:spAutoFit/>
          </a:bodyPr>
          <a:lstStyle/>
          <a:p>
            <a:r>
              <a:rPr lang="en-US" sz="600" dirty="0"/>
              <a:t>https://</a:t>
            </a:r>
            <a:r>
              <a:rPr lang="en-US" sz="600" dirty="0" err="1"/>
              <a:t>pixabay.com</a:t>
            </a:r>
            <a:r>
              <a:rPr lang="en-US" sz="600" dirty="0"/>
              <a:t>/photos/football-usa-sport-sports-tackle-102670/</a:t>
            </a:r>
          </a:p>
        </p:txBody>
      </p:sp>
    </p:spTree>
    <p:extLst>
      <p:ext uri="{BB962C8B-B14F-4D97-AF65-F5344CB8AC3E}">
        <p14:creationId xmlns:p14="http://schemas.microsoft.com/office/powerpoint/2010/main" val="1305813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87</a:t>
            </a:fld>
            <a:endParaRPr lang="en-US"/>
          </a:p>
        </p:txBody>
      </p:sp>
      <p:sp>
        <p:nvSpPr>
          <p:cNvPr id="3" name="TextBox 2"/>
          <p:cNvSpPr txBox="1"/>
          <p:nvPr/>
        </p:nvSpPr>
        <p:spPr>
          <a:xfrm>
            <a:off x="272610" y="2008951"/>
            <a:ext cx="4525814" cy="2339102"/>
          </a:xfrm>
          <a:prstGeom prst="rect">
            <a:avLst/>
          </a:prstGeom>
          <a:solidFill>
            <a:schemeClr val="bg1"/>
          </a:solidFill>
          <a:ln>
            <a:solidFill>
              <a:srgbClr val="FF0000"/>
            </a:solidFill>
          </a:ln>
        </p:spPr>
        <p:txBody>
          <a:bodyPr wrap="square" rtlCol="0">
            <a:spAutoFit/>
          </a:bodyPr>
          <a:lstStyle/>
          <a:p>
            <a:r>
              <a:rPr lang="en-AU" b="1" dirty="0">
                <a:solidFill>
                  <a:srgbClr val="FF0000"/>
                </a:solidFill>
              </a:rPr>
              <a:t>4.   </a:t>
            </a:r>
            <a:r>
              <a:rPr lang="en-AU" b="1" u="sng" dirty="0">
                <a:solidFill>
                  <a:srgbClr val="FF0000"/>
                </a:solidFill>
              </a:rPr>
              <a:t>Injury (cont.)</a:t>
            </a:r>
          </a:p>
          <a:p>
            <a:pPr marL="342900" indent="-342900">
              <a:buAutoNum type="arabicPeriod" startAt="10"/>
            </a:pPr>
            <a:endParaRPr lang="en-AU" sz="1000" b="1" u="sng" dirty="0"/>
          </a:p>
          <a:p>
            <a:pPr marL="285750" indent="-285750">
              <a:buFont typeface="Arial" panose="020B0604020202020204" pitchFamily="34" charset="0"/>
              <a:buChar char="•"/>
            </a:pPr>
            <a:r>
              <a:rPr lang="en-AU" dirty="0"/>
              <a:t>It is important coaches understand the use of training principles and recovery methods in order to prevent injury to their athletes</a:t>
            </a:r>
          </a:p>
          <a:p>
            <a:pPr marL="285750"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These days it is common to make injured players sit with the coaches to gain a better perspective and develop game knowledge</a:t>
            </a:r>
          </a:p>
        </p:txBody>
      </p:sp>
      <p:sp>
        <p:nvSpPr>
          <p:cNvPr id="11" name="Footer Placeholder 3">
            <a:extLst>
              <a:ext uri="{FF2B5EF4-FFF2-40B4-BE49-F238E27FC236}">
                <a16:creationId xmlns:a16="http://schemas.microsoft.com/office/drawing/2014/main" id="{FC1F4856-8DC8-AB46-8C63-514DD72B71D5}"/>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C9060AC1-F3A0-AB48-BBDF-ED8463EF9A43}"/>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A019686D-4C4F-6A4B-9D2A-377243E4C6AF}"/>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80E128D7-3D30-1444-A65F-47A9BEB61D24}"/>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2050" name="Picture 2" descr="Image result for ice bath">
            <a:extLst>
              <a:ext uri="{FF2B5EF4-FFF2-40B4-BE49-F238E27FC236}">
                <a16:creationId xmlns:a16="http://schemas.microsoft.com/office/drawing/2014/main" id="{6ADEC86B-E003-0F43-A103-134E3BB1C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577" y="835517"/>
            <a:ext cx="3869813" cy="5186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9B67915-1450-8A42-995D-6B8740CF03FB}"/>
              </a:ext>
            </a:extLst>
          </p:cNvPr>
          <p:cNvSpPr/>
          <p:nvPr/>
        </p:nvSpPr>
        <p:spPr>
          <a:xfrm>
            <a:off x="6932535" y="5973179"/>
            <a:ext cx="2142008" cy="169277"/>
          </a:xfrm>
          <a:prstGeom prst="rect">
            <a:avLst/>
          </a:prstGeom>
        </p:spPr>
        <p:txBody>
          <a:bodyPr wrap="square">
            <a:spAutoFit/>
          </a:bodyPr>
          <a:lstStyle/>
          <a:p>
            <a:r>
              <a:rPr lang="en-US" sz="500" dirty="0"/>
              <a:t>https://</a:t>
            </a:r>
            <a:r>
              <a:rPr lang="en-US" sz="500" dirty="0" err="1"/>
              <a:t>commons.wikimedia.org</a:t>
            </a:r>
            <a:r>
              <a:rPr lang="en-US" sz="500" dirty="0"/>
              <a:t>/wiki/</a:t>
            </a:r>
            <a:r>
              <a:rPr lang="en-US" sz="500" dirty="0" err="1"/>
              <a:t>File:Karyn_Marshall_Ice_Bath.jpg</a:t>
            </a:r>
            <a:endParaRPr lang="en-US" sz="500" dirty="0"/>
          </a:p>
        </p:txBody>
      </p:sp>
    </p:spTree>
    <p:extLst>
      <p:ext uri="{BB962C8B-B14F-4D97-AF65-F5344CB8AC3E}">
        <p14:creationId xmlns:p14="http://schemas.microsoft.com/office/powerpoint/2010/main" val="4126642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a:p>
        </p:txBody>
      </p:sp>
      <p:sp>
        <p:nvSpPr>
          <p:cNvPr id="3" name="TextBox 2"/>
          <p:cNvSpPr txBox="1"/>
          <p:nvPr/>
        </p:nvSpPr>
        <p:spPr>
          <a:xfrm>
            <a:off x="319184" y="629602"/>
            <a:ext cx="4888541" cy="5632311"/>
          </a:xfrm>
          <a:prstGeom prst="rect">
            <a:avLst/>
          </a:prstGeom>
          <a:solidFill>
            <a:schemeClr val="bg1"/>
          </a:solidFill>
          <a:ln>
            <a:solidFill>
              <a:srgbClr val="FF0000"/>
            </a:solidFill>
          </a:ln>
        </p:spPr>
        <p:txBody>
          <a:bodyPr wrap="square" rtlCol="0">
            <a:spAutoFit/>
          </a:bodyPr>
          <a:lstStyle/>
          <a:p>
            <a:r>
              <a:rPr lang="en-AU" b="1" dirty="0">
                <a:solidFill>
                  <a:srgbClr val="FF0000"/>
                </a:solidFill>
              </a:rPr>
              <a:t>5.   </a:t>
            </a:r>
            <a:r>
              <a:rPr lang="en-AU" b="1" u="sng" dirty="0">
                <a:solidFill>
                  <a:srgbClr val="FF0000"/>
                </a:solidFill>
              </a:rPr>
              <a:t>Level of competition</a:t>
            </a:r>
          </a:p>
          <a:p>
            <a:endParaRPr lang="en-AU" sz="1000" b="1" u="sng" dirty="0"/>
          </a:p>
          <a:p>
            <a:pPr marL="285750" indent="-285750">
              <a:buFont typeface="Arial" panose="020B0604020202020204" pitchFamily="34" charset="0"/>
              <a:buChar char="•"/>
            </a:pPr>
            <a:r>
              <a:rPr lang="en-AU" dirty="0"/>
              <a:t>One of the most important roles of a coach is to ensure their style of leadership meets the needs of their players. Part of this involves an understanding of their motivation to participate.</a:t>
            </a:r>
          </a:p>
          <a:p>
            <a:pPr marL="742950" lvl="1" indent="-285750">
              <a:buFont typeface="Cambria Math" panose="02040503050406030204" pitchFamily="18" charset="0"/>
              <a:buChar char="⎯"/>
            </a:pPr>
            <a:r>
              <a:rPr lang="en-AU" dirty="0"/>
              <a:t>For individuals who engage in social sport and participate for affiliation motives (desire to play with their mates) it is important to train/coach them accordingly. i.e. democratic/laissez faire style of coaching which encourages fun and enjoyment</a:t>
            </a:r>
          </a:p>
          <a:p>
            <a:pPr marL="742950" lvl="1" indent="-285750">
              <a:buFont typeface="Cambria Math" panose="02040503050406030204" pitchFamily="18" charset="0"/>
              <a:buChar char="⎯"/>
            </a:pPr>
            <a:r>
              <a:rPr lang="en-AU" dirty="0"/>
              <a:t>For individuals who engage in sport for task (desire to be part of a successful team) or individual (desire to be the best they can be) motives, the coach may need to adjust their style to ensure the athlete remains motivated</a:t>
            </a:r>
          </a:p>
        </p:txBody>
      </p:sp>
      <p:sp>
        <p:nvSpPr>
          <p:cNvPr id="11" name="Footer Placeholder 3">
            <a:extLst>
              <a:ext uri="{FF2B5EF4-FFF2-40B4-BE49-F238E27FC236}">
                <a16:creationId xmlns:a16="http://schemas.microsoft.com/office/drawing/2014/main" id="{FC1F4856-8DC8-AB46-8C63-514DD72B71D5}"/>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C9060AC1-F3A0-AB48-BBDF-ED8463EF9A43}"/>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A019686D-4C4F-6A4B-9D2A-377243E4C6AF}"/>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80E128D7-3D30-1444-A65F-47A9BEB61D24}"/>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4098" name="Picture 2" descr="Image result for authoritarian coach">
            <a:extLst>
              <a:ext uri="{FF2B5EF4-FFF2-40B4-BE49-F238E27FC236}">
                <a16:creationId xmlns:a16="http://schemas.microsoft.com/office/drawing/2014/main" id="{4BB9DDA4-839B-3A42-A268-E24B9DC89C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4509" y="1592812"/>
            <a:ext cx="3672376" cy="36723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D523C50-F7F2-A54D-A06D-88C63910429A}"/>
              </a:ext>
            </a:extLst>
          </p:cNvPr>
          <p:cNvSpPr/>
          <p:nvPr/>
        </p:nvSpPr>
        <p:spPr>
          <a:xfrm>
            <a:off x="6736080" y="5265188"/>
            <a:ext cx="2477589" cy="184666"/>
          </a:xfrm>
          <a:prstGeom prst="rect">
            <a:avLst/>
          </a:prstGeom>
        </p:spPr>
        <p:txBody>
          <a:bodyPr wrap="square">
            <a:spAutoFit/>
          </a:bodyPr>
          <a:lstStyle/>
          <a:p>
            <a:r>
              <a:rPr lang="en-US" sz="600" dirty="0"/>
              <a:t>https://</a:t>
            </a:r>
            <a:r>
              <a:rPr lang="en-US" sz="600" dirty="0" err="1"/>
              <a:t>www.rosterelf.com</a:t>
            </a:r>
            <a:r>
              <a:rPr lang="en-US" sz="600" dirty="0"/>
              <a:t>/blog-detail/76/so-what-is-coaching-exactly</a:t>
            </a:r>
          </a:p>
        </p:txBody>
      </p:sp>
    </p:spTree>
    <p:extLst>
      <p:ext uri="{BB962C8B-B14F-4D97-AF65-F5344CB8AC3E}">
        <p14:creationId xmlns:p14="http://schemas.microsoft.com/office/powerpoint/2010/main" val="15256148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89</a:t>
            </a:fld>
            <a:endParaRPr lang="en-US"/>
          </a:p>
        </p:txBody>
      </p:sp>
      <p:sp>
        <p:nvSpPr>
          <p:cNvPr id="3" name="TextBox 2"/>
          <p:cNvSpPr txBox="1"/>
          <p:nvPr/>
        </p:nvSpPr>
        <p:spPr>
          <a:xfrm>
            <a:off x="242024" y="657487"/>
            <a:ext cx="2871290" cy="2585323"/>
          </a:xfrm>
          <a:prstGeom prst="rect">
            <a:avLst/>
          </a:prstGeom>
          <a:solidFill>
            <a:srgbClr val="FA12CE"/>
          </a:solidFill>
          <a:ln>
            <a:solidFill>
              <a:schemeClr val="tx1"/>
            </a:solidFill>
          </a:ln>
        </p:spPr>
        <p:txBody>
          <a:bodyPr wrap="square" rtlCol="0">
            <a:spAutoFit/>
          </a:bodyPr>
          <a:lstStyle/>
          <a:p>
            <a:r>
              <a:rPr lang="en-AU" dirty="0">
                <a:solidFill>
                  <a:schemeClr val="bg1"/>
                </a:solidFill>
              </a:rPr>
              <a:t>It is common for highly skilled athletes to continue playing at a social level once they have finished their professional career. In these instances, it’s critical coaches adjust their style of leadership to reflect the needs of the athletes.</a:t>
            </a:r>
          </a:p>
        </p:txBody>
      </p:sp>
      <p:sp>
        <p:nvSpPr>
          <p:cNvPr id="11" name="Footer Placeholder 3">
            <a:extLst>
              <a:ext uri="{FF2B5EF4-FFF2-40B4-BE49-F238E27FC236}">
                <a16:creationId xmlns:a16="http://schemas.microsoft.com/office/drawing/2014/main" id="{FC1F4856-8DC8-AB46-8C63-514DD72B71D5}"/>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C9060AC1-F3A0-AB48-BBDF-ED8463EF9A43}"/>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A019686D-4C4F-6A4B-9D2A-377243E4C6AF}"/>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80E128D7-3D30-1444-A65F-47A9BEB61D24}"/>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3074" name="Picture 2" descr="Image result for social sport">
            <a:extLst>
              <a:ext uri="{FF2B5EF4-FFF2-40B4-BE49-F238E27FC236}">
                <a16:creationId xmlns:a16="http://schemas.microsoft.com/office/drawing/2014/main" id="{DB3E3A7A-EEE7-1141-B238-F027A0378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82" y="657488"/>
            <a:ext cx="5590541" cy="26095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E34DD9E-279C-884C-8F90-E4B82FF17C4B}"/>
              </a:ext>
            </a:extLst>
          </p:cNvPr>
          <p:cNvSpPr/>
          <p:nvPr/>
        </p:nvSpPr>
        <p:spPr>
          <a:xfrm>
            <a:off x="6927669" y="3264919"/>
            <a:ext cx="2133600" cy="184666"/>
          </a:xfrm>
          <a:prstGeom prst="rect">
            <a:avLst/>
          </a:prstGeom>
        </p:spPr>
        <p:txBody>
          <a:bodyPr wrap="square">
            <a:spAutoFit/>
          </a:bodyPr>
          <a:lstStyle/>
          <a:p>
            <a:r>
              <a:rPr lang="en-US" sz="600" dirty="0"/>
              <a:t>https://</a:t>
            </a:r>
            <a:r>
              <a:rPr lang="en-US" sz="600" dirty="0" err="1"/>
              <a:t>www.parklandssports.com.au</a:t>
            </a:r>
            <a:r>
              <a:rPr lang="en-US" sz="600" dirty="0"/>
              <a:t>/netball/</a:t>
            </a:r>
            <a:r>
              <a:rPr lang="en-US" sz="600" dirty="0" err="1"/>
              <a:t>socialnetball</a:t>
            </a:r>
            <a:r>
              <a:rPr lang="en-US" sz="600" dirty="0"/>
              <a:t>/</a:t>
            </a:r>
          </a:p>
        </p:txBody>
      </p:sp>
      <p:sp>
        <p:nvSpPr>
          <p:cNvPr id="15" name="TextBox 14">
            <a:extLst>
              <a:ext uri="{FF2B5EF4-FFF2-40B4-BE49-F238E27FC236}">
                <a16:creationId xmlns:a16="http://schemas.microsoft.com/office/drawing/2014/main" id="{934CFD35-83AF-4241-8B8A-187E722DA78F}"/>
              </a:ext>
            </a:extLst>
          </p:cNvPr>
          <p:cNvSpPr txBox="1"/>
          <p:nvPr/>
        </p:nvSpPr>
        <p:spPr>
          <a:xfrm>
            <a:off x="5313424" y="4025804"/>
            <a:ext cx="3612499" cy="1754326"/>
          </a:xfrm>
          <a:prstGeom prst="rect">
            <a:avLst/>
          </a:prstGeom>
          <a:solidFill>
            <a:srgbClr val="00FF00"/>
          </a:solidFill>
          <a:ln>
            <a:solidFill>
              <a:schemeClr val="tx1"/>
            </a:solidFill>
          </a:ln>
        </p:spPr>
        <p:txBody>
          <a:bodyPr wrap="square" rtlCol="0">
            <a:spAutoFit/>
          </a:bodyPr>
          <a:lstStyle/>
          <a:p>
            <a:r>
              <a:rPr lang="en-AU" dirty="0"/>
              <a:t>Those athletes who play with a strong desire to reach the highest level possible or enjoy success, the coach must adjust their leadership style training methods to keep the players motivated.</a:t>
            </a:r>
          </a:p>
        </p:txBody>
      </p:sp>
      <p:pic>
        <p:nvPicPr>
          <p:cNvPr id="3076" name="Picture 4" descr="Image result for plyometrics training">
            <a:extLst>
              <a:ext uri="{FF2B5EF4-FFF2-40B4-BE49-F238E27FC236}">
                <a16:creationId xmlns:a16="http://schemas.microsoft.com/office/drawing/2014/main" id="{79BED494-AD4D-4240-85FC-E73629CD22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436" y="3531921"/>
            <a:ext cx="3761740" cy="28244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696440-A5E2-5042-9F3C-5AC164040FE6}"/>
              </a:ext>
            </a:extLst>
          </p:cNvPr>
          <p:cNvSpPr/>
          <p:nvPr/>
        </p:nvSpPr>
        <p:spPr>
          <a:xfrm>
            <a:off x="728436" y="6329009"/>
            <a:ext cx="2956560" cy="184666"/>
          </a:xfrm>
          <a:prstGeom prst="rect">
            <a:avLst/>
          </a:prstGeom>
        </p:spPr>
        <p:txBody>
          <a:bodyPr wrap="square">
            <a:spAutoFit/>
          </a:bodyPr>
          <a:lstStyle/>
          <a:p>
            <a:r>
              <a:rPr lang="en-US" sz="600" dirty="0"/>
              <a:t>https://</a:t>
            </a:r>
            <a:r>
              <a:rPr lang="en-US" sz="600" dirty="0" err="1"/>
              <a:t>www.mensjournal.com</a:t>
            </a:r>
            <a:r>
              <a:rPr lang="en-US" sz="600" dirty="0"/>
              <a:t>/health-fitness/9-best-plyometrics-exercises-muscle/</a:t>
            </a:r>
          </a:p>
        </p:txBody>
      </p:sp>
    </p:spTree>
    <p:extLst>
      <p:ext uri="{BB962C8B-B14F-4D97-AF65-F5344CB8AC3E}">
        <p14:creationId xmlns:p14="http://schemas.microsoft.com/office/powerpoint/2010/main" val="428140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73079"/>
            <a:ext cx="6601814" cy="5282019"/>
          </a:xfrm>
          <a:solidFill>
            <a:schemeClr val="bg1"/>
          </a:solidFill>
          <a:ln w="28575">
            <a:solidFill>
              <a:srgbClr val="FFFF00"/>
            </a:solidFill>
          </a:ln>
        </p:spPr>
        <p:txBody>
          <a:bodyPr>
            <a:normAutofit lnSpcReduction="10000"/>
          </a:bodyPr>
          <a:lstStyle/>
          <a:p>
            <a:pPr marL="0" indent="0">
              <a:lnSpc>
                <a:spcPct val="110000"/>
              </a:lnSpc>
              <a:buNone/>
            </a:pPr>
            <a:r>
              <a:rPr lang="en-US" sz="1800"/>
              <a:t>		        This continuum is influenced by how 			        well defined the beginning and end 		        of the       performance is.</a:t>
            </a:r>
          </a:p>
          <a:p>
            <a:pPr marL="0" indent="0">
              <a:buNone/>
            </a:pPr>
            <a:endParaRPr lang="en-US" sz="1000" b="1" u="sng">
              <a:solidFill>
                <a:srgbClr val="FF0000"/>
              </a:solidFill>
            </a:endParaRPr>
          </a:p>
          <a:p>
            <a:pPr marL="0" indent="0">
              <a:lnSpc>
                <a:spcPct val="110000"/>
              </a:lnSpc>
              <a:buNone/>
            </a:pPr>
            <a:r>
              <a:rPr lang="en-US" sz="1800" b="1" u="sng">
                <a:solidFill>
                  <a:srgbClr val="FF0000"/>
                </a:solidFill>
              </a:rPr>
              <a:t>Discrete Skills</a:t>
            </a:r>
          </a:p>
          <a:p>
            <a:pPr>
              <a:lnSpc>
                <a:spcPct val="110000"/>
              </a:lnSpc>
            </a:pPr>
            <a:r>
              <a:rPr lang="en-GB" sz="1800"/>
              <a:t>Have clear beginnings and endings</a:t>
            </a:r>
          </a:p>
          <a:p>
            <a:pPr>
              <a:lnSpc>
                <a:spcPct val="110000"/>
              </a:lnSpc>
            </a:pPr>
            <a:r>
              <a:rPr lang="en-GB" sz="1800"/>
              <a:t>E.g. a drive in golf, shot at goal, dive from the platform</a:t>
            </a:r>
          </a:p>
          <a:p>
            <a:pPr>
              <a:lnSpc>
                <a:spcPct val="110000"/>
              </a:lnSpc>
            </a:pPr>
            <a:endParaRPr lang="en-GB" sz="1000"/>
          </a:p>
          <a:p>
            <a:pPr marL="0" indent="0">
              <a:lnSpc>
                <a:spcPct val="110000"/>
              </a:lnSpc>
              <a:buNone/>
            </a:pPr>
            <a:r>
              <a:rPr lang="en-AU" sz="1800" b="1" u="sng">
                <a:solidFill>
                  <a:srgbClr val="FF0000"/>
                </a:solidFill>
              </a:rPr>
              <a:t>Serial Skills</a:t>
            </a:r>
          </a:p>
          <a:p>
            <a:pPr>
              <a:lnSpc>
                <a:spcPct val="110000"/>
              </a:lnSpc>
            </a:pPr>
            <a:r>
              <a:rPr lang="en-GB" sz="1800"/>
              <a:t>Made up of a number of discrete skills which are put together in a certain order </a:t>
            </a:r>
          </a:p>
          <a:p>
            <a:pPr>
              <a:lnSpc>
                <a:spcPct val="110000"/>
              </a:lnSpc>
            </a:pPr>
            <a:r>
              <a:rPr lang="en-GB" sz="1800"/>
              <a:t>E.g. </a:t>
            </a:r>
            <a:r>
              <a:rPr lang="en-AU" sz="1800"/>
              <a:t>a floor routine in gymnastics where the performer joins together many discrete skills to make up the routine</a:t>
            </a:r>
          </a:p>
          <a:p>
            <a:pPr>
              <a:lnSpc>
                <a:spcPct val="110000"/>
              </a:lnSpc>
            </a:pPr>
            <a:endParaRPr lang="en-US" sz="1000"/>
          </a:p>
          <a:p>
            <a:pPr marL="0" indent="0">
              <a:lnSpc>
                <a:spcPct val="110000"/>
              </a:lnSpc>
              <a:buNone/>
            </a:pPr>
            <a:r>
              <a:rPr lang="en-AU" sz="1800" b="1" u="sng">
                <a:solidFill>
                  <a:srgbClr val="FF0000"/>
                </a:solidFill>
              </a:rPr>
              <a:t>Continuous Skills</a:t>
            </a:r>
          </a:p>
          <a:p>
            <a:pPr>
              <a:lnSpc>
                <a:spcPct val="110000"/>
              </a:lnSpc>
            </a:pPr>
            <a:r>
              <a:rPr lang="en-AU" sz="1800"/>
              <a:t>Do not have a clear beginning or ending and it is impossible to define exactly where the skill starts and where it stops</a:t>
            </a:r>
          </a:p>
          <a:p>
            <a:pPr>
              <a:lnSpc>
                <a:spcPct val="110000"/>
              </a:lnSpc>
            </a:pPr>
            <a:r>
              <a:rPr lang="en-AU" sz="1800"/>
              <a:t>E.g. cycling, jogging </a:t>
            </a:r>
          </a:p>
          <a:p>
            <a:pPr marL="354012" indent="0">
              <a:buNone/>
            </a:pPr>
            <a:endParaRPr lang="en-AU" sz="1800"/>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sp>
        <p:nvSpPr>
          <p:cNvPr id="8" name="Footer Placeholder 7"/>
          <p:cNvSpPr>
            <a:spLocks noGrp="1"/>
          </p:cNvSpPr>
          <p:nvPr>
            <p:ph type="ftr" sz="quarter" idx="11"/>
          </p:nvPr>
        </p:nvSpPr>
        <p:spPr/>
        <p:txBody>
          <a:bodyPr/>
          <a:lstStyle/>
          <a:p>
            <a:r>
              <a:rPr lang="en-US"/>
              <a:t>©PE STUDIES RESOURCES</a:t>
            </a:r>
          </a:p>
        </p:txBody>
      </p:sp>
      <p:sp>
        <p:nvSpPr>
          <p:cNvPr id="17" name="TextBox 16">
            <a:extLst>
              <a:ext uri="{FF2B5EF4-FFF2-40B4-BE49-F238E27FC236}">
                <a16:creationId xmlns:a16="http://schemas.microsoft.com/office/drawing/2014/main" id="{FB8E677B-0A53-4813-8163-0A52D6B911E3}"/>
              </a:ext>
            </a:extLst>
          </p:cNvPr>
          <p:cNvSpPr txBox="1"/>
          <p:nvPr/>
        </p:nvSpPr>
        <p:spPr>
          <a:xfrm>
            <a:off x="1" y="1"/>
            <a:ext cx="9144000" cy="461665"/>
          </a:xfrm>
          <a:prstGeom prst="rect">
            <a:avLst/>
          </a:prstGeom>
          <a:solidFill>
            <a:srgbClr val="FFFF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400" b="1" cap="all" dirty="0">
                <a:solidFill>
                  <a:schemeClr val="tx1"/>
                </a:solidFill>
              </a:rPr>
              <a:t>CLASSIFICATION OF motor SKILLS</a:t>
            </a:r>
          </a:p>
        </p:txBody>
      </p:sp>
      <p:grpSp>
        <p:nvGrpSpPr>
          <p:cNvPr id="24" name="Group 23">
            <a:extLst>
              <a:ext uri="{FF2B5EF4-FFF2-40B4-BE49-F238E27FC236}">
                <a16:creationId xmlns:a16="http://schemas.microsoft.com/office/drawing/2014/main" id="{81380F02-3106-4DF5-A9ED-9E9D6DE22605}"/>
              </a:ext>
            </a:extLst>
          </p:cNvPr>
          <p:cNvGrpSpPr/>
          <p:nvPr/>
        </p:nvGrpSpPr>
        <p:grpSpPr>
          <a:xfrm>
            <a:off x="388661" y="1107493"/>
            <a:ext cx="1755450" cy="689186"/>
            <a:chOff x="3381757" y="2542569"/>
            <a:chExt cx="1984949" cy="720000"/>
          </a:xfrm>
          <a:solidFill>
            <a:srgbClr val="FF0000"/>
          </a:solidFill>
          <a:scene3d>
            <a:camera prst="orthographicFront"/>
            <a:lightRig rig="flat" dir="t"/>
          </a:scene3d>
        </p:grpSpPr>
        <p:sp>
          <p:nvSpPr>
            <p:cNvPr id="25" name="Rectangle 24">
              <a:extLst>
                <a:ext uri="{FF2B5EF4-FFF2-40B4-BE49-F238E27FC236}">
                  <a16:creationId xmlns:a16="http://schemas.microsoft.com/office/drawing/2014/main" id="{2B9CBB98-CE18-4644-A817-8D9B414834AE}"/>
                </a:ext>
              </a:extLst>
            </p:cNvPr>
            <p:cNvSpPr/>
            <p:nvPr/>
          </p:nvSpPr>
          <p:spPr>
            <a:xfrm>
              <a:off x="3381757" y="2542569"/>
              <a:ext cx="1984949" cy="720000"/>
            </a:xfrm>
            <a:prstGeom prst="rect">
              <a:avLst/>
            </a:prstGeom>
            <a:grpFill/>
            <a:sp3d prstMaterial="dkEdge">
              <a:bevelT w="8200" h="38100"/>
            </a:sp3d>
          </p:spPr>
          <p:style>
            <a:lnRef idx="2">
              <a:schemeClr val="accent2">
                <a:shade val="50000"/>
              </a:schemeClr>
            </a:lnRef>
            <a:fillRef idx="1">
              <a:schemeClr val="accent2"/>
            </a:fillRef>
            <a:effectRef idx="0">
              <a:schemeClr val="accent2"/>
            </a:effectRef>
            <a:fontRef idx="minor">
              <a:schemeClr val="lt1"/>
            </a:fontRef>
          </p:style>
        </p:sp>
        <p:sp>
          <p:nvSpPr>
            <p:cNvPr id="26" name="TextBox 25">
              <a:extLst>
                <a:ext uri="{FF2B5EF4-FFF2-40B4-BE49-F238E27FC236}">
                  <a16:creationId xmlns:a16="http://schemas.microsoft.com/office/drawing/2014/main" id="{2F4BFE76-48DB-41F4-A956-00E674AFAD7E}"/>
                </a:ext>
              </a:extLst>
            </p:cNvPr>
            <p:cNvSpPr txBox="1"/>
            <p:nvPr/>
          </p:nvSpPr>
          <p:spPr>
            <a:xfrm>
              <a:off x="3381757" y="2542569"/>
              <a:ext cx="1984949" cy="72000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2000" b="1" kern="1200"/>
                <a:t>Type of </a:t>
              </a:r>
            </a:p>
            <a:p>
              <a:pPr marL="0" lvl="0" indent="0" algn="ctr" defTabSz="800100">
                <a:lnSpc>
                  <a:spcPct val="90000"/>
                </a:lnSpc>
                <a:spcBef>
                  <a:spcPct val="0"/>
                </a:spcBef>
                <a:spcAft>
                  <a:spcPct val="35000"/>
                </a:spcAft>
                <a:buNone/>
              </a:pPr>
              <a:r>
                <a:rPr lang="en-GB" sz="2000" b="1" kern="1200"/>
                <a:t>Movement</a:t>
              </a:r>
              <a:endParaRPr lang="en-AU" sz="2000" b="1" kern="1200"/>
            </a:p>
          </p:txBody>
        </p:sp>
      </p:grpSp>
      <p:pic>
        <p:nvPicPr>
          <p:cNvPr id="27" name="Picture 2" descr="Shawn Johnson competes by bryangeek.">
            <a:extLst>
              <a:ext uri="{FF2B5EF4-FFF2-40B4-BE49-F238E27FC236}">
                <a16:creationId xmlns:a16="http://schemas.microsoft.com/office/drawing/2014/main" id="{E6802EF4-AC2B-4C3B-A8E2-095DA5B195B8}"/>
              </a:ext>
            </a:extLst>
          </p:cNvPr>
          <p:cNvPicPr>
            <a:picLocks noChangeAspect="1" noChangeArrowheads="1"/>
          </p:cNvPicPr>
          <p:nvPr/>
        </p:nvPicPr>
        <p:blipFill>
          <a:blip r:embed="rId3" cstate="print"/>
          <a:srcRect/>
          <a:stretch>
            <a:fillRect/>
          </a:stretch>
        </p:blipFill>
        <p:spPr bwMode="auto">
          <a:xfrm>
            <a:off x="6857232" y="3273004"/>
            <a:ext cx="2130776" cy="1419097"/>
          </a:xfrm>
          <a:prstGeom prst="rect">
            <a:avLst/>
          </a:prstGeom>
          <a:noFill/>
        </p:spPr>
      </p:pic>
      <p:sp>
        <p:nvSpPr>
          <p:cNvPr id="28" name="Rectangle 27">
            <a:extLst>
              <a:ext uri="{FF2B5EF4-FFF2-40B4-BE49-F238E27FC236}">
                <a16:creationId xmlns:a16="http://schemas.microsoft.com/office/drawing/2014/main" id="{57F5E52A-53FD-484D-91C7-CB3F1990E171}"/>
              </a:ext>
            </a:extLst>
          </p:cNvPr>
          <p:cNvSpPr/>
          <p:nvPr/>
        </p:nvSpPr>
        <p:spPr>
          <a:xfrm>
            <a:off x="6853757" y="4535062"/>
            <a:ext cx="2128232" cy="184666"/>
          </a:xfrm>
          <a:prstGeom prst="rect">
            <a:avLst/>
          </a:prstGeom>
        </p:spPr>
        <p:txBody>
          <a:bodyPr wrap="square">
            <a:spAutoFit/>
          </a:bodyPr>
          <a:lstStyle/>
          <a:p>
            <a:pPr algn="r"/>
            <a:r>
              <a:rPr lang="en-AU" sz="600" err="1"/>
              <a:t>www.flickr.com</a:t>
            </a:r>
            <a:r>
              <a:rPr lang="en-AU" sz="600"/>
              <a:t>/photos/</a:t>
            </a:r>
            <a:r>
              <a:rPr lang="en-AU" sz="600" err="1"/>
              <a:t>bryangeek</a:t>
            </a:r>
            <a:r>
              <a:rPr lang="en-AU" sz="600"/>
              <a:t>/2813496608/</a:t>
            </a:r>
          </a:p>
        </p:txBody>
      </p:sp>
      <p:pic>
        <p:nvPicPr>
          <p:cNvPr id="29" name="Picture 2" descr="Time trial cycling by jimmyharris.">
            <a:extLst>
              <a:ext uri="{FF2B5EF4-FFF2-40B4-BE49-F238E27FC236}">
                <a16:creationId xmlns:a16="http://schemas.microsoft.com/office/drawing/2014/main" id="{40E6B16F-3544-4AA0-83B2-3AF624A55647}"/>
              </a:ext>
            </a:extLst>
          </p:cNvPr>
          <p:cNvPicPr>
            <a:picLocks noChangeAspect="1" noChangeArrowheads="1"/>
          </p:cNvPicPr>
          <p:nvPr/>
        </p:nvPicPr>
        <p:blipFill>
          <a:blip r:embed="rId4" cstate="print"/>
          <a:srcRect/>
          <a:stretch>
            <a:fillRect/>
          </a:stretch>
        </p:blipFill>
        <p:spPr bwMode="auto">
          <a:xfrm>
            <a:off x="6863473" y="4903648"/>
            <a:ext cx="2133600" cy="1321976"/>
          </a:xfrm>
          <a:prstGeom prst="rect">
            <a:avLst/>
          </a:prstGeom>
          <a:noFill/>
        </p:spPr>
      </p:pic>
      <p:pic>
        <p:nvPicPr>
          <p:cNvPr id="30" name="Picture 4" descr="Diving by bleublogger.">
            <a:extLst>
              <a:ext uri="{FF2B5EF4-FFF2-40B4-BE49-F238E27FC236}">
                <a16:creationId xmlns:a16="http://schemas.microsoft.com/office/drawing/2014/main" id="{6479BDF9-42E2-4B44-904F-938BE9A7818D}"/>
              </a:ext>
            </a:extLst>
          </p:cNvPr>
          <p:cNvPicPr>
            <a:picLocks noChangeAspect="1" noChangeArrowheads="1"/>
          </p:cNvPicPr>
          <p:nvPr/>
        </p:nvPicPr>
        <p:blipFill>
          <a:blip r:embed="rId5" cstate="print"/>
          <a:srcRect/>
          <a:stretch>
            <a:fillRect/>
          </a:stretch>
        </p:blipFill>
        <p:spPr bwMode="auto">
          <a:xfrm>
            <a:off x="6834749" y="1486624"/>
            <a:ext cx="2147239" cy="1464045"/>
          </a:xfrm>
          <a:prstGeom prst="rect">
            <a:avLst/>
          </a:prstGeom>
          <a:noFill/>
        </p:spPr>
      </p:pic>
      <p:sp>
        <p:nvSpPr>
          <p:cNvPr id="31" name="Rectangle 30">
            <a:extLst>
              <a:ext uri="{FF2B5EF4-FFF2-40B4-BE49-F238E27FC236}">
                <a16:creationId xmlns:a16="http://schemas.microsoft.com/office/drawing/2014/main" id="{AB41CF9B-7368-44EA-84BC-A6946F07B469}"/>
              </a:ext>
            </a:extLst>
          </p:cNvPr>
          <p:cNvSpPr/>
          <p:nvPr/>
        </p:nvSpPr>
        <p:spPr>
          <a:xfrm>
            <a:off x="6834749" y="2772365"/>
            <a:ext cx="2159677" cy="184666"/>
          </a:xfrm>
          <a:prstGeom prst="rect">
            <a:avLst/>
          </a:prstGeom>
        </p:spPr>
        <p:txBody>
          <a:bodyPr wrap="square">
            <a:spAutoFit/>
          </a:bodyPr>
          <a:lstStyle/>
          <a:p>
            <a:pPr algn="r"/>
            <a:r>
              <a:rPr lang="en-AU" sz="600" err="1"/>
              <a:t>www.flickr.com</a:t>
            </a:r>
            <a:r>
              <a:rPr lang="en-AU" sz="600"/>
              <a:t>/photos/</a:t>
            </a:r>
            <a:r>
              <a:rPr lang="en-AU" sz="600" err="1"/>
              <a:t>adipl</a:t>
            </a:r>
            <a:r>
              <a:rPr lang="en-AU" sz="600"/>
              <a:t>/2791889768/</a:t>
            </a:r>
          </a:p>
        </p:txBody>
      </p:sp>
      <p:sp>
        <p:nvSpPr>
          <p:cNvPr id="23" name="TextBox 22">
            <a:extLst>
              <a:ext uri="{FF2B5EF4-FFF2-40B4-BE49-F238E27FC236}">
                <a16:creationId xmlns:a16="http://schemas.microsoft.com/office/drawing/2014/main" id="{E3C5A151-09A3-4868-A2F2-113173BBB8F7}"/>
              </a:ext>
            </a:extLst>
          </p:cNvPr>
          <p:cNvSpPr txBox="1"/>
          <p:nvPr/>
        </p:nvSpPr>
        <p:spPr>
          <a:xfrm>
            <a:off x="6863252" y="4738788"/>
            <a:ext cx="2118736" cy="338554"/>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1600" b="1">
                <a:solidFill>
                  <a:schemeClr val="bg1"/>
                </a:solidFill>
              </a:rPr>
              <a:t>Continuous</a:t>
            </a:r>
          </a:p>
        </p:txBody>
      </p:sp>
      <p:sp>
        <p:nvSpPr>
          <p:cNvPr id="32" name="TextBox 31">
            <a:extLst>
              <a:ext uri="{FF2B5EF4-FFF2-40B4-BE49-F238E27FC236}">
                <a16:creationId xmlns:a16="http://schemas.microsoft.com/office/drawing/2014/main" id="{F530C0DC-7518-42C2-BA9F-14DE354BDC98}"/>
              </a:ext>
            </a:extLst>
          </p:cNvPr>
          <p:cNvSpPr txBox="1"/>
          <p:nvPr/>
        </p:nvSpPr>
        <p:spPr>
          <a:xfrm>
            <a:off x="6853756" y="2973978"/>
            <a:ext cx="2110048" cy="338554"/>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1600" b="1">
                <a:solidFill>
                  <a:schemeClr val="bg1"/>
                </a:solidFill>
              </a:rPr>
              <a:t>Serial</a:t>
            </a:r>
          </a:p>
        </p:txBody>
      </p:sp>
      <p:sp>
        <p:nvSpPr>
          <p:cNvPr id="33" name="TextBox 32">
            <a:extLst>
              <a:ext uri="{FF2B5EF4-FFF2-40B4-BE49-F238E27FC236}">
                <a16:creationId xmlns:a16="http://schemas.microsoft.com/office/drawing/2014/main" id="{73281880-D586-4BB8-96DC-6DE2ECFB6F92}"/>
              </a:ext>
            </a:extLst>
          </p:cNvPr>
          <p:cNvSpPr txBox="1"/>
          <p:nvPr/>
        </p:nvSpPr>
        <p:spPr>
          <a:xfrm>
            <a:off x="6822311" y="1265203"/>
            <a:ext cx="2174762" cy="338554"/>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AU" sz="1600" b="1">
                <a:solidFill>
                  <a:schemeClr val="bg1"/>
                </a:solidFill>
              </a:rPr>
              <a:t>Discrete</a:t>
            </a:r>
          </a:p>
        </p:txBody>
      </p:sp>
      <p:sp>
        <p:nvSpPr>
          <p:cNvPr id="34" name="Rectangle 33">
            <a:extLst>
              <a:ext uri="{FF2B5EF4-FFF2-40B4-BE49-F238E27FC236}">
                <a16:creationId xmlns:a16="http://schemas.microsoft.com/office/drawing/2014/main" id="{9FED169E-113D-4A09-B0D0-59FD921AC353}"/>
              </a:ext>
            </a:extLst>
          </p:cNvPr>
          <p:cNvSpPr/>
          <p:nvPr/>
        </p:nvSpPr>
        <p:spPr>
          <a:xfrm>
            <a:off x="6917931" y="6169964"/>
            <a:ext cx="2147239" cy="184666"/>
          </a:xfrm>
          <a:prstGeom prst="rect">
            <a:avLst/>
          </a:prstGeom>
        </p:spPr>
        <p:txBody>
          <a:bodyPr wrap="square">
            <a:spAutoFit/>
          </a:bodyPr>
          <a:lstStyle/>
          <a:p>
            <a:pPr algn="r"/>
            <a:r>
              <a:rPr lang="en-AU" sz="600" err="1"/>
              <a:t>www.flickr.com</a:t>
            </a:r>
            <a:r>
              <a:rPr lang="en-AU" sz="600"/>
              <a:t>/photos/</a:t>
            </a:r>
            <a:r>
              <a:rPr lang="en-AU" sz="600" err="1"/>
              <a:t>jimmyharris</a:t>
            </a:r>
            <a:r>
              <a:rPr lang="en-AU" sz="600"/>
              <a:t>/116157552/</a:t>
            </a:r>
          </a:p>
        </p:txBody>
      </p:sp>
      <p:pic>
        <p:nvPicPr>
          <p:cNvPr id="19" name="Picture 2" descr="C:\Program Files\Microsoft Office\MEDIA\CAGCAT10\j0185604.wmf">
            <a:hlinkClick r:id="rId6" action="ppaction://hlinksldjump"/>
            <a:extLst>
              <a:ext uri="{FF2B5EF4-FFF2-40B4-BE49-F238E27FC236}">
                <a16:creationId xmlns:a16="http://schemas.microsoft.com/office/drawing/2014/main" id="{312BDC53-C243-4BFE-B818-ED8F66023711}"/>
              </a:ext>
            </a:extLst>
          </p:cNvPr>
          <p:cNvPicPr>
            <a:picLocks noChangeAspect="1" noChangeArrowheads="1"/>
          </p:cNvPicPr>
          <p:nvPr/>
        </p:nvPicPr>
        <p:blipFill>
          <a:blip r:embed="rId7" cstate="print"/>
          <a:srcRect/>
          <a:stretch>
            <a:fillRect/>
          </a:stretch>
        </p:blipFill>
        <p:spPr bwMode="auto">
          <a:xfrm>
            <a:off x="152400" y="6189387"/>
            <a:ext cx="457501" cy="457955"/>
          </a:xfrm>
          <a:prstGeom prst="rect">
            <a:avLst/>
          </a:prstGeom>
          <a:noFill/>
        </p:spPr>
      </p:pic>
      <p:sp>
        <p:nvSpPr>
          <p:cNvPr id="20" name="TextBox 19">
            <a:hlinkClick r:id="rId6" action="ppaction://hlinksldjump"/>
            <a:extLst>
              <a:ext uri="{FF2B5EF4-FFF2-40B4-BE49-F238E27FC236}">
                <a16:creationId xmlns:a16="http://schemas.microsoft.com/office/drawing/2014/main" id="{ADDB3EC3-8D5A-4B05-AB23-DFE22DE40747}"/>
              </a:ext>
            </a:extLst>
          </p:cNvPr>
          <p:cNvSpPr txBox="1"/>
          <p:nvPr/>
        </p:nvSpPr>
        <p:spPr>
          <a:xfrm>
            <a:off x="0" y="6571142"/>
            <a:ext cx="838200" cy="215444"/>
          </a:xfrm>
          <a:prstGeom prst="rect">
            <a:avLst/>
          </a:prstGeom>
          <a:noFill/>
        </p:spPr>
        <p:txBody>
          <a:bodyPr wrap="square" rtlCol="0">
            <a:spAutoFit/>
          </a:bodyPr>
          <a:lstStyle/>
          <a:p>
            <a:pPr algn="ctr"/>
            <a:r>
              <a:rPr lang="en-AU" sz="800"/>
              <a:t>Home</a:t>
            </a:r>
            <a:endParaRPr lang="en-US" sz="800"/>
          </a:p>
        </p:txBody>
      </p:sp>
    </p:spTree>
    <p:extLst>
      <p:ext uri="{BB962C8B-B14F-4D97-AF65-F5344CB8AC3E}">
        <p14:creationId xmlns:p14="http://schemas.microsoft.com/office/powerpoint/2010/main" val="18525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23" grpId="0" animBg="1"/>
      <p:bldP spid="32" grpId="0" animBg="1"/>
      <p:bldP spid="33" grpId="0" animBg="1"/>
      <p:bldP spid="3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90</a:t>
            </a:fld>
            <a:endParaRPr lang="en-US"/>
          </a:p>
        </p:txBody>
      </p:sp>
      <p:sp>
        <p:nvSpPr>
          <p:cNvPr id="3" name="TextBox 2"/>
          <p:cNvSpPr txBox="1"/>
          <p:nvPr/>
        </p:nvSpPr>
        <p:spPr>
          <a:xfrm>
            <a:off x="401916" y="1067177"/>
            <a:ext cx="8340167" cy="3724096"/>
          </a:xfrm>
          <a:prstGeom prst="rect">
            <a:avLst/>
          </a:prstGeom>
          <a:solidFill>
            <a:schemeClr val="bg1"/>
          </a:solidFill>
          <a:ln>
            <a:solidFill>
              <a:srgbClr val="FF0000"/>
            </a:solidFill>
          </a:ln>
        </p:spPr>
        <p:txBody>
          <a:bodyPr wrap="square" rtlCol="0">
            <a:spAutoFit/>
          </a:bodyPr>
          <a:lstStyle/>
          <a:p>
            <a:r>
              <a:rPr lang="en-AU" b="1" dirty="0">
                <a:solidFill>
                  <a:srgbClr val="FF0000"/>
                </a:solidFill>
              </a:rPr>
              <a:t>6.   </a:t>
            </a:r>
            <a:r>
              <a:rPr lang="en-AU" b="1" u="sng" dirty="0">
                <a:solidFill>
                  <a:srgbClr val="FF0000"/>
                </a:solidFill>
              </a:rPr>
              <a:t>Type of activity</a:t>
            </a:r>
          </a:p>
          <a:p>
            <a:endParaRPr lang="en-AU" sz="1000" b="1" u="sng" dirty="0"/>
          </a:p>
          <a:p>
            <a:pPr marL="285750" indent="-285750">
              <a:buFont typeface="Arial" panose="020B0604020202020204" pitchFamily="34" charset="0"/>
              <a:buChar char="•"/>
            </a:pPr>
            <a:r>
              <a:rPr lang="en-AU" dirty="0"/>
              <a:t>The type of training activities implemented by coaches must take into account a number of factors. These include, but are not limited to the following;</a:t>
            </a:r>
          </a:p>
          <a:p>
            <a:pPr marL="742950" lvl="1" indent="-285750">
              <a:buFont typeface="Cambria Math" panose="02040503050406030204" pitchFamily="18" charset="0"/>
              <a:buChar char="⎯"/>
            </a:pPr>
            <a:r>
              <a:rPr lang="en-AU" dirty="0"/>
              <a:t>Age</a:t>
            </a:r>
          </a:p>
          <a:p>
            <a:pPr marL="742950" lvl="1" indent="-285750">
              <a:buFont typeface="Cambria Math" panose="02040503050406030204" pitchFamily="18" charset="0"/>
              <a:buChar char="⎯"/>
            </a:pPr>
            <a:r>
              <a:rPr lang="en-AU" dirty="0"/>
              <a:t>Skill level</a:t>
            </a:r>
          </a:p>
          <a:p>
            <a:pPr marL="742950" lvl="1" indent="-285750">
              <a:buFont typeface="Cambria Math" panose="02040503050406030204" pitchFamily="18" charset="0"/>
              <a:buChar char="⎯"/>
            </a:pPr>
            <a:r>
              <a:rPr lang="en-AU" dirty="0"/>
              <a:t>Fitness</a:t>
            </a:r>
          </a:p>
          <a:p>
            <a:pPr marL="742950" lvl="1" indent="-285750">
              <a:buFont typeface="Cambria Math" panose="02040503050406030204" pitchFamily="18" charset="0"/>
              <a:buChar char="⎯"/>
            </a:pPr>
            <a:r>
              <a:rPr lang="en-AU" dirty="0"/>
              <a:t>Injury </a:t>
            </a:r>
          </a:p>
          <a:p>
            <a:pPr marL="742950" lvl="1" indent="-285750">
              <a:buFont typeface="Cambria Math" panose="02040503050406030204" pitchFamily="18" charset="0"/>
              <a:buChar char="⎯"/>
            </a:pPr>
            <a:r>
              <a:rPr lang="en-AU" dirty="0"/>
              <a:t>Level of competition</a:t>
            </a:r>
          </a:p>
          <a:p>
            <a:pPr marL="742950" lvl="1" indent="-285750">
              <a:buFont typeface="Cambria Math" panose="02040503050406030204" pitchFamily="18" charset="0"/>
              <a:buChar char="⎯"/>
            </a:pPr>
            <a:r>
              <a:rPr lang="en-AU" dirty="0"/>
              <a:t>Motivation, concentration, arousal level of performer</a:t>
            </a:r>
          </a:p>
          <a:p>
            <a:pPr marL="742950" lvl="1" indent="-285750">
              <a:buFont typeface="Arial" panose="020B0604020202020204" pitchFamily="34" charset="0"/>
              <a:buChar char="•"/>
            </a:pPr>
            <a:endParaRPr lang="en-AU" sz="1000" dirty="0"/>
          </a:p>
          <a:p>
            <a:pPr marL="285750" indent="-285750">
              <a:buFont typeface="Arial" panose="020B0604020202020204" pitchFamily="34" charset="0"/>
              <a:buChar char="•"/>
            </a:pPr>
            <a:r>
              <a:rPr lang="en-AU" dirty="0"/>
              <a:t>Given most of these factors will vary depending on the stage of the season, it is important coaches modify the types of training activities to suit the needs of their players.   </a:t>
            </a:r>
          </a:p>
        </p:txBody>
      </p:sp>
      <p:sp>
        <p:nvSpPr>
          <p:cNvPr id="11" name="Footer Placeholder 3">
            <a:extLst>
              <a:ext uri="{FF2B5EF4-FFF2-40B4-BE49-F238E27FC236}">
                <a16:creationId xmlns:a16="http://schemas.microsoft.com/office/drawing/2014/main" id="{FC1F4856-8DC8-AB46-8C63-514DD72B71D5}"/>
              </a:ext>
            </a:extLst>
          </p:cNvPr>
          <p:cNvSpPr>
            <a:spLocks noGrp="1"/>
          </p:cNvSpPr>
          <p:nvPr>
            <p:ph type="ftr" sz="quarter" idx="11"/>
          </p:nvPr>
        </p:nvSpPr>
        <p:spPr>
          <a:xfrm>
            <a:off x="3124200" y="6356350"/>
            <a:ext cx="2895600" cy="365125"/>
          </a:xfrm>
        </p:spPr>
        <p:txBody>
          <a:bodyPr/>
          <a:lstStyle/>
          <a:p>
            <a:r>
              <a:rPr lang="en-US"/>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C9060AC1-F3A0-AB48-BBDF-ED8463EF9A43}"/>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A019686D-4C4F-6A4B-9D2A-377243E4C6AF}"/>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80E128D7-3D30-1444-A65F-47A9BEB61D24}"/>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spTree>
    <p:extLst>
      <p:ext uri="{BB962C8B-B14F-4D97-AF65-F5344CB8AC3E}">
        <p14:creationId xmlns:p14="http://schemas.microsoft.com/office/powerpoint/2010/main" val="2132064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91</a:t>
            </a:fld>
            <a:endParaRPr lang="en-US"/>
          </a:p>
        </p:txBody>
      </p:sp>
      <p:sp>
        <p:nvSpPr>
          <p:cNvPr id="3" name="TextBox 2"/>
          <p:cNvSpPr txBox="1"/>
          <p:nvPr/>
        </p:nvSpPr>
        <p:spPr>
          <a:xfrm>
            <a:off x="401916" y="1067177"/>
            <a:ext cx="8340167" cy="1631216"/>
          </a:xfrm>
          <a:prstGeom prst="rect">
            <a:avLst/>
          </a:prstGeom>
          <a:solidFill>
            <a:schemeClr val="bg1"/>
          </a:solidFill>
          <a:ln>
            <a:solidFill>
              <a:srgbClr val="FF0000"/>
            </a:solidFill>
          </a:ln>
        </p:spPr>
        <p:txBody>
          <a:bodyPr wrap="square" rtlCol="0">
            <a:spAutoFit/>
          </a:bodyPr>
          <a:lstStyle/>
          <a:p>
            <a:r>
              <a:rPr lang="en-AU" b="1" dirty="0">
                <a:solidFill>
                  <a:srgbClr val="FF0000"/>
                </a:solidFill>
              </a:rPr>
              <a:t>6.   </a:t>
            </a:r>
            <a:r>
              <a:rPr lang="en-AU" b="1" u="sng" dirty="0">
                <a:solidFill>
                  <a:srgbClr val="FF0000"/>
                </a:solidFill>
              </a:rPr>
              <a:t>Type of activity (cont.)</a:t>
            </a:r>
          </a:p>
          <a:p>
            <a:endParaRPr lang="en-AU" sz="1000" b="1" u="sng" dirty="0"/>
          </a:p>
          <a:p>
            <a:pPr marL="285750" indent="-285750">
              <a:buFont typeface="Arial" panose="020B0604020202020204" pitchFamily="34" charset="0"/>
              <a:buChar char="•"/>
            </a:pPr>
            <a:r>
              <a:rPr lang="en-AU" dirty="0"/>
              <a:t>Through the effective implementation of the training principle ‘specificity’, coaches can ensure they are preparing their athletes to meet the demands of their sport. </a:t>
            </a:r>
          </a:p>
          <a:p>
            <a:pPr marL="742950" lvl="1" indent="-285750">
              <a:buFont typeface="Cambria Math" panose="02040503050406030204" pitchFamily="18" charset="0"/>
              <a:buChar char="⎯"/>
            </a:pPr>
            <a:r>
              <a:rPr lang="en-AU" dirty="0"/>
              <a:t>Technological advancements such as the use of GPS devices and heart rate monitors have ensured coaches can more easily replicate match intensities.</a:t>
            </a:r>
          </a:p>
        </p:txBody>
      </p:sp>
      <p:sp>
        <p:nvSpPr>
          <p:cNvPr id="11" name="Footer Placeholder 3">
            <a:extLst>
              <a:ext uri="{FF2B5EF4-FFF2-40B4-BE49-F238E27FC236}">
                <a16:creationId xmlns:a16="http://schemas.microsoft.com/office/drawing/2014/main" id="{FC1F4856-8DC8-AB46-8C63-514DD72B71D5}"/>
              </a:ext>
            </a:extLst>
          </p:cNvPr>
          <p:cNvSpPr>
            <a:spLocks noGrp="1"/>
          </p:cNvSpPr>
          <p:nvPr>
            <p:ph type="ftr" sz="quarter" idx="11"/>
          </p:nvPr>
        </p:nvSpPr>
        <p:spPr>
          <a:xfrm>
            <a:off x="3124199" y="6523402"/>
            <a:ext cx="2895600" cy="365125"/>
          </a:xfrm>
        </p:spPr>
        <p:txBody>
          <a:bodyPr/>
          <a:lstStyle/>
          <a:p>
            <a:r>
              <a:rPr lang="en-US"/>
              <a:t>©PE STUDIES RESOURCES</a:t>
            </a:r>
          </a:p>
        </p:txBody>
      </p:sp>
      <p:pic>
        <p:nvPicPr>
          <p:cNvPr id="12" name="Picture 2" descr="C:\Program Files\Microsoft Office\MEDIA\CAGCAT10\j0185604.wmf">
            <a:hlinkClick r:id="rId2" action="ppaction://hlinksldjump"/>
            <a:extLst>
              <a:ext uri="{FF2B5EF4-FFF2-40B4-BE49-F238E27FC236}">
                <a16:creationId xmlns:a16="http://schemas.microsoft.com/office/drawing/2014/main" id="{C9060AC1-F3A0-AB48-BBDF-ED8463EF9A43}"/>
              </a:ext>
            </a:extLst>
          </p:cNvPr>
          <p:cNvPicPr>
            <a:picLocks noChangeAspect="1" noChangeArrowheads="1"/>
          </p:cNvPicPr>
          <p:nvPr/>
        </p:nvPicPr>
        <p:blipFill>
          <a:blip r:embed="rId3" cstate="print"/>
          <a:srcRect/>
          <a:stretch>
            <a:fillRect/>
          </a:stretch>
        </p:blipFill>
        <p:spPr bwMode="auto">
          <a:xfrm>
            <a:off x="152400" y="6189387"/>
            <a:ext cx="457501" cy="457955"/>
          </a:xfrm>
          <a:prstGeom prst="rect">
            <a:avLst/>
          </a:prstGeom>
          <a:noFill/>
        </p:spPr>
      </p:pic>
      <p:sp>
        <p:nvSpPr>
          <p:cNvPr id="13" name="TextBox 12">
            <a:hlinkClick r:id="rId2" action="ppaction://hlinksldjump"/>
            <a:extLst>
              <a:ext uri="{FF2B5EF4-FFF2-40B4-BE49-F238E27FC236}">
                <a16:creationId xmlns:a16="http://schemas.microsoft.com/office/drawing/2014/main" id="{A019686D-4C4F-6A4B-9D2A-377243E4C6AF}"/>
              </a:ext>
            </a:extLst>
          </p:cNvPr>
          <p:cNvSpPr txBox="1"/>
          <p:nvPr/>
        </p:nvSpPr>
        <p:spPr>
          <a:xfrm>
            <a:off x="0" y="6571142"/>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prstClr val="black"/>
                </a:solidFill>
                <a:effectLst/>
                <a:uLnTx/>
                <a:uFillTx/>
                <a:latin typeface="Calibri"/>
                <a:ea typeface="+mn-ea"/>
                <a:cs typeface="+mn-cs"/>
              </a:rPr>
              <a:t>Home</a:t>
            </a:r>
            <a:endParaRPr kumimoji="0" lang="en-US" sz="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80E128D7-3D30-1444-A65F-47A9BEB61D24}"/>
              </a:ext>
            </a:extLst>
          </p:cNvPr>
          <p:cNvSpPr txBox="1"/>
          <p:nvPr/>
        </p:nvSpPr>
        <p:spPr>
          <a:xfrm>
            <a:off x="1" y="1"/>
            <a:ext cx="9144000" cy="461665"/>
          </a:xfrm>
          <a:prstGeom prst="rect">
            <a:avLst/>
          </a:prstGeom>
          <a:solidFill>
            <a:srgbClr val="FF0000"/>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FACTORS AFFECTING SKILL ACQUISITION</a:t>
            </a:r>
            <a:endParaRPr lang="en-GB" sz="2400" b="1" cap="all" dirty="0">
              <a:solidFill>
                <a:prstClr val="white"/>
              </a:solidFill>
            </a:endParaRPr>
          </a:p>
        </p:txBody>
      </p:sp>
      <p:pic>
        <p:nvPicPr>
          <p:cNvPr id="5122" name="Picture 2" descr="Image result for heart rate monitors">
            <a:extLst>
              <a:ext uri="{FF2B5EF4-FFF2-40B4-BE49-F238E27FC236}">
                <a16:creationId xmlns:a16="http://schemas.microsoft.com/office/drawing/2014/main" id="{977EF1B3-51B0-014B-B1F0-33769DB40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553" y="2910937"/>
            <a:ext cx="5172892" cy="34454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6EC4EA-E1B5-7040-AA54-3A59A1C6307F}"/>
              </a:ext>
            </a:extLst>
          </p:cNvPr>
          <p:cNvSpPr/>
          <p:nvPr/>
        </p:nvSpPr>
        <p:spPr>
          <a:xfrm>
            <a:off x="5325292" y="6353451"/>
            <a:ext cx="2164080" cy="184666"/>
          </a:xfrm>
          <a:prstGeom prst="rect">
            <a:avLst/>
          </a:prstGeom>
        </p:spPr>
        <p:txBody>
          <a:bodyPr wrap="square">
            <a:spAutoFit/>
          </a:bodyPr>
          <a:lstStyle/>
          <a:p>
            <a:r>
              <a:rPr lang="en-US" sz="600" dirty="0"/>
              <a:t>https://</a:t>
            </a:r>
            <a:r>
              <a:rPr lang="en-US" sz="600" dirty="0" err="1"/>
              <a:t>www.verywellfit.com</a:t>
            </a:r>
            <a:r>
              <a:rPr lang="en-US" sz="600" dirty="0"/>
              <a:t>/heart-rate-monitor-3436583</a:t>
            </a:r>
          </a:p>
        </p:txBody>
      </p:sp>
    </p:spTree>
    <p:extLst>
      <p:ext uri="{BB962C8B-B14F-4D97-AF65-F5344CB8AC3E}">
        <p14:creationId xmlns:p14="http://schemas.microsoft.com/office/powerpoint/2010/main" val="26085874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2997" y="794808"/>
            <a:ext cx="8329546" cy="5398211"/>
          </a:xfrm>
          <a:solidFill>
            <a:schemeClr val="bg1"/>
          </a:solidFill>
          <a:ln>
            <a:solidFill>
              <a:schemeClr val="tx1"/>
            </a:solidFill>
          </a:ln>
        </p:spPr>
        <p:txBody>
          <a:bodyPr vert="horz" lIns="91440" tIns="45720" rIns="91440" bIns="45720" rtlCol="0" anchor="t">
            <a:noAutofit/>
          </a:bodyPr>
          <a:lstStyle/>
          <a:p>
            <a:r>
              <a:rPr lang="en-US" sz="1600" dirty="0">
                <a:cs typeface="Calibri"/>
              </a:rPr>
              <a:t>Knapp, B.(1976). Skill In Sport: The Attainment of Proficiency.  London, UK: Routledge and Kegan Paul Ltd. </a:t>
            </a:r>
            <a:endParaRPr lang="en-GB" sz="1600" dirty="0">
              <a:cs typeface="Calibri"/>
            </a:endParaRPr>
          </a:p>
          <a:p>
            <a:r>
              <a:rPr lang="en-GB" sz="1600" dirty="0" err="1">
                <a:cs typeface="Calibri"/>
              </a:rPr>
              <a:t>Malpeli</a:t>
            </a:r>
            <a:r>
              <a:rPr lang="en-GB" sz="1600" dirty="0">
                <a:cs typeface="Calibri"/>
              </a:rPr>
              <a:t>, </a:t>
            </a:r>
            <a:r>
              <a:rPr lang="en-GB" sz="1600" dirty="0" err="1">
                <a:cs typeface="Calibri"/>
              </a:rPr>
              <a:t>Seery</a:t>
            </a:r>
            <a:r>
              <a:rPr lang="en-GB" sz="1600" dirty="0">
                <a:cs typeface="Calibri"/>
              </a:rPr>
              <a:t>, Whittle, Corrie, Telford (2017). Nelson Physical Education VCE Units 3 and 4. 6th Edition. Cengage Learning Australia Pty Ltd.</a:t>
            </a:r>
            <a:endParaRPr lang="en-US" sz="1600" dirty="0"/>
          </a:p>
          <a:p>
            <a:r>
              <a:rPr lang="en-US" sz="1600" dirty="0">
                <a:cs typeface="Calibri"/>
              </a:rPr>
              <a:t>McArdle, W., </a:t>
            </a:r>
            <a:r>
              <a:rPr lang="en-US" sz="1600" dirty="0" err="1">
                <a:cs typeface="Calibri"/>
              </a:rPr>
              <a:t>Katch</a:t>
            </a:r>
            <a:r>
              <a:rPr lang="en-US" sz="1600" dirty="0">
                <a:cs typeface="Calibri"/>
              </a:rPr>
              <a:t>, F., </a:t>
            </a:r>
            <a:r>
              <a:rPr lang="en-US" sz="1600" dirty="0" err="1">
                <a:cs typeface="Calibri"/>
              </a:rPr>
              <a:t>Katch</a:t>
            </a:r>
            <a:r>
              <a:rPr lang="en-US" sz="1600" dirty="0">
                <a:cs typeface="Calibri"/>
              </a:rPr>
              <a:t>, V. (2001). Exercise Physiology (5th ed.). Energy, Nutrition and Human Performance. Baltimore, Maryland: Lippincott  Williams &amp; Wilkins.</a:t>
            </a:r>
            <a:endParaRPr lang="en-GB" sz="1600" dirty="0">
              <a:cs typeface="Calibri"/>
            </a:endParaRPr>
          </a:p>
          <a:p>
            <a:r>
              <a:rPr lang="en-GB" sz="1600" dirty="0">
                <a:cs typeface="Calibri"/>
              </a:rPr>
              <a:t>O’Keeffe, Nelson, Walsh, Quinlan, Cleary, Guthrie, Millar (2017). Live It Up 2 VCE Physical Education Units 3 &amp; 4. 4th Edition. Jacaranda</a:t>
            </a:r>
            <a:r>
              <a:rPr lang="en-GB" sz="1600" dirty="0">
                <a:ea typeface="+mn-lt"/>
                <a:cs typeface="+mn-lt"/>
              </a:rPr>
              <a:t>.</a:t>
            </a:r>
            <a:endParaRPr lang="en-US" sz="1600" dirty="0">
              <a:ea typeface="+mn-lt"/>
              <a:cs typeface="+mn-lt"/>
            </a:endParaRPr>
          </a:p>
          <a:p>
            <a:r>
              <a:rPr lang="en-US" sz="1600" dirty="0">
                <a:cs typeface="Calibri"/>
              </a:rPr>
              <a:t>Schmidt, R., </a:t>
            </a:r>
            <a:r>
              <a:rPr lang="en-US" sz="1600" dirty="0" err="1">
                <a:cs typeface="Calibri"/>
              </a:rPr>
              <a:t>Wrisberg</a:t>
            </a:r>
            <a:r>
              <a:rPr lang="en-US" sz="1600" dirty="0">
                <a:cs typeface="Calibri"/>
              </a:rPr>
              <a:t>, C. (2004). Motor Learning and Performance (3rd ed.). Champaign, USA: Human Kinetics. </a:t>
            </a:r>
            <a:endParaRPr lang="en-GB" sz="1600" dirty="0">
              <a:cs typeface="Calibri"/>
            </a:endParaRPr>
          </a:p>
          <a:p>
            <a:r>
              <a:rPr lang="en-AU" sz="1600" dirty="0"/>
              <a:t>School Curriculum and Standards Authority. Physical Education Studies ATAR Year 11 Syllabus, 2016.</a:t>
            </a:r>
          </a:p>
          <a:p>
            <a:r>
              <a:rPr lang="en-AU" sz="1600" dirty="0">
                <a:cs typeface="Calibri"/>
              </a:rPr>
              <a:t>Smyth, D., Brown, H., Judge, W., McCallum, C., Pritchard, R. (2006). Live it up 2 (2nd ed.). Milton, QLD: John Wiley &amp; Sons Australia, Ltd.</a:t>
            </a:r>
          </a:p>
          <a:p>
            <a:r>
              <a:rPr lang="en-AU" sz="1600" dirty="0" err="1">
                <a:cs typeface="Calibri"/>
              </a:rPr>
              <a:t>Whipp</a:t>
            </a:r>
            <a:r>
              <a:rPr lang="en-AU" sz="1600" dirty="0">
                <a:cs typeface="Calibri"/>
              </a:rPr>
              <a:t>, P., Elliot, B., </a:t>
            </a:r>
            <a:r>
              <a:rPr lang="en-AU" sz="1600" dirty="0" err="1">
                <a:cs typeface="Calibri"/>
              </a:rPr>
              <a:t>Guelfi</a:t>
            </a:r>
            <a:r>
              <a:rPr lang="en-AU" sz="1600" dirty="0">
                <a:cs typeface="Calibri"/>
              </a:rPr>
              <a:t>, K., Dimmock, J., Lay, B., Landers, G., Alderson, J. (2010). 2A-2B Physical Education Studies: A Textbook for Teachers and Students. Crawley, WA: UWA Publishing. </a:t>
            </a:r>
          </a:p>
          <a:p>
            <a:r>
              <a:rPr lang="en-AU" sz="1600" dirty="0">
                <a:cs typeface="Calibri"/>
              </a:rPr>
              <a:t>Whipp, P., Elliot, B., Guelfi, K., Dimmock, J., Lay, B., Landers, G., Alderson, J., </a:t>
            </a:r>
            <a:r>
              <a:rPr lang="en-AU" sz="1600" dirty="0" err="1">
                <a:cs typeface="Calibri"/>
              </a:rPr>
              <a:t>Haendel</a:t>
            </a:r>
            <a:r>
              <a:rPr lang="en-AU" sz="1600" dirty="0">
                <a:cs typeface="Calibri"/>
              </a:rPr>
              <a:t>, B., Peeling, P., Leslie, M. (2016). ATAR Units 1 and 2 Physical Education Studies: A Textbook for Students. Crawley, WA: UWA Publishing. </a:t>
            </a:r>
            <a:endParaRPr lang="en-AU" sz="1600" dirty="0"/>
          </a:p>
        </p:txBody>
      </p:sp>
      <p:sp>
        <p:nvSpPr>
          <p:cNvPr id="4" name="Slide Number Placeholder 3"/>
          <p:cNvSpPr>
            <a:spLocks noGrp="1"/>
          </p:cNvSpPr>
          <p:nvPr>
            <p:ph type="sldNum" sz="quarter" idx="12"/>
          </p:nvPr>
        </p:nvSpPr>
        <p:spPr/>
        <p:txBody>
          <a:bodyPr/>
          <a:lstStyle/>
          <a:p>
            <a:fld id="{9B5CFCF4-B172-4E71-8694-052B86E59B98}" type="slidenum">
              <a:rPr lang="en-US" smtClean="0"/>
              <a:pPr/>
              <a:t>92</a:t>
            </a:fld>
            <a:endParaRPr lang="en-US"/>
          </a:p>
        </p:txBody>
      </p:sp>
      <p:sp>
        <p:nvSpPr>
          <p:cNvPr id="5" name="Footer Placeholder 4"/>
          <p:cNvSpPr>
            <a:spLocks noGrp="1"/>
          </p:cNvSpPr>
          <p:nvPr>
            <p:ph type="ftr" sz="quarter" idx="11"/>
          </p:nvPr>
        </p:nvSpPr>
        <p:spPr/>
        <p:txBody>
          <a:bodyPr/>
          <a:lstStyle/>
          <a:p>
            <a:r>
              <a:rPr lang="en-US"/>
              <a:t>©PE STUDIES RESOURCES</a:t>
            </a:r>
          </a:p>
        </p:txBody>
      </p:sp>
      <p:pic>
        <p:nvPicPr>
          <p:cNvPr id="6" name="Picture 2" descr="C:\Program Files\Microsoft Office\MEDIA\CAGCAT10\j0185604.wmf">
            <a:hlinkClick r:id="rId2" action="ppaction://hlinksldjump"/>
          </p:cNvPr>
          <p:cNvPicPr>
            <a:picLocks noChangeAspect="1" noChangeArrowheads="1"/>
          </p:cNvPicPr>
          <p:nvPr/>
        </p:nvPicPr>
        <p:blipFill>
          <a:blip r:embed="rId3" cstate="print"/>
          <a:srcRect/>
          <a:stretch>
            <a:fillRect/>
          </a:stretch>
        </p:blipFill>
        <p:spPr bwMode="auto">
          <a:xfrm>
            <a:off x="35496" y="6332263"/>
            <a:ext cx="457501" cy="457955"/>
          </a:xfrm>
          <a:prstGeom prst="rect">
            <a:avLst/>
          </a:prstGeom>
          <a:noFill/>
        </p:spPr>
      </p:pic>
      <p:sp>
        <p:nvSpPr>
          <p:cNvPr id="7" name="TextBox 6">
            <a:hlinkClick r:id="rId2" action="ppaction://hlinksldjump"/>
          </p:cNvPr>
          <p:cNvSpPr txBox="1"/>
          <p:nvPr/>
        </p:nvSpPr>
        <p:spPr>
          <a:xfrm>
            <a:off x="-71470" y="6714018"/>
            <a:ext cx="838200" cy="215444"/>
          </a:xfrm>
          <a:prstGeom prst="rect">
            <a:avLst/>
          </a:prstGeom>
          <a:noFill/>
        </p:spPr>
        <p:txBody>
          <a:bodyPr wrap="square" rtlCol="0">
            <a:spAutoFit/>
          </a:bodyPr>
          <a:lstStyle/>
          <a:p>
            <a:pPr algn="ctr"/>
            <a:r>
              <a:rPr lang="en-AU" sz="800"/>
              <a:t>Home</a:t>
            </a:r>
            <a:endParaRPr lang="en-US" sz="800"/>
          </a:p>
        </p:txBody>
      </p:sp>
      <p:sp>
        <p:nvSpPr>
          <p:cNvPr id="10" name="TextBox 9">
            <a:extLst>
              <a:ext uri="{FF2B5EF4-FFF2-40B4-BE49-F238E27FC236}">
                <a16:creationId xmlns:a16="http://schemas.microsoft.com/office/drawing/2014/main" id="{4CEB10FA-D387-2841-8047-518C2BD40FF1}"/>
              </a:ext>
            </a:extLst>
          </p:cNvPr>
          <p:cNvSpPr txBox="1"/>
          <p:nvPr/>
        </p:nvSpPr>
        <p:spPr>
          <a:xfrm>
            <a:off x="1" y="1"/>
            <a:ext cx="9144000" cy="461665"/>
          </a:xfrm>
          <a:prstGeom prst="rect">
            <a:avLst/>
          </a:prstGeom>
          <a:solidFill>
            <a:schemeClr val="tx1"/>
          </a:solidFill>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AU" sz="2400" b="1" dirty="0"/>
              <a:t>REFERENCES</a:t>
            </a:r>
            <a:endParaRPr lang="en-GB" sz="2400" b="1" cap="all" dirty="0">
              <a:solidFill>
                <a:prstClr val="white"/>
              </a:solidFill>
            </a:endParaRPr>
          </a:p>
        </p:txBody>
      </p:sp>
    </p:spTree>
    <p:extLst>
      <p:ext uri="{BB962C8B-B14F-4D97-AF65-F5344CB8AC3E}">
        <p14:creationId xmlns:p14="http://schemas.microsoft.com/office/powerpoint/2010/main" val="3810865555"/>
      </p:ext>
    </p:extLst>
  </p:cSld>
  <p:clrMapOvr>
    <a:masterClrMapping/>
  </p:clrMapOvr>
</p:sld>
</file>

<file path=ppt/theme/theme1.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84F782B44B804491BD47134566B440" ma:contentTypeVersion="9" ma:contentTypeDescription="Create a new document." ma:contentTypeScope="" ma:versionID="cbb2b87b2825260174a3b5acc63b7c5b">
  <xsd:schema xmlns:xsd="http://www.w3.org/2001/XMLSchema" xmlns:xs="http://www.w3.org/2001/XMLSchema" xmlns:p="http://schemas.microsoft.com/office/2006/metadata/properties" xmlns:ns2="f22e39c8-d767-44e9-a8e1-1b226830e9b5" xmlns:ns3="8ac6b644-eb58-4e98-af7c-2261abef3e5f" targetNamespace="http://schemas.microsoft.com/office/2006/metadata/properties" ma:root="true" ma:fieldsID="63ac6f72d8e7f841a8f4b745acc619b8" ns2:_="" ns3:_="">
    <xsd:import namespace="f22e39c8-d767-44e9-a8e1-1b226830e9b5"/>
    <xsd:import namespace="8ac6b644-eb58-4e98-af7c-2261abef3e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e39c8-d767-44e9-a8e1-1b226830e9b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c6b644-eb58-4e98-af7c-2261abef3e5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D3B0DF-3D7E-4983-B09B-8C0C2C06C5E3}">
  <ds:schemaRefs>
    <ds:schemaRef ds:uri="http://schemas.microsoft.com/sharepoint/v3/contenttype/forms"/>
  </ds:schemaRefs>
</ds:datastoreItem>
</file>

<file path=customXml/itemProps2.xml><?xml version="1.0" encoding="utf-8"?>
<ds:datastoreItem xmlns:ds="http://schemas.openxmlformats.org/officeDocument/2006/customXml" ds:itemID="{6FB2E521-AD97-4211-8F28-2286B2566268}">
  <ds:schemaRefs>
    <ds:schemaRef ds:uri="http://www.w3.org/XML/1998/namespace"/>
    <ds:schemaRef ds:uri="http://schemas.openxmlformats.org/package/2006/metadata/core-properties"/>
    <ds:schemaRef ds:uri="http://schemas.microsoft.com/office/2006/documentManagement/types"/>
    <ds:schemaRef ds:uri="http://purl.org/dc/elements/1.1/"/>
    <ds:schemaRef ds:uri="http://purl.org/dc/dcmitype/"/>
    <ds:schemaRef ds:uri="http://purl.org/dc/terms/"/>
    <ds:schemaRef ds:uri="http://schemas.microsoft.com/office/infopath/2007/PartnerControls"/>
    <ds:schemaRef ds:uri="f22e39c8-d767-44e9-a8e1-1b226830e9b5"/>
    <ds:schemaRef ds:uri="8ac6b644-eb58-4e98-af7c-2261abef3e5f"/>
    <ds:schemaRef ds:uri="http://schemas.microsoft.com/office/2006/metadata/properties"/>
  </ds:schemaRefs>
</ds:datastoreItem>
</file>

<file path=customXml/itemProps3.xml><?xml version="1.0" encoding="utf-8"?>
<ds:datastoreItem xmlns:ds="http://schemas.openxmlformats.org/officeDocument/2006/customXml" ds:itemID="{D53FBD16-0C9A-474D-9A2B-D93BF65856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e39c8-d767-44e9-a8e1-1b226830e9b5"/>
    <ds:schemaRef ds:uri="8ac6b644-eb58-4e98-af7c-2261abef3e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17764</TotalTime>
  <Words>10022</Words>
  <Application>Microsoft Office PowerPoint</Application>
  <PresentationFormat>On-screen Show (4:3)</PresentationFormat>
  <Paragraphs>1364</Paragraphs>
  <Slides>92</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92</vt:i4>
      </vt:variant>
    </vt:vector>
  </HeadingPairs>
  <TitlesOfParts>
    <vt:vector size="98" baseType="lpstr">
      <vt:lpstr>Arial</vt:lpstr>
      <vt:lpstr>Calibri</vt:lpstr>
      <vt:lpstr>Cambria Math</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Force</dc:title>
  <dc:creator>.</dc:creator>
  <cp:lastModifiedBy>DALEY Ross [Narrogin Senior High School]</cp:lastModifiedBy>
  <cp:revision>328</cp:revision>
  <cp:lastPrinted>2016-07-22T02:26:01Z</cp:lastPrinted>
  <dcterms:created xsi:type="dcterms:W3CDTF">2008-07-10T09:30:49Z</dcterms:created>
  <dcterms:modified xsi:type="dcterms:W3CDTF">2023-08-21T07:55:47Z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0x0101000084F782B44B804491BD47134566B440</vt:lpwstr>
  </property>
  <property fmtid="{D5CDD505-2E9C-101B-9397-08002B2CF9AE}" pid="3" name="AuthorIds_UIVersion_2048">
    <vt:lpwstr>11</vt:lpwstr>
  </property>
  <property fmtid="{D5CDD505-2E9C-101B-9397-08002B2CF9AE}" pid="4" name="AuthorIds_UIVersion_8192">
    <vt:lpwstr>11</vt:lpwstr>
  </property>
</Properties>
</file>